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2.xml" ContentType="application/vnd.openxmlformats-officedocument.presentationml.tags+xml"/>
  <Override PartName="/ppt/notesSlides/notesSlide44.xml" ContentType="application/vnd.openxmlformats-officedocument.presentationml.notesSlide+xml"/>
  <Override PartName="/ppt/tags/tag3.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2"/>
  </p:notesMasterIdLst>
  <p:sldIdLst>
    <p:sldId id="413" r:id="rId2"/>
    <p:sldId id="290" r:id="rId3"/>
    <p:sldId id="415" r:id="rId4"/>
    <p:sldId id="418" r:id="rId5"/>
    <p:sldId id="417" r:id="rId6"/>
    <p:sldId id="416" r:id="rId7"/>
    <p:sldId id="419" r:id="rId8"/>
    <p:sldId id="420" r:id="rId9"/>
    <p:sldId id="294" r:id="rId10"/>
    <p:sldId id="295" r:id="rId11"/>
    <p:sldId id="296" r:id="rId12"/>
    <p:sldId id="297" r:id="rId13"/>
    <p:sldId id="298" r:id="rId14"/>
    <p:sldId id="428" r:id="rId15"/>
    <p:sldId id="421" r:id="rId16"/>
    <p:sldId id="424" r:id="rId17"/>
    <p:sldId id="299" r:id="rId18"/>
    <p:sldId id="426" r:id="rId19"/>
    <p:sldId id="303" r:id="rId20"/>
    <p:sldId id="305" r:id="rId21"/>
    <p:sldId id="306" r:id="rId22"/>
    <p:sldId id="429" r:id="rId23"/>
    <p:sldId id="430" r:id="rId24"/>
    <p:sldId id="431" r:id="rId25"/>
    <p:sldId id="432" r:id="rId26"/>
    <p:sldId id="434" r:id="rId27"/>
    <p:sldId id="436" r:id="rId28"/>
    <p:sldId id="438" r:id="rId29"/>
    <p:sldId id="440" r:id="rId30"/>
    <p:sldId id="441" r:id="rId31"/>
    <p:sldId id="409" r:id="rId32"/>
    <p:sldId id="318" r:id="rId33"/>
    <p:sldId id="444" r:id="rId34"/>
    <p:sldId id="319" r:id="rId35"/>
    <p:sldId id="320" r:id="rId36"/>
    <p:sldId id="410" r:id="rId37"/>
    <p:sldId id="322" r:id="rId38"/>
    <p:sldId id="321" r:id="rId39"/>
    <p:sldId id="445" r:id="rId40"/>
    <p:sldId id="442" r:id="rId41"/>
    <p:sldId id="446" r:id="rId42"/>
    <p:sldId id="411" r:id="rId43"/>
    <p:sldId id="323" r:id="rId44"/>
    <p:sldId id="324" r:id="rId45"/>
    <p:sldId id="325" r:id="rId46"/>
    <p:sldId id="326" r:id="rId47"/>
    <p:sldId id="327" r:id="rId48"/>
    <p:sldId id="328" r:id="rId49"/>
    <p:sldId id="447" r:id="rId50"/>
    <p:sldId id="448" r:id="rId51"/>
    <p:sldId id="449" r:id="rId52"/>
    <p:sldId id="329" r:id="rId53"/>
    <p:sldId id="331" r:id="rId54"/>
    <p:sldId id="450" r:id="rId55"/>
    <p:sldId id="333" r:id="rId56"/>
    <p:sldId id="480" r:id="rId57"/>
    <p:sldId id="412" r:id="rId58"/>
    <p:sldId id="334" r:id="rId59"/>
    <p:sldId id="335" r:id="rId60"/>
    <p:sldId id="336" r:id="rId61"/>
    <p:sldId id="337" r:id="rId62"/>
    <p:sldId id="451" r:id="rId63"/>
    <p:sldId id="338" r:id="rId64"/>
    <p:sldId id="452" r:id="rId65"/>
    <p:sldId id="330" r:id="rId66"/>
    <p:sldId id="339" r:id="rId67"/>
    <p:sldId id="340" r:id="rId68"/>
    <p:sldId id="341" r:id="rId69"/>
    <p:sldId id="414" r:id="rId70"/>
    <p:sldId id="344" r:id="rId71"/>
    <p:sldId id="459" r:id="rId72"/>
    <p:sldId id="345" r:id="rId73"/>
    <p:sldId id="343" r:id="rId74"/>
    <p:sldId id="455" r:id="rId75"/>
    <p:sldId id="456" r:id="rId76"/>
    <p:sldId id="351" r:id="rId77"/>
    <p:sldId id="352" r:id="rId78"/>
    <p:sldId id="353" r:id="rId79"/>
    <p:sldId id="354" r:id="rId80"/>
    <p:sldId id="454" r:id="rId81"/>
    <p:sldId id="346" r:id="rId82"/>
    <p:sldId id="357" r:id="rId83"/>
    <p:sldId id="347" r:id="rId84"/>
    <p:sldId id="348" r:id="rId85"/>
    <p:sldId id="356" r:id="rId86"/>
    <p:sldId id="460" r:id="rId87"/>
    <p:sldId id="461" r:id="rId88"/>
    <p:sldId id="471" r:id="rId89"/>
    <p:sldId id="472" r:id="rId90"/>
    <p:sldId id="473" r:id="rId91"/>
    <p:sldId id="362" r:id="rId92"/>
    <p:sldId id="363" r:id="rId93"/>
    <p:sldId id="462" r:id="rId94"/>
    <p:sldId id="463" r:id="rId95"/>
    <p:sldId id="464" r:id="rId96"/>
    <p:sldId id="377" r:id="rId97"/>
    <p:sldId id="466" r:id="rId98"/>
    <p:sldId id="465" r:id="rId99"/>
    <p:sldId id="469" r:id="rId100"/>
    <p:sldId id="401" r:id="rId101"/>
    <p:sldId id="402" r:id="rId102"/>
    <p:sldId id="388" r:id="rId103"/>
    <p:sldId id="467" r:id="rId104"/>
    <p:sldId id="390" r:id="rId105"/>
    <p:sldId id="389" r:id="rId106"/>
    <p:sldId id="380" r:id="rId107"/>
    <p:sldId id="391" r:id="rId108"/>
    <p:sldId id="408" r:id="rId109"/>
    <p:sldId id="479" r:id="rId110"/>
    <p:sldId id="384" r:id="rId111"/>
    <p:sldId id="383" r:id="rId112"/>
    <p:sldId id="382" r:id="rId113"/>
    <p:sldId id="468" r:id="rId114"/>
    <p:sldId id="392" r:id="rId115"/>
    <p:sldId id="470" r:id="rId116"/>
    <p:sldId id="394" r:id="rId117"/>
    <p:sldId id="474" r:id="rId118"/>
    <p:sldId id="396" r:id="rId119"/>
    <p:sldId id="397" r:id="rId120"/>
    <p:sldId id="400" r:id="rId121"/>
    <p:sldId id="475" r:id="rId122"/>
    <p:sldId id="476" r:id="rId123"/>
    <p:sldId id="398" r:id="rId124"/>
    <p:sldId id="399" r:id="rId125"/>
    <p:sldId id="477" r:id="rId126"/>
    <p:sldId id="404" r:id="rId127"/>
    <p:sldId id="405" r:id="rId128"/>
    <p:sldId id="406" r:id="rId129"/>
    <p:sldId id="478" r:id="rId130"/>
    <p:sldId id="407" r:id="rId1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FEFFFF"/>
    <a:srgbClr val="010000"/>
    <a:srgbClr val="FE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D34A7D-65AD-D24A-BDDA-571F36C1DA65}" v="1" dt="2021-01-21T15:55:42.5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41" autoAdjust="0"/>
    <p:restoredTop sz="80216" autoAdjust="0"/>
  </p:normalViewPr>
  <p:slideViewPr>
    <p:cSldViewPr snapToGrid="0" snapToObjects="1">
      <p:cViewPr varScale="1">
        <p:scale>
          <a:sx n="86" d="100"/>
          <a:sy n="86" d="100"/>
        </p:scale>
        <p:origin x="240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7382"/>
    </p:cViewPr>
  </p:sorterViewPr>
  <p:notesViewPr>
    <p:cSldViewPr snapToGrid="0" snapToObjects="1">
      <p:cViewPr>
        <p:scale>
          <a:sx n="100" d="100"/>
          <a:sy n="100" d="100"/>
        </p:scale>
        <p:origin x="3468" y="-120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38" Type="http://schemas.microsoft.com/office/2015/10/relationships/revisionInfo" Target="revisionInfo.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McKinny" userId="f2809424c7d4fe15" providerId="LiveId" clId="{B6D34A7D-65AD-D24A-BDDA-571F36C1DA65}"/>
    <pc:docChg chg="custSel modSld">
      <pc:chgData name="Chris McKinny" userId="f2809424c7d4fe15" providerId="LiveId" clId="{B6D34A7D-65AD-D24A-BDDA-571F36C1DA65}" dt="2021-01-21T15:57:27.230" v="86" actId="14100"/>
      <pc:docMkLst>
        <pc:docMk/>
      </pc:docMkLst>
      <pc:sldChg chg="modSp mod">
        <pc:chgData name="Chris McKinny" userId="f2809424c7d4fe15" providerId="LiveId" clId="{B6D34A7D-65AD-D24A-BDDA-571F36C1DA65}" dt="2021-01-21T15:57:27.230" v="86" actId="14100"/>
        <pc:sldMkLst>
          <pc:docMk/>
          <pc:sldMk cId="1938830073" sldId="322"/>
        </pc:sldMkLst>
        <pc:spChg chg="mod">
          <ac:chgData name="Chris McKinny" userId="f2809424c7d4fe15" providerId="LiveId" clId="{B6D34A7D-65AD-D24A-BDDA-571F36C1DA65}" dt="2021-01-21T15:57:27.230" v="86" actId="14100"/>
          <ac:spMkLst>
            <pc:docMk/>
            <pc:sldMk cId="1938830073" sldId="322"/>
            <ac:spMk id="5" creationId="{F716F6FA-C6E5-4615-A315-70BCF391B1A0}"/>
          </ac:spMkLst>
        </pc:spChg>
      </pc:sldChg>
    </pc:docChg>
  </pc:docChgLst>
  <pc:docChgLst>
    <pc:chgData name="Bethany Bolen" userId="8e338a04f9f07398" providerId="LiveId" clId="{775847B7-6B72-46EC-9808-9A0A7F108736}"/>
    <pc:docChg chg="undo custSel modSld">
      <pc:chgData name="Bethany Bolen" userId="8e338a04f9f07398" providerId="LiveId" clId="{775847B7-6B72-46EC-9808-9A0A7F108736}" dt="2020-09-05T04:25:55.282" v="147" actId="478"/>
      <pc:docMkLst>
        <pc:docMk/>
      </pc:docMkLst>
      <pc:sldChg chg="addSp delSp modSp mod">
        <pc:chgData name="Bethany Bolen" userId="8e338a04f9f07398" providerId="LiveId" clId="{775847B7-6B72-46EC-9808-9A0A7F108736}" dt="2020-09-05T04:18:23.807" v="3" actId="478"/>
        <pc:sldMkLst>
          <pc:docMk/>
          <pc:sldMk cId="12386409" sldId="294"/>
        </pc:sldMkLst>
        <pc:picChg chg="add del mod">
          <ac:chgData name="Bethany Bolen" userId="8e338a04f9f07398" providerId="LiveId" clId="{775847B7-6B72-46EC-9808-9A0A7F108736}" dt="2020-09-05T04:18:23.807" v="3" actId="478"/>
          <ac:picMkLst>
            <pc:docMk/>
            <pc:sldMk cId="12386409" sldId="294"/>
            <ac:picMk id="6" creationId="{B0D15824-B0AC-4FA1-A19D-52D08131962F}"/>
          </ac:picMkLst>
        </pc:picChg>
      </pc:sldChg>
      <pc:sldChg chg="addSp delSp modSp mod">
        <pc:chgData name="Bethany Bolen" userId="8e338a04f9f07398" providerId="LiveId" clId="{775847B7-6B72-46EC-9808-9A0A7F108736}" dt="2020-09-05T04:21:12.555" v="67" actId="478"/>
        <pc:sldMkLst>
          <pc:docMk/>
          <pc:sldMk cId="217922896" sldId="343"/>
        </pc:sldMkLst>
        <pc:picChg chg="add mod ord">
          <ac:chgData name="Bethany Bolen" userId="8e338a04f9f07398" providerId="LiveId" clId="{775847B7-6B72-46EC-9808-9A0A7F108736}" dt="2020-09-05T04:21:11.614" v="66" actId="167"/>
          <ac:picMkLst>
            <pc:docMk/>
            <pc:sldMk cId="217922896" sldId="343"/>
            <ac:picMk id="6" creationId="{6CFCB55F-33AD-481C-871C-D6C03FE7066E}"/>
          </ac:picMkLst>
        </pc:picChg>
        <pc:picChg chg="del">
          <ac:chgData name="Bethany Bolen" userId="8e338a04f9f07398" providerId="LiveId" clId="{775847B7-6B72-46EC-9808-9A0A7F108736}" dt="2020-09-05T04:21:12.555" v="67" actId="478"/>
          <ac:picMkLst>
            <pc:docMk/>
            <pc:sldMk cId="217922896" sldId="343"/>
            <ac:picMk id="7" creationId="{00000000-0000-0000-0000-000000000000}"/>
          </ac:picMkLst>
        </pc:picChg>
      </pc:sldChg>
      <pc:sldChg chg="addSp delSp modSp mod">
        <pc:chgData name="Bethany Bolen" userId="8e338a04f9f07398" providerId="LiveId" clId="{775847B7-6B72-46EC-9808-9A0A7F108736}" dt="2020-09-05T04:21:03.881" v="62" actId="732"/>
        <pc:sldMkLst>
          <pc:docMk/>
          <pc:sldMk cId="1558199639" sldId="344"/>
        </pc:sldMkLst>
        <pc:picChg chg="add mod ord modCrop">
          <ac:chgData name="Bethany Bolen" userId="8e338a04f9f07398" providerId="LiveId" clId="{775847B7-6B72-46EC-9808-9A0A7F108736}" dt="2020-09-05T04:21:03.881" v="62" actId="732"/>
          <ac:picMkLst>
            <pc:docMk/>
            <pc:sldMk cId="1558199639" sldId="344"/>
            <ac:picMk id="6" creationId="{46B394F5-C7C5-40D3-A746-9FC9A5504B05}"/>
          </ac:picMkLst>
        </pc:picChg>
        <pc:picChg chg="del">
          <ac:chgData name="Bethany Bolen" userId="8e338a04f9f07398" providerId="LiveId" clId="{775847B7-6B72-46EC-9808-9A0A7F108736}" dt="2020-09-05T04:20:57.988" v="61" actId="478"/>
          <ac:picMkLst>
            <pc:docMk/>
            <pc:sldMk cId="1558199639" sldId="344"/>
            <ac:picMk id="7" creationId="{00000000-0000-0000-0000-000000000000}"/>
          </ac:picMkLst>
        </pc:picChg>
      </pc:sldChg>
      <pc:sldChg chg="addSp delSp modSp mod">
        <pc:chgData name="Bethany Bolen" userId="8e338a04f9f07398" providerId="LiveId" clId="{775847B7-6B72-46EC-9808-9A0A7F108736}" dt="2020-09-05T04:21:51.985" v="83" actId="1076"/>
        <pc:sldMkLst>
          <pc:docMk/>
          <pc:sldMk cId="1305855902" sldId="346"/>
        </pc:sldMkLst>
        <pc:picChg chg="del">
          <ac:chgData name="Bethany Bolen" userId="8e338a04f9f07398" providerId="LiveId" clId="{775847B7-6B72-46EC-9808-9A0A7F108736}" dt="2020-09-05T04:21:20.401" v="72" actId="478"/>
          <ac:picMkLst>
            <pc:docMk/>
            <pc:sldMk cId="1305855902" sldId="346"/>
            <ac:picMk id="5" creationId="{00000000-0000-0000-0000-000000000000}"/>
          </ac:picMkLst>
        </pc:picChg>
        <pc:picChg chg="add del mod ord">
          <ac:chgData name="Bethany Bolen" userId="8e338a04f9f07398" providerId="LiveId" clId="{775847B7-6B72-46EC-9808-9A0A7F108736}" dt="2020-09-05T04:21:50.395" v="81" actId="478"/>
          <ac:picMkLst>
            <pc:docMk/>
            <pc:sldMk cId="1305855902" sldId="346"/>
            <ac:picMk id="7" creationId="{9224FE69-95B9-4B55-A129-4DE5BE90F2E0}"/>
          </ac:picMkLst>
        </pc:picChg>
        <pc:picChg chg="add mod ord">
          <ac:chgData name="Bethany Bolen" userId="8e338a04f9f07398" providerId="LiveId" clId="{775847B7-6B72-46EC-9808-9A0A7F108736}" dt="2020-09-05T04:21:51.985" v="83" actId="1076"/>
          <ac:picMkLst>
            <pc:docMk/>
            <pc:sldMk cId="1305855902" sldId="346"/>
            <ac:picMk id="9" creationId="{2B415626-58F4-49AA-AF03-E6356F4CEB73}"/>
          </ac:picMkLst>
        </pc:picChg>
      </pc:sldChg>
      <pc:sldChg chg="addSp delSp modSp mod">
        <pc:chgData name="Bethany Bolen" userId="8e338a04f9f07398" providerId="LiveId" clId="{775847B7-6B72-46EC-9808-9A0A7F108736}" dt="2020-09-05T04:21:30.991" v="76" actId="478"/>
        <pc:sldMkLst>
          <pc:docMk/>
          <pc:sldMk cId="103155840" sldId="363"/>
        </pc:sldMkLst>
        <pc:picChg chg="add del mod">
          <ac:chgData name="Bethany Bolen" userId="8e338a04f9f07398" providerId="LiveId" clId="{775847B7-6B72-46EC-9808-9A0A7F108736}" dt="2020-09-05T04:21:30.991" v="76" actId="478"/>
          <ac:picMkLst>
            <pc:docMk/>
            <pc:sldMk cId="103155840" sldId="363"/>
            <ac:picMk id="7" creationId="{55E0247D-1411-4DAC-A8A5-BC60CCD456EE}"/>
          </ac:picMkLst>
        </pc:picChg>
      </pc:sldChg>
      <pc:sldChg chg="addSp delSp modSp mod">
        <pc:chgData name="Bethany Bolen" userId="8e338a04f9f07398" providerId="LiveId" clId="{775847B7-6B72-46EC-9808-9A0A7F108736}" dt="2020-09-05T04:25:55.282" v="147" actId="478"/>
        <pc:sldMkLst>
          <pc:docMk/>
          <pc:sldMk cId="505332889" sldId="401"/>
        </pc:sldMkLst>
        <pc:picChg chg="del mod">
          <ac:chgData name="Bethany Bolen" userId="8e338a04f9f07398" providerId="LiveId" clId="{775847B7-6B72-46EC-9808-9A0A7F108736}" dt="2020-09-05T04:25:55.282" v="147" actId="478"/>
          <ac:picMkLst>
            <pc:docMk/>
            <pc:sldMk cId="505332889" sldId="401"/>
            <ac:picMk id="6" creationId="{00000000-0000-0000-0000-000000000000}"/>
          </ac:picMkLst>
        </pc:picChg>
        <pc:picChg chg="add del mod ord">
          <ac:chgData name="Bethany Bolen" userId="8e338a04f9f07398" providerId="LiveId" clId="{775847B7-6B72-46EC-9808-9A0A7F108736}" dt="2020-09-05T04:25:24.251" v="125"/>
          <ac:picMkLst>
            <pc:docMk/>
            <pc:sldMk cId="505332889" sldId="401"/>
            <ac:picMk id="21" creationId="{AE883827-9865-4BEF-BDD8-00D11CE4908B}"/>
          </ac:picMkLst>
        </pc:picChg>
        <pc:picChg chg="add del mod ord">
          <ac:chgData name="Bethany Bolen" userId="8e338a04f9f07398" providerId="LiveId" clId="{775847B7-6B72-46EC-9808-9A0A7F108736}" dt="2020-09-05T04:25:48.824" v="140" actId="478"/>
          <ac:picMkLst>
            <pc:docMk/>
            <pc:sldMk cId="505332889" sldId="401"/>
            <ac:picMk id="23" creationId="{ABD677B2-5919-4A67-9CBE-DC6B5F023A01}"/>
          </ac:picMkLst>
        </pc:picChg>
        <pc:picChg chg="add mod ord">
          <ac:chgData name="Bethany Bolen" userId="8e338a04f9f07398" providerId="LiveId" clId="{775847B7-6B72-46EC-9808-9A0A7F108736}" dt="2020-09-05T04:25:53.795" v="146" actId="167"/>
          <ac:picMkLst>
            <pc:docMk/>
            <pc:sldMk cId="505332889" sldId="401"/>
            <ac:picMk id="25" creationId="{2CE7D58F-2528-471A-84EF-1F2658685F62}"/>
          </ac:picMkLst>
        </pc:picChg>
      </pc:sldChg>
      <pc:sldChg chg="addSp delSp modSp mod">
        <pc:chgData name="Bethany Bolen" userId="8e338a04f9f07398" providerId="LiveId" clId="{775847B7-6B72-46EC-9808-9A0A7F108736}" dt="2020-09-05T04:18:32.975" v="8" actId="478"/>
        <pc:sldMkLst>
          <pc:docMk/>
          <pc:sldMk cId="3885939895" sldId="421"/>
        </pc:sldMkLst>
        <pc:picChg chg="del">
          <ac:chgData name="Bethany Bolen" userId="8e338a04f9f07398" providerId="LiveId" clId="{775847B7-6B72-46EC-9808-9A0A7F108736}" dt="2020-09-05T04:18:32.975" v="8" actId="478"/>
          <ac:picMkLst>
            <pc:docMk/>
            <pc:sldMk cId="3885939895" sldId="421"/>
            <ac:picMk id="6" creationId="{00000000-0000-0000-0000-000000000000}"/>
          </ac:picMkLst>
        </pc:picChg>
        <pc:picChg chg="add mod ord">
          <ac:chgData name="Bethany Bolen" userId="8e338a04f9f07398" providerId="LiveId" clId="{775847B7-6B72-46EC-9808-9A0A7F108736}" dt="2020-09-05T04:18:32.015" v="7" actId="167"/>
          <ac:picMkLst>
            <pc:docMk/>
            <pc:sldMk cId="3885939895" sldId="421"/>
            <ac:picMk id="7" creationId="{41350959-1D67-4B00-BF31-4EEFAEBAB871}"/>
          </ac:picMkLst>
        </pc:picChg>
      </pc:sldChg>
      <pc:sldChg chg="addSp delSp modSp mod">
        <pc:chgData name="Bethany Bolen" userId="8e338a04f9f07398" providerId="LiveId" clId="{775847B7-6B72-46EC-9808-9A0A7F108736}" dt="2020-09-05T04:19:16.254" v="27" actId="478"/>
        <pc:sldMkLst>
          <pc:docMk/>
          <pc:sldMk cId="1295124960" sldId="440"/>
        </pc:sldMkLst>
        <pc:picChg chg="add del mod">
          <ac:chgData name="Bethany Bolen" userId="8e338a04f9f07398" providerId="LiveId" clId="{775847B7-6B72-46EC-9808-9A0A7F108736}" dt="2020-09-05T04:19:16.254" v="27" actId="478"/>
          <ac:picMkLst>
            <pc:docMk/>
            <pc:sldMk cId="1295124960" sldId="440"/>
            <ac:picMk id="6" creationId="{00000000-0000-0000-0000-000000000000}"/>
          </ac:picMkLst>
        </pc:picChg>
        <pc:picChg chg="add mod ord">
          <ac:chgData name="Bethany Bolen" userId="8e338a04f9f07398" providerId="LiveId" clId="{775847B7-6B72-46EC-9808-9A0A7F108736}" dt="2020-09-05T04:18:49.830" v="12" actId="962"/>
          <ac:picMkLst>
            <pc:docMk/>
            <pc:sldMk cId="1295124960" sldId="440"/>
            <ac:picMk id="7" creationId="{9CD07119-F725-4B33-8C6F-A3EC41A6C9BC}"/>
          </ac:picMkLst>
        </pc:picChg>
      </pc:sldChg>
      <pc:sldChg chg="addSp delSp modSp mod">
        <pc:chgData name="Bethany Bolen" userId="8e338a04f9f07398" providerId="LiveId" clId="{775847B7-6B72-46EC-9808-9A0A7F108736}" dt="2020-09-05T04:20:27.718" v="54" actId="732"/>
        <pc:sldMkLst>
          <pc:docMk/>
          <pc:sldMk cId="1540426621" sldId="446"/>
        </pc:sldMkLst>
        <pc:picChg chg="add del mod ord">
          <ac:chgData name="Bethany Bolen" userId="8e338a04f9f07398" providerId="LiveId" clId="{775847B7-6B72-46EC-9808-9A0A7F108736}" dt="2020-09-05T04:19:09.891" v="24"/>
          <ac:picMkLst>
            <pc:docMk/>
            <pc:sldMk cId="1540426621" sldId="446"/>
            <ac:picMk id="6" creationId="{F571817A-D2FA-48DB-9795-2A7DAD2D20C6}"/>
          </ac:picMkLst>
        </pc:picChg>
        <pc:picChg chg="add del">
          <ac:chgData name="Bethany Bolen" userId="8e338a04f9f07398" providerId="LiveId" clId="{775847B7-6B72-46EC-9808-9A0A7F108736}" dt="2020-09-05T04:19:57.877" v="41" actId="478"/>
          <ac:picMkLst>
            <pc:docMk/>
            <pc:sldMk cId="1540426621" sldId="446"/>
            <ac:picMk id="7" creationId="{CE05A315-2071-4E8F-9729-EB847FBE7675}"/>
          </ac:picMkLst>
        </pc:picChg>
        <pc:picChg chg="add del mod">
          <ac:chgData name="Bethany Bolen" userId="8e338a04f9f07398" providerId="LiveId" clId="{775847B7-6B72-46EC-9808-9A0A7F108736}" dt="2020-09-05T04:19:07.237" v="20"/>
          <ac:picMkLst>
            <pc:docMk/>
            <pc:sldMk cId="1540426621" sldId="446"/>
            <ac:picMk id="9" creationId="{4D9B5984-041A-4184-8003-54DEEB0C3A16}"/>
          </ac:picMkLst>
        </pc:picChg>
        <pc:picChg chg="add mod ord modCrop">
          <ac:chgData name="Bethany Bolen" userId="8e338a04f9f07398" providerId="LiveId" clId="{775847B7-6B72-46EC-9808-9A0A7F108736}" dt="2020-09-05T04:20:27.718" v="54" actId="732"/>
          <ac:picMkLst>
            <pc:docMk/>
            <pc:sldMk cId="1540426621" sldId="446"/>
            <ac:picMk id="11" creationId="{573E3D94-2164-44D2-A62A-24DC52446EEE}"/>
          </ac:picMkLst>
        </pc:picChg>
      </pc:sldChg>
      <pc:sldChg chg="addSp delSp modSp mod">
        <pc:chgData name="Bethany Bolen" userId="8e338a04f9f07398" providerId="LiveId" clId="{775847B7-6B72-46EC-9808-9A0A7F108736}" dt="2020-09-05T04:23:41.728" v="106" actId="1076"/>
        <pc:sldMkLst>
          <pc:docMk/>
          <pc:sldMk cId="1915115414" sldId="458"/>
        </pc:sldMkLst>
        <pc:picChg chg="add del">
          <ac:chgData name="Bethany Bolen" userId="8e338a04f9f07398" providerId="LiveId" clId="{775847B7-6B72-46EC-9808-9A0A7F108736}" dt="2020-09-05T04:23:33.612" v="105" actId="478"/>
          <ac:picMkLst>
            <pc:docMk/>
            <pc:sldMk cId="1915115414" sldId="458"/>
            <ac:picMk id="5" creationId="{00000000-0000-0000-0000-000000000000}"/>
          </ac:picMkLst>
        </pc:picChg>
        <pc:picChg chg="add mod ord modCrop">
          <ac:chgData name="Bethany Bolen" userId="8e338a04f9f07398" providerId="LiveId" clId="{775847B7-6B72-46EC-9808-9A0A7F108736}" dt="2020-09-05T04:23:41.728" v="106" actId="1076"/>
          <ac:picMkLst>
            <pc:docMk/>
            <pc:sldMk cId="1915115414" sldId="458"/>
            <ac:picMk id="7" creationId="{878DD486-F576-47C6-8D0A-DA4ED067F5C2}"/>
          </ac:picMkLst>
        </pc:picChg>
      </pc:sldChg>
      <pc:sldChg chg="addSp delSp modSp mod">
        <pc:chgData name="Bethany Bolen" userId="8e338a04f9f07398" providerId="LiveId" clId="{775847B7-6B72-46EC-9808-9A0A7F108736}" dt="2020-09-05T04:25:29.396" v="129" actId="478"/>
        <pc:sldMkLst>
          <pc:docMk/>
          <pc:sldMk cId="3038443916" sldId="465"/>
        </pc:sldMkLst>
        <pc:picChg chg="add mod ord">
          <ac:chgData name="Bethany Bolen" userId="8e338a04f9f07398" providerId="LiveId" clId="{775847B7-6B72-46EC-9808-9A0A7F108736}" dt="2020-09-05T04:24:45.800" v="115" actId="167"/>
          <ac:picMkLst>
            <pc:docMk/>
            <pc:sldMk cId="3038443916" sldId="465"/>
            <ac:picMk id="6" creationId="{A382706B-7470-4DF5-9C97-ECF5105A6D93}"/>
          </ac:picMkLst>
        </pc:picChg>
        <pc:picChg chg="add del mod">
          <ac:chgData name="Bethany Bolen" userId="8e338a04f9f07398" providerId="LiveId" clId="{775847B7-6B72-46EC-9808-9A0A7F108736}" dt="2020-09-05T04:25:29.396" v="129" actId="478"/>
          <ac:picMkLst>
            <pc:docMk/>
            <pc:sldMk cId="3038443916" sldId="465"/>
            <ac:picMk id="1027" creationId="{00000000-0000-0000-0000-000000000000}"/>
          </ac:picMkLst>
        </pc:picChg>
      </pc:sldChg>
      <pc:sldChg chg="addSp delSp modSp mod">
        <pc:chgData name="Bethany Bolen" userId="8e338a04f9f07398" providerId="LiveId" clId="{775847B7-6B72-46EC-9808-9A0A7F108736}" dt="2020-09-05T04:22:17.861" v="91" actId="478"/>
        <pc:sldMkLst>
          <pc:docMk/>
          <pc:sldMk cId="381029221" sldId="466"/>
        </pc:sldMkLst>
        <pc:picChg chg="add del mod">
          <ac:chgData name="Bethany Bolen" userId="8e338a04f9f07398" providerId="LiveId" clId="{775847B7-6B72-46EC-9808-9A0A7F108736}" dt="2020-09-05T04:22:07.198" v="87" actId="478"/>
          <ac:picMkLst>
            <pc:docMk/>
            <pc:sldMk cId="381029221" sldId="466"/>
            <ac:picMk id="7" creationId="{EACE7402-869F-4204-89E9-F77E782D2F5B}"/>
          </ac:picMkLst>
        </pc:picChg>
        <pc:picChg chg="add del mod">
          <ac:chgData name="Bethany Bolen" userId="8e338a04f9f07398" providerId="LiveId" clId="{775847B7-6B72-46EC-9808-9A0A7F108736}" dt="2020-09-05T04:22:17.861" v="91" actId="478"/>
          <ac:picMkLst>
            <pc:docMk/>
            <pc:sldMk cId="381029221" sldId="466"/>
            <ac:picMk id="9" creationId="{5F2F4083-F51C-426C-8165-1A4B7A361AA6}"/>
          </ac:picMkLst>
        </pc:picChg>
      </pc:sldChg>
      <pc:sldChg chg="addSp delSp modSp mod">
        <pc:chgData name="Bethany Bolen" userId="8e338a04f9f07398" providerId="LiveId" clId="{775847B7-6B72-46EC-9808-9A0A7F108736}" dt="2020-09-05T04:25:38.548" v="134" actId="478"/>
        <pc:sldMkLst>
          <pc:docMk/>
          <pc:sldMk cId="1546045808" sldId="469"/>
        </pc:sldMkLst>
        <pc:picChg chg="del">
          <ac:chgData name="Bethany Bolen" userId="8e338a04f9f07398" providerId="LiveId" clId="{775847B7-6B72-46EC-9808-9A0A7F108736}" dt="2020-09-05T04:25:38.548" v="134" actId="478"/>
          <ac:picMkLst>
            <pc:docMk/>
            <pc:sldMk cId="1546045808" sldId="469"/>
            <ac:picMk id="6" creationId="{00000000-0000-0000-0000-000000000000}"/>
          </ac:picMkLst>
        </pc:picChg>
        <pc:picChg chg="add mod ord">
          <ac:chgData name="Bethany Bolen" userId="8e338a04f9f07398" providerId="LiveId" clId="{775847B7-6B72-46EC-9808-9A0A7F108736}" dt="2020-09-05T04:25:37.537" v="133" actId="167"/>
          <ac:picMkLst>
            <pc:docMk/>
            <pc:sldMk cId="1546045808" sldId="469"/>
            <ac:picMk id="7" creationId="{971F76D9-530D-4857-9B41-B22936725D8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12/23/2021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digitalcollections.nypl.org/items/510d47e2-72b2-a3d9-e040-e00a18064a99"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commons.wikimedia.org/wiki/File:Polydactyly_01_Rhand_AP.jpg" TargetMode="External"/><Relationship Id="rId2" Type="http://schemas.openxmlformats.org/officeDocument/2006/relationships/slide" Target="../slides/slide127.xml"/><Relationship Id="rId1" Type="http://schemas.openxmlformats.org/officeDocument/2006/relationships/notesMaster" Target="../notesMasters/notesMaster1.xml"/><Relationship Id="rId4" Type="http://schemas.openxmlformats.org/officeDocument/2006/relationships/hyperlink" Target="https://commons.wikimedia.org/wiki/File:Polydactyly_01_Lfoot_AP.jpg" TargetMode="Externa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digitalcollections.nypl.org/items/510d47e2-5d53-a3d9-e040-e00a18064a99"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digitalcollections.nypl.org/items/510d47e2-727e-a3d9-e040-e00a18064a99"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digitalcollections.nypl.org/items/510d47dc-474f-a3d9-e040-e00a18064a99"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digitalcollections.nypl.org/items/510d47dc-474e-a3d9-e040-e00a18064a99"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The biblical site of Gibeon is to be identified with the modern Arab village of el-Jib. The first modern scholar to propose this identification was Edward Robinson in 1838. Gibeon was excavated by James B. Pritchard in 1956, 1957, 1959, 1960 and 1962. The identification was confirmed when the name </a:t>
            </a:r>
            <a:r>
              <a:rPr lang="en-US" i="1" dirty="0" err="1"/>
              <a:t>gb‘n</a:t>
            </a:r>
            <a:r>
              <a:rPr lang="en-US" dirty="0"/>
              <a:t> stamped on 31 jar handles was excavated by Pritchard. Albrecht</a:t>
            </a:r>
            <a:r>
              <a:rPr lang="en-US" baseline="0" dirty="0"/>
              <a:t> </a:t>
            </a:r>
            <a:r>
              <a:rPr lang="en-US" dirty="0"/>
              <a:t>Alt previously had rejected this identification because of information from Eusebius’s </a:t>
            </a:r>
            <a:r>
              <a:rPr lang="en-US" i="1" dirty="0"/>
              <a:t>Onomasticon</a:t>
            </a:r>
            <a:r>
              <a:rPr lang="en-US" dirty="0"/>
              <a:t>. A survey of late Iron Age burial caves near Gibeon was conducted by </a:t>
            </a:r>
            <a:r>
              <a:rPr lang="en-US" dirty="0" err="1"/>
              <a:t>Hanan</a:t>
            </a:r>
            <a:r>
              <a:rPr lang="en-US" dirty="0"/>
              <a:t> </a:t>
            </a:r>
            <a:r>
              <a:rPr lang="en-US" dirty="0" err="1"/>
              <a:t>Eshel</a:t>
            </a:r>
            <a:r>
              <a:rPr lang="en-US" dirty="0"/>
              <a:t> in 1983–84. The next</a:t>
            </a:r>
            <a:r>
              <a:rPr lang="en-US" baseline="0" dirty="0"/>
              <a:t> site includes labels.</a:t>
            </a:r>
            <a:endParaRPr lang="en-US" dirty="0"/>
          </a:p>
          <a:p>
            <a:pPr marL="228600" indent="-228600">
              <a:spcBef>
                <a:spcPct val="0"/>
              </a:spcBef>
            </a:pPr>
            <a:endParaRPr lang="en-US" dirty="0"/>
          </a:p>
          <a:p>
            <a:pPr marL="228600" indent="-228600">
              <a:spcBef>
                <a:spcPct val="0"/>
              </a:spcBef>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6640669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Ishbibenob</a:t>
            </a:r>
            <a:r>
              <a:rPr lang="en-US" b="1" dirty="0"/>
              <a:t> and the giants of Gath</a:t>
            </a:r>
            <a:endParaRPr lang="en-US" dirty="0"/>
          </a:p>
          <a:p>
            <a:r>
              <a:rPr lang="en-US" dirty="0"/>
              <a:t>Besides Jonathan the son of </a:t>
            </a:r>
            <a:r>
              <a:rPr lang="en-US" dirty="0" err="1"/>
              <a:t>Shimea</a:t>
            </a:r>
            <a:r>
              <a:rPr lang="en-US" dirty="0"/>
              <a:t> (cf. 1 Sam 16:9; 17:13; 2 Sam 13:3, 32; 1 </a:t>
            </a:r>
            <a:r>
              <a:rPr lang="en-US" dirty="0" err="1"/>
              <a:t>Chr</a:t>
            </a:r>
            <a:r>
              <a:rPr lang="en-US" dirty="0"/>
              <a:t> 2:13), each of the other warriors is included in the list of David’s mighty men. (2 Sam 23:8-39; 1 </a:t>
            </a:r>
            <a:r>
              <a:rPr lang="en-US" dirty="0" err="1"/>
              <a:t>Chr</a:t>
            </a:r>
            <a:r>
              <a:rPr lang="en-US" dirty="0"/>
              <a:t> 11:10-47) The oft-mentioned </a:t>
            </a:r>
            <a:r>
              <a:rPr lang="en-US" dirty="0" err="1"/>
              <a:t>Abishai</a:t>
            </a:r>
            <a:r>
              <a:rPr lang="en-US" dirty="0"/>
              <a:t> was the commander of the thirty (2 Sam 23:18; 2 </a:t>
            </a:r>
            <a:r>
              <a:rPr lang="en-US" dirty="0" err="1"/>
              <a:t>Chr</a:t>
            </a:r>
            <a:r>
              <a:rPr lang="en-US" dirty="0"/>
              <a:t> 11:20). </a:t>
            </a:r>
            <a:r>
              <a:rPr lang="en-US" dirty="0" err="1"/>
              <a:t>Sibbecai</a:t>
            </a:r>
            <a:r>
              <a:rPr lang="en-US" dirty="0"/>
              <a:t> the </a:t>
            </a:r>
            <a:r>
              <a:rPr lang="en-US" dirty="0" err="1"/>
              <a:t>Hushathite</a:t>
            </a:r>
            <a:r>
              <a:rPr lang="en-US" dirty="0"/>
              <a:t> was one of the thirty (2 Sam 23:37; 1 </a:t>
            </a:r>
            <a:r>
              <a:rPr lang="en-US" dirty="0" err="1"/>
              <a:t>Chr</a:t>
            </a:r>
            <a:r>
              <a:rPr lang="en-US" dirty="0"/>
              <a:t> 11:29), and according to 1 Chronicles 27:11 was over the eighth division David’s forces. Elhanan was also one of the thirty (2 Sam 23:34; 1 </a:t>
            </a:r>
            <a:r>
              <a:rPr lang="en-US" dirty="0" err="1"/>
              <a:t>Chr</a:t>
            </a:r>
            <a:r>
              <a:rPr lang="en-US" dirty="0"/>
              <a:t> 11:28). The hometowns of these men are well known, as three of the four were from Bethlehem (Jonathan, </a:t>
            </a:r>
            <a:r>
              <a:rPr lang="en-US" dirty="0" err="1"/>
              <a:t>Abishai</a:t>
            </a:r>
            <a:r>
              <a:rPr lang="en-US" dirty="0"/>
              <a:t>, and Elhanan), and </a:t>
            </a:r>
            <a:r>
              <a:rPr lang="en-US" dirty="0" err="1"/>
              <a:t>Sibbecai</a:t>
            </a:r>
            <a:r>
              <a:rPr lang="en-US" dirty="0"/>
              <a:t> was from </a:t>
            </a:r>
            <a:r>
              <a:rPr lang="en-US" dirty="0" err="1"/>
              <a:t>Hushah</a:t>
            </a:r>
            <a:r>
              <a:rPr lang="en-US" dirty="0"/>
              <a:t> (</a:t>
            </a:r>
            <a:r>
              <a:rPr lang="en-US" dirty="0" err="1"/>
              <a:t>Ḥûsân</a:t>
            </a:r>
            <a:r>
              <a:rPr lang="en-US" dirty="0"/>
              <a:t>).</a:t>
            </a:r>
          </a:p>
          <a:p>
            <a:r>
              <a:rPr lang="en-US" dirty="0"/>
              <a:t> </a:t>
            </a:r>
          </a:p>
          <a:p>
            <a:r>
              <a:rPr lang="en-US" dirty="0"/>
              <a:t>While it is clear from the context that Philistine Gath (Tell </a:t>
            </a:r>
            <a:r>
              <a:rPr lang="en-US" dirty="0" err="1"/>
              <a:t>eṣ-Sâfi</a:t>
            </a:r>
            <a:r>
              <a:rPr lang="en-US" dirty="0"/>
              <a:t>) is the hometown of the four giants, the names of the giants and the specific locations of the battles are very difficult to reconstruct. The name of the first giant, which is often translated as “</a:t>
            </a:r>
            <a:r>
              <a:rPr lang="en-US" dirty="0" err="1"/>
              <a:t>Ishbibenob</a:t>
            </a:r>
            <a:r>
              <a:rPr lang="en-US" dirty="0"/>
              <a:t>” (e.g., RSV), may actually be better understood as “they dwelled at Nob” following a marginal MT </a:t>
            </a:r>
            <a:r>
              <a:rPr lang="en-US" i="1" dirty="0" err="1"/>
              <a:t>Qere</a:t>
            </a:r>
            <a:r>
              <a:rPr lang="en-US" i="1" dirty="0"/>
              <a:t> </a:t>
            </a:r>
            <a:r>
              <a:rPr lang="en-US" dirty="0"/>
              <a:t>(</a:t>
            </a:r>
            <a:r>
              <a:rPr lang="he-IL" dirty="0"/>
              <a:t>יִשְׁבִּי בְּנֹב</a:t>
            </a:r>
            <a:r>
              <a:rPr lang="en-US" dirty="0"/>
              <a:t>) (as originally suggested by </a:t>
            </a:r>
            <a:r>
              <a:rPr lang="en-US" dirty="0" err="1"/>
              <a:t>Wellhausen</a:t>
            </a:r>
            <a:r>
              <a:rPr lang="en-US" dirty="0"/>
              <a:t> 1871: 210; cf. Ehrlich 1992a: 510; </a:t>
            </a:r>
            <a:r>
              <a:rPr lang="en-US" dirty="0" err="1"/>
              <a:t>Na’aman</a:t>
            </a:r>
            <a:r>
              <a:rPr lang="en-US" dirty="0"/>
              <a:t> 2008: 5 with extensive bibliography). Furthermore, Nob is often emended to Gob (e.g., Driver 1913: 353; Simons 1959: 337; but see McCarter, Jr. 1984: 448), which occurs in the next two narratives associated with </a:t>
            </a:r>
            <a:r>
              <a:rPr lang="en-US" dirty="0" err="1"/>
              <a:t>Sibbecai</a:t>
            </a:r>
            <a:r>
              <a:rPr lang="en-US" dirty="0"/>
              <a:t> and Elhanan in the Samuel version (2 Sam 21:18-19). While this textual reconstruction cannot be considered certain, the clear connection with Philistine Gath would seem to place the event in the vicinity of Tell </a:t>
            </a:r>
            <a:r>
              <a:rPr lang="en-US" dirty="0" err="1"/>
              <a:t>eṣ-Sâfi</a:t>
            </a:r>
            <a:r>
              <a:rPr lang="en-US" dirty="0"/>
              <a:t>, and would certainly rule out the possibility that </a:t>
            </a:r>
            <a:r>
              <a:rPr lang="en-US" dirty="0" err="1"/>
              <a:t>Benjaminite</a:t>
            </a:r>
            <a:r>
              <a:rPr lang="en-US" dirty="0"/>
              <a:t> Nob (1 Sam 21:1; 22:9, 11, 19; </a:t>
            </a:r>
            <a:r>
              <a:rPr lang="en-US" dirty="0" err="1"/>
              <a:t>Neh</a:t>
            </a:r>
            <a:r>
              <a:rPr lang="en-US" dirty="0"/>
              <a:t> 11:32; Isa 10:32) was the intended </a:t>
            </a:r>
            <a:r>
              <a:rPr lang="en-US" dirty="0" err="1"/>
              <a:t>toponym</a:t>
            </a:r>
            <a:r>
              <a:rPr lang="en-US" dirty="0"/>
              <a:t>. </a:t>
            </a:r>
          </a:p>
          <a:p>
            <a:r>
              <a:rPr lang="en-US" dirty="0"/>
              <a:t> </a:t>
            </a:r>
          </a:p>
          <a:p>
            <a:r>
              <a:rPr lang="en-US" dirty="0"/>
              <a:t>The second giant’s identity, </a:t>
            </a:r>
            <a:r>
              <a:rPr lang="en-US" dirty="0" err="1"/>
              <a:t>Saph</a:t>
            </a:r>
            <a:r>
              <a:rPr lang="en-US" dirty="0"/>
              <a:t> (</a:t>
            </a:r>
            <a:r>
              <a:rPr lang="he-IL" dirty="0"/>
              <a:t>סַף</a:t>
            </a:r>
            <a:r>
              <a:rPr lang="en-US" dirty="0"/>
              <a:t>) or </a:t>
            </a:r>
            <a:r>
              <a:rPr lang="en-US" dirty="0" err="1"/>
              <a:t>Sippai</a:t>
            </a:r>
            <a:r>
              <a:rPr lang="en-US" dirty="0"/>
              <a:t> (</a:t>
            </a:r>
            <a:r>
              <a:rPr lang="he-IL" dirty="0"/>
              <a:t>סִפַּי</a:t>
            </a:r>
            <a:r>
              <a:rPr lang="en-US" dirty="0"/>
              <a:t>), is not in question, however, the location of the event is recorded as “Gob” in Samuel (2 Sam 21:18), whereas the Chronicler’s account (1 </a:t>
            </a:r>
            <a:r>
              <a:rPr lang="en-US" dirty="0" err="1"/>
              <a:t>Chr</a:t>
            </a:r>
            <a:r>
              <a:rPr lang="en-US" dirty="0"/>
              <a:t> 20:4) has “Gezer” (</a:t>
            </a:r>
            <a:r>
              <a:rPr lang="he-IL" dirty="0"/>
              <a:t>בְּגֶזֶר</a:t>
            </a:r>
            <a:r>
              <a:rPr lang="en-US" dirty="0"/>
              <a:t>/Γα</a:t>
            </a:r>
            <a:r>
              <a:rPr lang="en-US" dirty="0" err="1"/>
              <a:t>ζερ</a:t>
            </a:r>
            <a:r>
              <a:rPr lang="en-US" dirty="0"/>
              <a:t>). Although it should be noted that while Gob (</a:t>
            </a:r>
            <a:r>
              <a:rPr lang="he-IL" dirty="0"/>
              <a:t>גוֹב</a:t>
            </a:r>
            <a:r>
              <a:rPr lang="en-US" dirty="0"/>
              <a:t>) occurs in the MT of 2 Samuel 21:18, the LXX tradition is in support of Gath (</a:t>
            </a:r>
            <a:r>
              <a:rPr lang="en-US" dirty="0" err="1"/>
              <a:t>Γεθ</a:t>
            </a:r>
            <a:r>
              <a:rPr lang="en-US" dirty="0"/>
              <a:t>). Several scholars are in favor of the reading of Gob over Gezer for 1 Chronicles 20:4 in light of the MT of 2 Samuel 21:18 (e.g., Smith 1899: 377–8; Williamson 2010: 141; Ehrlich 1992b: 1041; but see Myers 1995: 141 who is in support of Gezer), however, McCarter points to the variant of </a:t>
            </a:r>
            <a:r>
              <a:rPr lang="el-GR" dirty="0"/>
              <a:t>Γαζετ </a:t>
            </a:r>
            <a:r>
              <a:rPr lang="en-US" dirty="0"/>
              <a:t>in LXX</a:t>
            </a:r>
            <a:r>
              <a:rPr lang="en-US" baseline="30000" dirty="0"/>
              <a:t>L</a:t>
            </a:r>
            <a:r>
              <a:rPr lang="en-US" dirty="0"/>
              <a:t> in 2 Samuel 21:18 in support of the reading of Gezer for both passages (1984: 447–50). As </a:t>
            </a:r>
            <a:r>
              <a:rPr lang="en-US" dirty="0" err="1"/>
              <a:t>Na’aman</a:t>
            </a:r>
            <a:r>
              <a:rPr lang="en-US" dirty="0"/>
              <a:t> points out, it is very possible that the Chronicler updated Gob with Gezer in order to reflect conditions during his day (2008: 4–5). </a:t>
            </a:r>
          </a:p>
          <a:p>
            <a:r>
              <a:rPr lang="en-US" dirty="0"/>
              <a:t> </a:t>
            </a:r>
          </a:p>
          <a:p>
            <a:r>
              <a:rPr lang="en-US" dirty="0"/>
              <a:t>The third giant’s name (either Goliath the </a:t>
            </a:r>
            <a:r>
              <a:rPr lang="en-US" dirty="0" err="1"/>
              <a:t>Gittite</a:t>
            </a:r>
            <a:r>
              <a:rPr lang="en-US" dirty="0"/>
              <a:t> or his brother, </a:t>
            </a:r>
            <a:r>
              <a:rPr lang="en-US" dirty="0" err="1"/>
              <a:t>Lahmi</a:t>
            </a:r>
            <a:r>
              <a:rPr lang="en-US" dirty="0"/>
              <a:t>—2 Sam 21:19; 1 </a:t>
            </a:r>
            <a:r>
              <a:rPr lang="en-US" dirty="0" err="1"/>
              <a:t>Chr</a:t>
            </a:r>
            <a:r>
              <a:rPr lang="en-US" dirty="0"/>
              <a:t> 20:5) and the connection to narrative of 1 Samuel 17 has received considerable scholarly discussion, on account of the proposed correlation between Elhanan and David. Like the preceding event, the MT of 2 Samuel places this event at Gob, which seems to be supported by the LXX.</a:t>
            </a:r>
          </a:p>
          <a:p>
            <a:r>
              <a:rPr lang="en-US" dirty="0"/>
              <a:t> </a:t>
            </a:r>
          </a:p>
          <a:p>
            <a:r>
              <a:rPr lang="en-US" dirty="0"/>
              <a:t>Finally, the name of the final (24-digit) giant is not given, and the parallel texts agree in placing this event “at Gath” (2 Sam 21:19; 1 </a:t>
            </a:r>
            <a:r>
              <a:rPr lang="en-US" dirty="0" err="1"/>
              <a:t>Chr</a:t>
            </a:r>
            <a:r>
              <a:rPr lang="en-US" dirty="0"/>
              <a:t> 20:5). The summary of the four events (1 Sam 21:22; 1 </a:t>
            </a:r>
            <a:r>
              <a:rPr lang="en-US" dirty="0" err="1"/>
              <a:t>Chr</a:t>
            </a:r>
            <a:r>
              <a:rPr lang="en-US" dirty="0"/>
              <a:t> 20:8) connects the giants with the </a:t>
            </a:r>
            <a:r>
              <a:rPr lang="en-US" dirty="0" err="1"/>
              <a:t>Rephaim</a:t>
            </a:r>
            <a:r>
              <a:rPr lang="en-US" dirty="0"/>
              <a:t> and the city of Philistine Gath. </a:t>
            </a:r>
          </a:p>
          <a:p>
            <a:r>
              <a:rPr lang="en-US" dirty="0"/>
              <a:t> </a:t>
            </a:r>
          </a:p>
          <a:p>
            <a:r>
              <a:rPr lang="en-US" b="1" dirty="0"/>
              <a:t>Gob = Tel </a:t>
            </a:r>
            <a:r>
              <a:rPr lang="en-US" b="1" dirty="0" err="1"/>
              <a:t>Harsim</a:t>
            </a:r>
            <a:r>
              <a:rPr lang="en-US" b="1" dirty="0"/>
              <a:t>?</a:t>
            </a:r>
            <a:endParaRPr lang="en-US" dirty="0"/>
          </a:p>
          <a:p>
            <a:r>
              <a:rPr lang="en-US" dirty="0"/>
              <a:t>Tel </a:t>
            </a:r>
            <a:r>
              <a:rPr lang="en-US" dirty="0" err="1"/>
              <a:t>Ḥarasim</a:t>
            </a:r>
            <a:r>
              <a:rPr lang="en-US" dirty="0"/>
              <a:t> matches the context of 2 Samuel 21:15-22 and 1 Chronicles 20:4-8, which place Gob and all of the events at or in the immediate vicinity of Gath. As we have demonstrated above, the </a:t>
            </a:r>
            <a:r>
              <a:rPr lang="en-US" dirty="0" err="1"/>
              <a:t>Judahite</a:t>
            </a:r>
            <a:r>
              <a:rPr lang="en-US" dirty="0"/>
              <a:t> towns in the </a:t>
            </a:r>
            <a:r>
              <a:rPr lang="en-US" dirty="0" err="1"/>
              <a:t>Elah</a:t>
            </a:r>
            <a:r>
              <a:rPr lang="en-US" dirty="0"/>
              <a:t> Valley seem to be restricted on the west by the </a:t>
            </a:r>
            <a:r>
              <a:rPr lang="en-US" dirty="0" err="1"/>
              <a:t>Azekah-Goded</a:t>
            </a:r>
            <a:r>
              <a:rPr lang="en-US" dirty="0"/>
              <a:t> ridge, and Tel </a:t>
            </a:r>
            <a:r>
              <a:rPr lang="en-US" dirty="0" err="1"/>
              <a:t>Ḥarasim</a:t>
            </a:r>
            <a:r>
              <a:rPr lang="en-US" dirty="0"/>
              <a:t> is the only known Iron Age ruin of any significance (cf. Dagan 2000; Levin 2002: 32–3; </a:t>
            </a:r>
            <a:r>
              <a:rPr lang="en-US" dirty="0" err="1"/>
              <a:t>Shavit</a:t>
            </a:r>
            <a:r>
              <a:rPr lang="en-US" dirty="0"/>
              <a:t> 2008: 142–8—who mentions the small ruins of Khirbet </a:t>
            </a:r>
            <a:r>
              <a:rPr lang="en-US" dirty="0" err="1"/>
              <a:t>Boten</a:t>
            </a:r>
            <a:r>
              <a:rPr lang="en-US" dirty="0"/>
              <a:t> and Wadi </a:t>
            </a:r>
            <a:r>
              <a:rPr lang="en-US" dirty="0" err="1"/>
              <a:t>Luzit</a:t>
            </a:r>
            <a:r>
              <a:rPr lang="en-US" dirty="0"/>
              <a:t> [East] with remains from the early and late Iron IIA). In light of the massive size and recently exposed Iron I–IIA fortifications at Tell </a:t>
            </a:r>
            <a:r>
              <a:rPr lang="en-US" dirty="0" err="1"/>
              <a:t>eṣ-Ṣâfi</a:t>
            </a:r>
            <a:r>
              <a:rPr lang="en-US" dirty="0"/>
              <a:t>/Gath (A. </a:t>
            </a:r>
            <a:r>
              <a:rPr lang="en-US" dirty="0" err="1"/>
              <a:t>Maeir</a:t>
            </a:r>
            <a:r>
              <a:rPr lang="en-US" dirty="0"/>
              <a:t> personal communication), Davidic sovereignty over Gath as is usually interpreted from 1 Chronicles 18:1 (but see the presumably corrupt </a:t>
            </a:r>
            <a:r>
              <a:rPr lang="en-US" dirty="0" err="1"/>
              <a:t>Methegh-ammah</a:t>
            </a:r>
            <a:r>
              <a:rPr lang="en-US" dirty="0"/>
              <a:t> in the parallel account from 2 Samuel 8:1) seems unlikely. On the other hand, it is worth noting that from a contextual perspective, 2 Samuel 8:1 and 1 Chronicles 18:1 seem to refer to events that preceded the later Philistine wars of 2 Samuel 21:15-22 and 1 Chronicles 20:4-8, which could theoretically indicate a fluid situation. In addition, the clear independence of Gath at the outset of Solomon’s reign (1 Kgs 2:40-41) demonstrates the biblical witness to the dynamic nature of the relations between Philistine Gath and early monarchical Israel (Aharoni 1979: 279; Levin 2002: 31). As </a:t>
            </a:r>
            <a:r>
              <a:rPr lang="en-US" dirty="0" err="1"/>
              <a:t>Na’aman</a:t>
            </a:r>
            <a:r>
              <a:rPr lang="en-US" dirty="0"/>
              <a:t> has argued, the conflicts at Gob and Gath (as well as other stories with unique </a:t>
            </a:r>
            <a:r>
              <a:rPr lang="en-US" dirty="0" err="1"/>
              <a:t>toponymy</a:t>
            </a:r>
            <a:r>
              <a:rPr lang="en-US" dirty="0"/>
              <a:t>—e.g., 2 Sam 5:17-25) may be evidence of an early textual witness “of great antiquity of the memories of David’s rise to the throne” (2008: 8). Therefore, the occurrence of Gob in a 10th century BC context, and the possible identification of the site with Tel </a:t>
            </a:r>
            <a:r>
              <a:rPr lang="en-US" dirty="0" err="1"/>
              <a:t>Ḥarasim</a:t>
            </a:r>
            <a:r>
              <a:rPr lang="en-US" dirty="0"/>
              <a:t> should be considered in future reconstructions of the development of Judah’s presence in the Judean Shephelah.</a:t>
            </a:r>
          </a:p>
          <a:p>
            <a:endParaRPr lang="en-US" dirty="0"/>
          </a:p>
          <a:p>
            <a:r>
              <a:rPr lang="en-US" dirty="0"/>
              <a:t>This map comes from the Survey of Western Palestine, published in 1880 by the Palestine Exploration Fund; a digital version of the 26-map set is available from BiblePlaces.com.</a:t>
            </a:r>
          </a:p>
          <a:p>
            <a:r>
              <a:rPr lang="en-US" b="1" dirty="0"/>
              <a:t> </a:t>
            </a:r>
            <a:endParaRPr lang="en-US" dirty="0"/>
          </a:p>
          <a:p>
            <a:r>
              <a:rPr lang="en-US" b="1" dirty="0"/>
              <a:t>References:</a:t>
            </a:r>
            <a:endParaRPr lang="en-US" dirty="0"/>
          </a:p>
          <a:p>
            <a:r>
              <a:rPr lang="en-US" dirty="0"/>
              <a:t>Aharoni, Y.</a:t>
            </a:r>
          </a:p>
          <a:p>
            <a:pPr marL="685800" indent="-457200">
              <a:tabLst>
                <a:tab pos="685800" algn="l"/>
              </a:tabLst>
            </a:pPr>
            <a:r>
              <a:rPr lang="en-US" dirty="0"/>
              <a:t>1979	</a:t>
            </a:r>
            <a:r>
              <a:rPr lang="en-US" i="1" dirty="0"/>
              <a:t>The Land of the Bible: A Historical Geography</a:t>
            </a:r>
            <a:r>
              <a:rPr lang="en-US" dirty="0"/>
              <a:t>. Trans. A. F. Rainey, from Hebrew. Revised and Enlarged. Philadelphia: Westminster Press.</a:t>
            </a:r>
          </a:p>
          <a:p>
            <a:r>
              <a:rPr lang="en-US" dirty="0"/>
              <a:t>Dagan, Y.</a:t>
            </a:r>
          </a:p>
          <a:p>
            <a:pPr marL="685800" indent="-457200">
              <a:tabLst>
                <a:tab pos="685800" algn="l"/>
              </a:tabLst>
            </a:pPr>
            <a:r>
              <a:rPr lang="en-US" dirty="0"/>
              <a:t>2000	The Settlement in the Judean Shephelah in the Second and First Millennium BC: A Test Case of Settlement Processes in a Geographical Region. Unpublished Ph.D. Dissertation, Tel Aviv University.</a:t>
            </a:r>
          </a:p>
          <a:p>
            <a:r>
              <a:rPr lang="en-US" dirty="0"/>
              <a:t>Driver, S. R.</a:t>
            </a:r>
          </a:p>
          <a:p>
            <a:pPr marL="685800" indent="-457200"/>
            <a:r>
              <a:rPr lang="en-US" dirty="0"/>
              <a:t>1913	</a:t>
            </a:r>
            <a:r>
              <a:rPr lang="en-US" i="1" dirty="0"/>
              <a:t>Notes on the Hebrew Text and the Topography of the Books of Samuel</a:t>
            </a:r>
            <a:r>
              <a:rPr lang="en-US" dirty="0"/>
              <a:t>. Oxford: Oxford Clarendon Press.</a:t>
            </a:r>
          </a:p>
          <a:p>
            <a:r>
              <a:rPr lang="en-US" dirty="0"/>
              <a:t>Ehrlich, C. S.</a:t>
            </a:r>
          </a:p>
          <a:p>
            <a:pPr marL="685800" indent="-457200">
              <a:tabLst>
                <a:tab pos="685800" algn="l"/>
              </a:tabLst>
            </a:pPr>
            <a:r>
              <a:rPr lang="en-US" dirty="0"/>
              <a:t>1992a	</a:t>
            </a:r>
            <a:r>
              <a:rPr lang="en-US" dirty="0" err="1"/>
              <a:t>Ishbi-Benob</a:t>
            </a:r>
            <a:r>
              <a:rPr lang="en-US" dirty="0"/>
              <a:t>. </a:t>
            </a:r>
            <a:r>
              <a:rPr lang="en-US" i="1" dirty="0"/>
              <a:t>Anchor Bible Dictionary, </a:t>
            </a:r>
            <a:r>
              <a:rPr lang="en-US" dirty="0"/>
              <a:t>vol. 3, ed. D. N. Freedman. New York: Doubleday.</a:t>
            </a:r>
          </a:p>
          <a:p>
            <a:pPr marL="685800" indent="-457200"/>
            <a:r>
              <a:rPr lang="en-US" dirty="0"/>
              <a:t>1992b	Gob. </a:t>
            </a:r>
            <a:r>
              <a:rPr lang="en-US" i="1" dirty="0"/>
              <a:t>Anchor Bible Dictionary, </a:t>
            </a:r>
            <a:r>
              <a:rPr lang="en-US" dirty="0"/>
              <a:t>vol. 2, ed. D. N. Freedman. New York: Doubleday.</a:t>
            </a:r>
          </a:p>
          <a:p>
            <a:r>
              <a:rPr lang="en-US" dirty="0"/>
              <a:t>Levin, Y.</a:t>
            </a:r>
          </a:p>
          <a:p>
            <a:pPr marL="685800" indent="-457200">
              <a:tabLst>
                <a:tab pos="685800" algn="l"/>
              </a:tabLst>
            </a:pPr>
            <a:r>
              <a:rPr lang="en-US" dirty="0"/>
              <a:t>2002	The Search for </a:t>
            </a:r>
            <a:r>
              <a:rPr lang="en-US" dirty="0" err="1"/>
              <a:t>Moresheth</a:t>
            </a:r>
            <a:r>
              <a:rPr lang="en-US" dirty="0"/>
              <a:t>-Gath: A New Proposal. </a:t>
            </a:r>
            <a:r>
              <a:rPr lang="en-US" i="1" dirty="0"/>
              <a:t>Palestine Exploration Quarterly</a:t>
            </a:r>
            <a:r>
              <a:rPr lang="en-US" dirty="0"/>
              <a:t> 134: 28–36.</a:t>
            </a:r>
          </a:p>
          <a:p>
            <a:r>
              <a:rPr lang="en-US" dirty="0"/>
              <a:t>McCarter, Jr., P. K.</a:t>
            </a:r>
          </a:p>
          <a:p>
            <a:pPr marL="685800" indent="-457200">
              <a:tabLst>
                <a:tab pos="685800" algn="l"/>
              </a:tabLst>
            </a:pPr>
            <a:r>
              <a:rPr lang="en-US" dirty="0"/>
              <a:t>1984	</a:t>
            </a:r>
            <a:r>
              <a:rPr lang="en-US" i="1" dirty="0"/>
              <a:t>II Samuel</a:t>
            </a:r>
            <a:r>
              <a:rPr lang="en-US" dirty="0"/>
              <a:t>. Anchor Bible Commentary. London; New Haven: Yale University Press.</a:t>
            </a:r>
          </a:p>
          <a:p>
            <a:r>
              <a:rPr lang="en-US" dirty="0"/>
              <a:t>Myers, J.</a:t>
            </a:r>
          </a:p>
          <a:p>
            <a:pPr marL="685800" indent="-457200">
              <a:tabLst>
                <a:tab pos="685800" algn="l"/>
              </a:tabLst>
            </a:pPr>
            <a:r>
              <a:rPr lang="en-US" dirty="0"/>
              <a:t>1995	</a:t>
            </a:r>
            <a:r>
              <a:rPr lang="en-US" i="1" dirty="0"/>
              <a:t>II Chronicles</a:t>
            </a:r>
            <a:r>
              <a:rPr lang="en-US" dirty="0"/>
              <a:t>. Anchor Bible Commentary. London; New Haven: Yale University Press.</a:t>
            </a:r>
          </a:p>
          <a:p>
            <a:r>
              <a:rPr lang="en-US" dirty="0" err="1"/>
              <a:t>Na’aman</a:t>
            </a:r>
            <a:r>
              <a:rPr lang="en-US" dirty="0"/>
              <a:t>, N.</a:t>
            </a:r>
          </a:p>
          <a:p>
            <a:pPr marL="685800" indent="-457200">
              <a:tabLst>
                <a:tab pos="685800" algn="l"/>
              </a:tabLst>
            </a:pPr>
            <a:r>
              <a:rPr lang="en-US" dirty="0"/>
              <a:t>2008	In Search of the Ancient Name of Khirbet </a:t>
            </a:r>
            <a:r>
              <a:rPr lang="en-US" dirty="0" err="1"/>
              <a:t>Qeiyafa</a:t>
            </a:r>
            <a:r>
              <a:rPr lang="en-US" dirty="0"/>
              <a:t>. </a:t>
            </a:r>
            <a:r>
              <a:rPr lang="en-US" i="1" dirty="0"/>
              <a:t>Journal of Hebrew Scriptures</a:t>
            </a:r>
            <a:r>
              <a:rPr lang="en-US" dirty="0"/>
              <a:t> 8: 2–8.</a:t>
            </a:r>
          </a:p>
          <a:p>
            <a:r>
              <a:rPr lang="en-US" dirty="0" err="1"/>
              <a:t>Shavit</a:t>
            </a:r>
            <a:r>
              <a:rPr lang="en-US" dirty="0"/>
              <a:t>, A.</a:t>
            </a:r>
          </a:p>
          <a:p>
            <a:pPr marL="685800" indent="-457200">
              <a:tabLst>
                <a:tab pos="685800" algn="l"/>
              </a:tabLst>
            </a:pPr>
            <a:r>
              <a:rPr lang="en-US" dirty="0"/>
              <a:t>2008	Settlement Patterns of Philistine City-states. Pp. 135–64 in </a:t>
            </a:r>
            <a:r>
              <a:rPr lang="en-US" i="1" dirty="0"/>
              <a:t>Bene Israel: Studies in the Archaeology of Israel and the Levant during the Bronze and Iron Ages in </a:t>
            </a:r>
            <a:r>
              <a:rPr lang="en-US" i="1" dirty="0" err="1"/>
              <a:t>Honour</a:t>
            </a:r>
            <a:r>
              <a:rPr lang="en-US" i="1" dirty="0"/>
              <a:t> of Israel Finkelstein</a:t>
            </a:r>
            <a:r>
              <a:rPr lang="en-US" dirty="0"/>
              <a:t>, ed. A. </a:t>
            </a:r>
            <a:r>
              <a:rPr lang="en-US" dirty="0" err="1"/>
              <a:t>Fantalkin</a:t>
            </a:r>
            <a:r>
              <a:rPr lang="en-US" dirty="0"/>
              <a:t> and A. </a:t>
            </a:r>
            <a:r>
              <a:rPr lang="en-US" dirty="0" err="1"/>
              <a:t>Yasur</a:t>
            </a:r>
            <a:r>
              <a:rPr lang="en-US" dirty="0"/>
              <a:t>-Landau. Leiden: Brill.</a:t>
            </a:r>
          </a:p>
          <a:p>
            <a:r>
              <a:rPr lang="en-US" dirty="0"/>
              <a:t>Simons, J. J.</a:t>
            </a:r>
          </a:p>
          <a:p>
            <a:pPr marL="685800" indent="-457200">
              <a:tabLst>
                <a:tab pos="685800" algn="l"/>
              </a:tabLst>
            </a:pPr>
            <a:r>
              <a:rPr lang="en-US" dirty="0"/>
              <a:t>1959	</a:t>
            </a:r>
            <a:r>
              <a:rPr lang="en-US" i="1" dirty="0"/>
              <a:t>The Geographical and Topographical Texts of the Old Testament</a:t>
            </a:r>
            <a:r>
              <a:rPr lang="en-US" dirty="0"/>
              <a:t>. Leiden: Brill.</a:t>
            </a:r>
          </a:p>
          <a:p>
            <a:r>
              <a:rPr lang="en-US" dirty="0"/>
              <a:t>Smith, H. P.</a:t>
            </a:r>
          </a:p>
          <a:p>
            <a:pPr marL="685800" indent="-457200">
              <a:tabLst>
                <a:tab pos="685800" algn="l"/>
              </a:tabLst>
            </a:pPr>
            <a:r>
              <a:rPr lang="en-US" dirty="0"/>
              <a:t>1899	</a:t>
            </a:r>
            <a:r>
              <a:rPr lang="en-US" i="1" dirty="0"/>
              <a:t>Samuel I and II</a:t>
            </a:r>
            <a:r>
              <a:rPr lang="en-US" dirty="0"/>
              <a:t>. International Critical Commentary. Edinburgh: A&amp;C Black.</a:t>
            </a:r>
          </a:p>
          <a:p>
            <a:r>
              <a:rPr lang="en-US" dirty="0" err="1"/>
              <a:t>Wellhausen</a:t>
            </a:r>
            <a:r>
              <a:rPr lang="en-US" dirty="0"/>
              <a:t>, J.</a:t>
            </a:r>
          </a:p>
          <a:p>
            <a:pPr marL="685800" indent="-457200">
              <a:tabLst>
                <a:tab pos="685800" algn="l"/>
              </a:tabLst>
            </a:pPr>
            <a:r>
              <a:rPr lang="en-US" dirty="0"/>
              <a:t>1871	</a:t>
            </a:r>
            <a:r>
              <a:rPr lang="en-US" i="1" dirty="0"/>
              <a:t>Der Text der </a:t>
            </a:r>
            <a:r>
              <a:rPr lang="en-US" i="1" dirty="0" err="1"/>
              <a:t>Bücher</a:t>
            </a:r>
            <a:r>
              <a:rPr lang="en-US" i="1" dirty="0"/>
              <a:t> </a:t>
            </a:r>
            <a:r>
              <a:rPr lang="en-US" i="1" dirty="0" err="1"/>
              <a:t>Samuelis</a:t>
            </a:r>
            <a:r>
              <a:rPr lang="en-US" i="1" dirty="0"/>
              <a:t> </a:t>
            </a:r>
            <a:r>
              <a:rPr lang="en-US" i="1" dirty="0" err="1"/>
              <a:t>Untersucht</a:t>
            </a:r>
            <a:r>
              <a:rPr lang="en-US" dirty="0"/>
              <a:t>. </a:t>
            </a:r>
            <a:r>
              <a:rPr lang="en-US" dirty="0" err="1"/>
              <a:t>Göttingen</a:t>
            </a:r>
            <a:r>
              <a:rPr lang="en-US" dirty="0"/>
              <a:t>: </a:t>
            </a:r>
            <a:r>
              <a:rPr lang="en-US" dirty="0" err="1"/>
              <a:t>Vandenhoeck</a:t>
            </a:r>
            <a:r>
              <a:rPr lang="en-US" dirty="0"/>
              <a:t>.</a:t>
            </a:r>
          </a:p>
          <a:p>
            <a:r>
              <a:rPr lang="en-US" dirty="0"/>
              <a:t>Williamson, H. G. M.</a:t>
            </a:r>
          </a:p>
          <a:p>
            <a:pPr marL="685800" indent="-457200">
              <a:tabLst>
                <a:tab pos="685800" algn="l"/>
              </a:tabLst>
            </a:pPr>
            <a:r>
              <a:rPr lang="en-US" dirty="0"/>
              <a:t>2010	</a:t>
            </a:r>
            <a:r>
              <a:rPr lang="en-US" i="1" dirty="0"/>
              <a:t>1 and 2 Chronicles Commentary</a:t>
            </a:r>
            <a:r>
              <a:rPr lang="en-US" dirty="0"/>
              <a:t>. 2nd edition. Grand Rapids: W. B. Eerdmans.</a:t>
            </a:r>
            <a:br>
              <a:rPr lang="en-US" sz="1200" kern="1200" dirty="0">
                <a:solidFill>
                  <a:schemeClr val="tx1"/>
                </a:solidFill>
                <a:effectLst/>
                <a:latin typeface="+mn-lt"/>
                <a:ea typeface="+mn-ea"/>
                <a:cs typeface="+mn-cs"/>
              </a:rPr>
            </a:br>
            <a:endParaRPr lang="en-US" baseline="0" dirty="0"/>
          </a:p>
          <a:p>
            <a:r>
              <a:rPr lang="en-US" baseline="0" dirty="0" err="1"/>
              <a:t>SWPSheetBenjaminRegion</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97952518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figurine shown here, </a:t>
            </a:r>
            <a:r>
              <a:rPr lang="en-US" dirty="0"/>
              <a:t>Heracles, was a powerful hero of </a:t>
            </a:r>
            <a:r>
              <a:rPr lang="en-US" baseline="0" dirty="0"/>
              <a:t>Greek mythology, known for his great size and strength. </a:t>
            </a:r>
            <a:r>
              <a:rPr lang="en-US" dirty="0"/>
              <a:t>This figurine was photographed at the Ashmolean Museum at</a:t>
            </a:r>
            <a:r>
              <a:rPr lang="en-US" baseline="0" dirty="0"/>
              <a:t> the University of Oxford. A removable graphic has been added to avoid causing surprise or offense.</a:t>
            </a:r>
          </a:p>
          <a:p>
            <a:endParaRPr lang="en-US" dirty="0"/>
          </a:p>
          <a:p>
            <a:r>
              <a:rPr lang="en-US" dirty="0"/>
              <a:t>adr1305249986</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78059010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weight given for this spear head was about half of the six hundred shekel weight of </a:t>
            </a:r>
            <a:r>
              <a:rPr lang="en-US" baseline="0" dirty="0"/>
              <a:t>the spearhead carried by Goliath (1 Sam 17:7). </a:t>
            </a:r>
            <a:r>
              <a:rPr lang="en-US" dirty="0"/>
              <a:t>These artifacts were photographed at the Berlin Museum of the Ancient Near East.</a:t>
            </a:r>
          </a:p>
          <a:p>
            <a:endParaRPr lang="en-US" dirty="0"/>
          </a:p>
          <a:p>
            <a:r>
              <a:rPr lang="en-US" dirty="0"/>
              <a:t>adr070513367</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94009958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weight of a</a:t>
            </a:r>
            <a:r>
              <a:rPr lang="en-US" baseline="0" dirty="0"/>
              <a:t> shekel varied in antiquity, but it is usually considered to have fallen between about 0.38 and 0.42 ounces (11–12 g). If a shekel weight of 0.42 ounces (12 g) is granted, Goliath’s spearhead would have weighed nearly 8 pounds (3.6 kg). </a:t>
            </a:r>
            <a:r>
              <a:rPr lang="en-US" sz="1200" dirty="0"/>
              <a:t>The largest weight pictured in this photo weighs 400 shekels (168 </a:t>
            </a:r>
            <a:r>
              <a:rPr lang="en-US" sz="1200" dirty="0" err="1"/>
              <a:t>oz</a:t>
            </a:r>
            <a:r>
              <a:rPr lang="en-US" sz="1200" dirty="0"/>
              <a:t> [10.5 </a:t>
            </a:r>
            <a:r>
              <a:rPr lang="en-US" sz="1200" dirty="0" err="1"/>
              <a:t>lb</a:t>
            </a:r>
            <a:r>
              <a:rPr lang="en-US" sz="1200" dirty="0"/>
              <a:t>], 4,800 g [4.8 kg]).</a:t>
            </a:r>
            <a:r>
              <a:rPr lang="en-US" sz="1200" baseline="0" dirty="0"/>
              <a:t> Th</a:t>
            </a:r>
            <a:r>
              <a:rPr lang="en-US" sz="1200" dirty="0"/>
              <a:t>ese weights</a:t>
            </a:r>
            <a:r>
              <a:rPr lang="en-US" sz="1200" baseline="0" dirty="0"/>
              <a:t> were </a:t>
            </a:r>
            <a:r>
              <a:rPr lang="en-US" sz="1200" dirty="0"/>
              <a:t>photographed at the </a:t>
            </a:r>
            <a:r>
              <a:rPr lang="en-US" dirty="0"/>
              <a:t>Israel Museum.</a:t>
            </a:r>
          </a:p>
          <a:p>
            <a:endParaRPr lang="en-US" dirty="0"/>
          </a:p>
          <a:p>
            <a:r>
              <a:rPr lang="en-US" dirty="0"/>
              <a:t>tb032014357</a:t>
            </a:r>
          </a:p>
        </p:txBody>
      </p:sp>
    </p:spTree>
    <p:extLst>
      <p:ext uri="{BB962C8B-B14F-4D97-AF65-F5344CB8AC3E}">
        <p14:creationId xmlns:p14="http://schemas.microsoft.com/office/powerpoint/2010/main" val="186666429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swords were photographed at the </a:t>
            </a:r>
            <a:r>
              <a:rPr lang="en-US" dirty="0" err="1"/>
              <a:t>Saruq</a:t>
            </a:r>
            <a:r>
              <a:rPr lang="en-US" dirty="0"/>
              <a:t> Al-</a:t>
            </a:r>
            <a:r>
              <a:rPr lang="en-US" dirty="0" err="1"/>
              <a:t>Hadid</a:t>
            </a:r>
            <a:r>
              <a:rPr lang="en-US" baseline="0" dirty="0"/>
              <a:t> </a:t>
            </a:r>
            <a:r>
              <a:rPr lang="en-US" dirty="0"/>
              <a:t>Museum in Dubai, United Arab Emirates.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tb051017197</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3103735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Paul Emile </a:t>
            </a:r>
            <a:r>
              <a:rPr lang="en-US" sz="1200" kern="1200" dirty="0" err="1">
                <a:effectLst/>
                <a:latin typeface="+mn-lt"/>
                <a:ea typeface="+mn-ea"/>
                <a:cs typeface="+mn-cs"/>
              </a:rPr>
              <a:t>Botta</a:t>
            </a:r>
            <a:r>
              <a:rPr lang="en-US" sz="1200" kern="1200" dirty="0">
                <a:effectLst/>
                <a:latin typeface="+mn-lt"/>
                <a:ea typeface="+mn-ea"/>
                <a:cs typeface="+mn-cs"/>
              </a:rPr>
              <a:t> and Eugène </a:t>
            </a:r>
            <a:r>
              <a:rPr lang="en-US" sz="1200" kern="1200" dirty="0" err="1">
                <a:effectLst/>
                <a:latin typeface="+mn-lt"/>
                <a:ea typeface="+mn-ea"/>
                <a:cs typeface="+mn-cs"/>
              </a:rPr>
              <a:t>Flandin</a:t>
            </a:r>
            <a:r>
              <a:rPr lang="en-US" sz="1200" kern="1200" dirty="0">
                <a:effectLst/>
                <a:latin typeface="+mn-lt"/>
                <a:ea typeface="+mn-ea"/>
                <a:cs typeface="+mn-cs"/>
              </a:rPr>
              <a:t>, </a:t>
            </a:r>
            <a:r>
              <a:rPr lang="en-US" sz="1200" i="1" kern="1200" dirty="0">
                <a:effectLst/>
                <a:latin typeface="+mn-lt"/>
                <a:ea typeface="+mn-ea"/>
                <a:cs typeface="+mn-cs"/>
              </a:rPr>
              <a:t>Monument de </a:t>
            </a:r>
            <a:r>
              <a:rPr lang="en-US" sz="1200" i="1" kern="1200" dirty="0" err="1">
                <a:effectLst/>
                <a:latin typeface="+mn-lt"/>
                <a:ea typeface="+mn-ea"/>
                <a:cs typeface="+mn-cs"/>
              </a:rPr>
              <a:t>Ninive</a:t>
            </a:r>
            <a:r>
              <a:rPr lang="en-US" sz="1200" kern="1200" dirty="0">
                <a:effectLst/>
                <a:latin typeface="+mn-lt"/>
                <a:ea typeface="+mn-ea"/>
                <a:cs typeface="+mn-cs"/>
              </a:rPr>
              <a:t>, published in 1849–50.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http://digitalcollections.nypl.org/items/510d47e2-72b2-a3d9-e040-e00a18064a99</a:t>
            </a:r>
            <a:endParaRPr lang="en-US" dirty="0"/>
          </a:p>
          <a:p>
            <a:endParaRPr lang="en-US" dirty="0"/>
          </a:p>
          <a:p>
            <a:r>
              <a:rPr lang="en-US" dirty="0"/>
              <a:t>nypl</a:t>
            </a:r>
            <a:r>
              <a:rPr lang="en-US" sz="1200" b="0" i="0" kern="1200" dirty="0">
                <a:effectLst/>
                <a:latin typeface="+mn-lt"/>
                <a:ea typeface="+mn-ea"/>
                <a:cs typeface="+mn-cs"/>
              </a:rPr>
              <a:t>1534801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03399160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Besides Jonathan the son of </a:t>
            </a:r>
            <a:r>
              <a:rPr lang="en-US" sz="1200" kern="1200" dirty="0" err="1">
                <a:solidFill>
                  <a:schemeClr val="tx1"/>
                </a:solidFill>
                <a:effectLst/>
                <a:latin typeface="+mn-lt"/>
                <a:ea typeface="+mn-ea"/>
                <a:cs typeface="+mn-cs"/>
              </a:rPr>
              <a:t>Shimea</a:t>
            </a:r>
            <a:r>
              <a:rPr lang="en-US" sz="1200" kern="1200" dirty="0">
                <a:solidFill>
                  <a:schemeClr val="tx1"/>
                </a:solidFill>
                <a:effectLst/>
                <a:latin typeface="+mn-lt"/>
                <a:ea typeface="+mn-ea"/>
                <a:cs typeface="+mn-cs"/>
              </a:rPr>
              <a:t> (cf. 1 Sam 16:9; 17:13; 2 Sam 13:3, 32; 1 Chr 2:13), each of the other warriors is included in the list of David’s mighty men (2 Sam 23:8-39; 1 Chr 11:10-47). The oft-mentioned Abishai was the commander of the thirty (2 Sam 23:18; 2 Chr 11:20). </a:t>
            </a:r>
            <a:r>
              <a:rPr lang="en-US" sz="1200" kern="1200" dirty="0" err="1">
                <a:solidFill>
                  <a:schemeClr val="tx1"/>
                </a:solidFill>
                <a:effectLst/>
                <a:latin typeface="+mn-lt"/>
                <a:ea typeface="+mn-ea"/>
                <a:cs typeface="+mn-cs"/>
              </a:rPr>
              <a:t>Sibbecai</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Hushathite</a:t>
            </a:r>
            <a:r>
              <a:rPr lang="en-US" sz="1200" kern="1200" dirty="0">
                <a:solidFill>
                  <a:schemeClr val="tx1"/>
                </a:solidFill>
                <a:effectLst/>
                <a:latin typeface="+mn-lt"/>
                <a:ea typeface="+mn-ea"/>
                <a:cs typeface="+mn-cs"/>
              </a:rPr>
              <a:t> was one of the thirty (2 Sam 23:37; 1 Chr 11:29), and according to 1 Chronicles 27:11 was over the eighth division David’s forces. Elhanan was also one of the thirty (2 Sam 23:34; 1 Chr 11:28). The hometowns of these men are well known, as three of the four were from Bethlehem (Jonathan, Abishai, and Elhanan), and </a:t>
            </a:r>
            <a:r>
              <a:rPr lang="en-US" sz="1200" kern="1200" dirty="0" err="1">
                <a:solidFill>
                  <a:schemeClr val="tx1"/>
                </a:solidFill>
                <a:effectLst/>
                <a:latin typeface="+mn-lt"/>
                <a:ea typeface="+mn-ea"/>
                <a:cs typeface="+mn-cs"/>
              </a:rPr>
              <a:t>Sibbecai</a:t>
            </a:r>
            <a:r>
              <a:rPr lang="en-US" sz="1200" kern="1200" dirty="0">
                <a:solidFill>
                  <a:schemeClr val="tx1"/>
                </a:solidFill>
                <a:effectLst/>
                <a:latin typeface="+mn-lt"/>
                <a:ea typeface="+mn-ea"/>
                <a:cs typeface="+mn-cs"/>
              </a:rPr>
              <a:t> was from </a:t>
            </a:r>
            <a:r>
              <a:rPr lang="en-US" sz="1200" kern="1200" dirty="0" err="1">
                <a:solidFill>
                  <a:schemeClr val="tx1"/>
                </a:solidFill>
                <a:effectLst/>
                <a:latin typeface="+mn-lt"/>
                <a:ea typeface="+mn-ea"/>
                <a:cs typeface="+mn-cs"/>
              </a:rPr>
              <a:t>Hushah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Ḥûsân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While it is clear from the context that Philistine Gath (Tell </a:t>
            </a:r>
            <a:r>
              <a:rPr lang="en-US" sz="1200" kern="1200" dirty="0" err="1">
                <a:solidFill>
                  <a:schemeClr val="tx1"/>
                </a:solidFill>
                <a:effectLst/>
                <a:latin typeface="+mn-lt"/>
                <a:ea typeface="+mn-ea"/>
                <a:cs typeface="+mn-cs"/>
              </a:rPr>
              <a:t>eṣ-Sâfi</a:t>
            </a:r>
            <a:r>
              <a:rPr lang="en-US" sz="1200" kern="1200" dirty="0">
                <a:solidFill>
                  <a:schemeClr val="tx1"/>
                </a:solidFill>
                <a:effectLst/>
                <a:latin typeface="+mn-lt"/>
                <a:ea typeface="+mn-ea"/>
                <a:cs typeface="+mn-cs"/>
              </a:rPr>
              <a:t>) is the hometown of the four giants, the names of the giants and the specific locations of the battles are difficult to reconstruct.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“Abishai Street” is located in the German Colony neighborhood, southwest of the Old City.</a:t>
            </a:r>
          </a:p>
          <a:p>
            <a:endParaRPr lang="en-US" dirty="0"/>
          </a:p>
          <a:p>
            <a:r>
              <a:rPr lang="en-US" dirty="0"/>
              <a:t>tb040605750</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109671241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76433164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vessel, referred to as a </a:t>
            </a:r>
            <a:r>
              <a:rPr lang="en-US" i="1" dirty="0" err="1"/>
              <a:t>pelike</a:t>
            </a:r>
            <a:r>
              <a:rPr lang="en-US" dirty="0"/>
              <a:t>, was photographed at a special exhibit of the Louvre in the National</a:t>
            </a:r>
            <a:r>
              <a:rPr lang="en-US" baseline="0" dirty="0"/>
              <a:t> Museum of Iran.</a:t>
            </a:r>
            <a:endParaRPr lang="en-US" dirty="0"/>
          </a:p>
          <a:p>
            <a:endParaRPr lang="en-US" dirty="0"/>
          </a:p>
          <a:p>
            <a:r>
              <a:rPr lang="en-US" dirty="0"/>
              <a:t>tb0514184540</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22219520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a:t>
            </a:r>
            <a:r>
              <a:rPr lang="en-US" dirty="0" err="1"/>
              <a:t>Doré’s</a:t>
            </a:r>
            <a:r>
              <a:rPr lang="en-US" dirty="0"/>
              <a:t> English Bible and is in the public domain, via Wikimedia Commons: https://commons.wikimedia.org/wiki/File:083.Abishai_Saves_David%27s_Life.jpg.</a:t>
            </a:r>
          </a:p>
          <a:p>
            <a:endParaRPr lang="en-US" dirty="0"/>
          </a:p>
          <a:p>
            <a:r>
              <a:rPr lang="en-US" dirty="0"/>
              <a:t>wiki22986554751901866</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2221952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The biblical site of Gibeon is to be identified with the modern Arab village of el-Jib. The first modern scholar to propose this identification was Edward Robinson in 1838. Gibeon was excavated by James B. Pritchard in 1956, 1957, 1959, 1960 and 1962. The identification was confirmed when the name </a:t>
            </a:r>
            <a:r>
              <a:rPr lang="en-US" i="1" dirty="0" err="1"/>
              <a:t>gb‘n</a:t>
            </a:r>
            <a:r>
              <a:rPr lang="en-US" dirty="0"/>
              <a:t> stamped on 31 jar handles was excavated by Pritchard. Albrecht</a:t>
            </a:r>
            <a:r>
              <a:rPr lang="en-US" baseline="0" dirty="0"/>
              <a:t> </a:t>
            </a:r>
            <a:r>
              <a:rPr lang="en-US" dirty="0"/>
              <a:t>Alt previously had rejected this identification because of information from Eusebius’s </a:t>
            </a:r>
            <a:r>
              <a:rPr lang="en-US" i="1" dirty="0"/>
              <a:t>Onomasticon</a:t>
            </a:r>
            <a:r>
              <a:rPr lang="en-US" dirty="0"/>
              <a:t>. A survey of late Iron Age burial caves near Gibeon was conducted by </a:t>
            </a:r>
            <a:r>
              <a:rPr lang="en-US" dirty="0" err="1"/>
              <a:t>Hanan</a:t>
            </a:r>
            <a:r>
              <a:rPr lang="en-US" dirty="0"/>
              <a:t> </a:t>
            </a:r>
            <a:r>
              <a:rPr lang="en-US" dirty="0" err="1"/>
              <a:t>Eshel</a:t>
            </a:r>
            <a:r>
              <a:rPr lang="en-US" dirty="0"/>
              <a:t> in 1983–84.</a:t>
            </a:r>
          </a:p>
          <a:p>
            <a:pPr marL="228600" indent="-228600">
              <a:spcBef>
                <a:spcPct val="0"/>
              </a:spcBef>
            </a:pPr>
            <a:endParaRPr lang="en-US" dirty="0"/>
          </a:p>
          <a:p>
            <a:pPr marL="228600" indent="-228600">
              <a:spcBef>
                <a:spcPct val="0"/>
              </a:spcBef>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59529853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tb090416052</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1376154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lamps were photographed at the Eretz Israel Museum.</a:t>
            </a:r>
          </a:p>
          <a:p>
            <a:endParaRPr lang="en-US" dirty="0"/>
          </a:p>
          <a:p>
            <a:r>
              <a:rPr lang="en-US" dirty="0"/>
              <a:t>tb031114499</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41019337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lamp was photographed at the Amman Citadel Museum.</a:t>
            </a:r>
          </a:p>
          <a:p>
            <a:endParaRPr lang="en-US" dirty="0"/>
          </a:p>
          <a:p>
            <a:r>
              <a:rPr lang="en-US" dirty="0"/>
              <a:t>tb031115157</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124140215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second giant’s identity, </a:t>
            </a:r>
            <a:r>
              <a:rPr lang="en-US" sz="1200" kern="1200" dirty="0" err="1">
                <a:solidFill>
                  <a:schemeClr val="tx1"/>
                </a:solidFill>
                <a:effectLst/>
                <a:latin typeface="+mn-lt"/>
                <a:ea typeface="+mn-ea"/>
                <a:cs typeface="+mn-cs"/>
              </a:rPr>
              <a:t>Saph</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סַף</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Sippai</a:t>
            </a:r>
            <a:r>
              <a:rPr lang="en-US" sz="1200" kern="1200" dirty="0">
                <a:solidFill>
                  <a:schemeClr val="tx1"/>
                </a:solidFill>
                <a:effectLst/>
                <a:latin typeface="+mn-lt"/>
                <a:ea typeface="+mn-ea"/>
                <a:cs typeface="+mn-cs"/>
              </a:rPr>
              <a:t> (</a:t>
            </a:r>
            <a:r>
              <a:rPr lang="he-IL" sz="1200" kern="1200" dirty="0" err="1">
                <a:solidFill>
                  <a:schemeClr val="tx1"/>
                </a:solidFill>
                <a:effectLst/>
                <a:latin typeface="+mn-lt"/>
                <a:ea typeface="+mn-ea"/>
                <a:cs typeface="+mn-cs"/>
              </a:rPr>
              <a:t>סִפַּי</a:t>
            </a:r>
            <a:r>
              <a:rPr lang="en-US" sz="1200" kern="1200" dirty="0">
                <a:solidFill>
                  <a:schemeClr val="tx1"/>
                </a:solidFill>
                <a:effectLst/>
                <a:latin typeface="+mn-lt"/>
                <a:ea typeface="+mn-ea"/>
                <a:cs typeface="+mn-cs"/>
              </a:rPr>
              <a:t>), is not in question, however, the location of the event is recorded as “Gob” in Samuel (2 Sam 21:18), whereas the Chronicler’s account (1 Chr 20:4) has “Gezer” (</a:t>
            </a:r>
            <a:r>
              <a:rPr lang="he-IL" sz="1200" kern="1200" dirty="0" err="1">
                <a:solidFill>
                  <a:schemeClr val="tx1"/>
                </a:solidFill>
                <a:effectLst/>
                <a:latin typeface="+mn-lt"/>
                <a:ea typeface="+mn-ea"/>
                <a:cs typeface="+mn-cs"/>
              </a:rPr>
              <a:t>בְּגֶזֶר</a:t>
            </a:r>
            <a:r>
              <a:rPr lang="en-US" sz="1200" kern="1200" dirty="0">
                <a:solidFill>
                  <a:schemeClr val="tx1"/>
                </a:solidFill>
                <a:effectLst/>
                <a:latin typeface="+mn-lt"/>
                <a:ea typeface="+mn-ea"/>
                <a:cs typeface="+mn-cs"/>
              </a:rPr>
              <a:t>/Γα</a:t>
            </a:r>
            <a:r>
              <a:rPr lang="en-US" sz="1200" kern="1200" dirty="0" err="1">
                <a:solidFill>
                  <a:schemeClr val="tx1"/>
                </a:solidFill>
                <a:effectLst/>
                <a:latin typeface="+mn-lt"/>
                <a:ea typeface="+mn-ea"/>
                <a:cs typeface="+mn-cs"/>
              </a:rPr>
              <a:t>ζερ</a:t>
            </a:r>
            <a:r>
              <a:rPr lang="en-US" sz="1200" kern="1200" dirty="0">
                <a:solidFill>
                  <a:schemeClr val="tx1"/>
                </a:solidFill>
                <a:effectLst/>
                <a:latin typeface="+mn-lt"/>
                <a:ea typeface="+mn-ea"/>
                <a:cs typeface="+mn-cs"/>
              </a:rPr>
              <a:t>). Although it should be noted that while Gob (</a:t>
            </a:r>
            <a:r>
              <a:rPr lang="he-IL" sz="1200" kern="1200" dirty="0">
                <a:solidFill>
                  <a:schemeClr val="tx1"/>
                </a:solidFill>
                <a:effectLst/>
                <a:latin typeface="+mn-lt"/>
                <a:ea typeface="+mn-ea"/>
                <a:cs typeface="+mn-cs"/>
              </a:rPr>
              <a:t>גוֹב</a:t>
            </a:r>
            <a:r>
              <a:rPr lang="en-US" sz="1200" kern="1200" dirty="0">
                <a:solidFill>
                  <a:schemeClr val="tx1"/>
                </a:solidFill>
                <a:effectLst/>
                <a:latin typeface="+mn-lt"/>
                <a:ea typeface="+mn-ea"/>
                <a:cs typeface="+mn-cs"/>
              </a:rPr>
              <a:t>) occurs in the MT of 2 Samuel 21:18, the LXX tradition is in support of Gath (</a:t>
            </a:r>
            <a:r>
              <a:rPr lang="en-US" sz="1200" kern="1200" dirty="0" err="1">
                <a:solidFill>
                  <a:schemeClr val="tx1"/>
                </a:solidFill>
                <a:effectLst/>
                <a:latin typeface="+mn-lt"/>
                <a:ea typeface="+mn-ea"/>
                <a:cs typeface="+mn-cs"/>
              </a:rPr>
              <a:t>Γεθ</a:t>
            </a:r>
            <a:r>
              <a:rPr lang="en-US" sz="1200" kern="1200" dirty="0">
                <a:solidFill>
                  <a:schemeClr val="tx1"/>
                </a:solidFill>
                <a:effectLst/>
                <a:latin typeface="+mn-lt"/>
                <a:ea typeface="+mn-ea"/>
                <a:cs typeface="+mn-cs"/>
              </a:rPr>
              <a:t>). Several scholars are in favor of the reading of Gob over Gezer for 1 Chronicles 20:4 in light of the MT of 2 Samuel 21:18 (e.g., Smith 1899: 377–8; Williamson 2010: 141; Ehrlich 1992: 1041; but see Myers 1995: 141 who is in support of Gezer); however, McCarter points to the variant of </a:t>
            </a:r>
            <a:r>
              <a:rPr lang="el-GR" sz="1200" kern="1200" dirty="0">
                <a:solidFill>
                  <a:schemeClr val="tx1"/>
                </a:solidFill>
                <a:effectLst/>
                <a:latin typeface="+mn-lt"/>
                <a:ea typeface="+mn-ea"/>
                <a:cs typeface="+mn-cs"/>
              </a:rPr>
              <a:t>Γαζετ </a:t>
            </a:r>
            <a:r>
              <a:rPr lang="en-US" sz="1200" kern="1200" dirty="0">
                <a:solidFill>
                  <a:schemeClr val="tx1"/>
                </a:solidFill>
                <a:effectLst/>
                <a:latin typeface="+mn-lt"/>
                <a:ea typeface="+mn-ea"/>
                <a:cs typeface="+mn-cs"/>
              </a:rPr>
              <a:t>in LXX</a:t>
            </a:r>
            <a:r>
              <a:rPr lang="en-US" sz="1200" kern="1200" baseline="30000" dirty="0">
                <a:solidFill>
                  <a:schemeClr val="tx1"/>
                </a:solidFill>
                <a:effectLst/>
                <a:latin typeface="+mn-lt"/>
                <a:ea typeface="+mn-ea"/>
                <a:cs typeface="+mn-cs"/>
              </a:rPr>
              <a:t>L</a:t>
            </a:r>
            <a:r>
              <a:rPr lang="en-US" sz="1200" kern="1200" dirty="0">
                <a:solidFill>
                  <a:schemeClr val="tx1"/>
                </a:solidFill>
                <a:effectLst/>
                <a:latin typeface="+mn-lt"/>
                <a:ea typeface="+mn-ea"/>
                <a:cs typeface="+mn-cs"/>
              </a:rPr>
              <a:t> in 2 Samuel 21:18 in support of the reading of Gezer for both passages (1984: 447–50). As Na’aman points out, it is very possible that the Chronicler updated Gob with Gezer in order to reflect conditions during his day (2008: 4–5).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location of Gob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certain, but a good candidate is Tel</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Ḥarasim</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Tel</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Ḥarasim</a:t>
            </a:r>
            <a:r>
              <a:rPr lang="en-US" sz="1200" kern="1200" dirty="0">
                <a:solidFill>
                  <a:schemeClr val="tx1"/>
                </a:solidFill>
                <a:effectLst/>
                <a:latin typeface="+mn-lt"/>
                <a:ea typeface="+mn-ea"/>
                <a:cs typeface="+mn-cs"/>
              </a:rPr>
              <a:t> is located about 3.7 miles (6 km) northwest of Gath, and only 2 miles (3 km) southwest of Ekron. Tel </a:t>
            </a:r>
            <a:r>
              <a:rPr lang="en-US" sz="1200" kern="1200" dirty="0" err="1">
                <a:solidFill>
                  <a:schemeClr val="tx1"/>
                </a:solidFill>
                <a:effectLst/>
                <a:latin typeface="+mn-lt"/>
                <a:ea typeface="+mn-ea"/>
                <a:cs typeface="+mn-cs"/>
              </a:rPr>
              <a:t>Ḥarasim</a:t>
            </a:r>
            <a:r>
              <a:rPr lang="en-US" sz="1200" kern="1200" dirty="0">
                <a:solidFill>
                  <a:schemeClr val="tx1"/>
                </a:solidFill>
                <a:effectLst/>
                <a:latin typeface="+mn-lt"/>
                <a:ea typeface="+mn-ea"/>
                <a:cs typeface="+mn-cs"/>
              </a:rPr>
              <a:t> matches the context of 2 Samuel 21:15-22 and the parallel account in 1 Chronicles 20:4-8, which place Gob and all of the events at or in the vicinity of Gath. Tel </a:t>
            </a:r>
            <a:r>
              <a:rPr lang="en-US" sz="1200" kern="1200" dirty="0" err="1">
                <a:solidFill>
                  <a:schemeClr val="tx1"/>
                </a:solidFill>
                <a:effectLst/>
                <a:latin typeface="+mn-lt"/>
                <a:ea typeface="+mn-ea"/>
                <a:cs typeface="+mn-cs"/>
              </a:rPr>
              <a:t>Ḥarasim</a:t>
            </a:r>
            <a:r>
              <a:rPr lang="en-US" sz="1200" kern="1200" dirty="0">
                <a:solidFill>
                  <a:schemeClr val="tx1"/>
                </a:solidFill>
                <a:effectLst/>
                <a:latin typeface="+mn-lt"/>
                <a:ea typeface="+mn-ea"/>
                <a:cs typeface="+mn-cs"/>
              </a:rPr>
              <a:t> is the only known Iron Age ruin of any significance in this area. It was occupied from the Middle Bronze Age through at least the Persian period (</a:t>
            </a:r>
            <a:r>
              <a:rPr lang="en-US" sz="1200" kern="1200" dirty="0" err="1">
                <a:solidFill>
                  <a:schemeClr val="tx1"/>
                </a:solidFill>
                <a:effectLst/>
                <a:latin typeface="+mn-lt"/>
                <a:ea typeface="+mn-ea"/>
                <a:cs typeface="+mn-cs"/>
              </a:rPr>
              <a:t>Givon</a:t>
            </a:r>
            <a:r>
              <a:rPr lang="en-US" sz="1200" kern="1200" dirty="0">
                <a:solidFill>
                  <a:schemeClr val="tx1"/>
                </a:solidFill>
                <a:effectLst/>
                <a:latin typeface="+mn-lt"/>
                <a:ea typeface="+mn-ea"/>
                <a:cs typeface="+mn-cs"/>
              </a:rPr>
              <a:t> 2008: 1766). This</a:t>
            </a:r>
            <a:r>
              <a:rPr lang="en-US" sz="1200" kern="1200" baseline="0" dirty="0">
                <a:solidFill>
                  <a:schemeClr val="tx1"/>
                </a:solidFill>
                <a:effectLst/>
                <a:latin typeface="+mn-lt"/>
                <a:ea typeface="+mn-ea"/>
                <a:cs typeface="+mn-cs"/>
              </a:rPr>
              <a:t> map is adapted from map 1-10 </a:t>
            </a:r>
            <a:r>
              <a:rPr lang="en-US" dirty="0"/>
              <a:t>from the </a:t>
            </a:r>
            <a:r>
              <a:rPr lang="en-US" i="1" dirty="0"/>
              <a:t>Satellite Bible Atlas</a:t>
            </a:r>
            <a:r>
              <a:rPr lang="en-US" dirty="0"/>
              <a:t>, by William Schlegel. Used by permission.</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References:</a:t>
            </a:r>
          </a:p>
          <a:p>
            <a:r>
              <a:rPr lang="en-US" dirty="0"/>
              <a:t>Ehrlich, C. S.</a:t>
            </a:r>
          </a:p>
          <a:p>
            <a:pPr marL="685800" indent="-457200"/>
            <a:r>
              <a:rPr lang="en-US" dirty="0"/>
              <a:t>1992	Gob. </a:t>
            </a:r>
            <a:r>
              <a:rPr lang="en-US" i="1" dirty="0"/>
              <a:t>Anchor Bible Dictionary, </a:t>
            </a:r>
            <a:r>
              <a:rPr lang="en-US" dirty="0"/>
              <a:t>vol. 2, ed. D. N. Freedman. New York: Doubleday.</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Givon</a:t>
            </a:r>
            <a:r>
              <a:rPr lang="en-US" sz="1200" kern="120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defRPr/>
            </a:pPr>
            <a:r>
              <a:rPr lang="en-US" dirty="0"/>
              <a:t>2008	</a:t>
            </a:r>
            <a:r>
              <a:rPr lang="en-US" sz="1200" kern="1200" dirty="0" err="1">
                <a:solidFill>
                  <a:schemeClr val="tx1"/>
                </a:solidFill>
                <a:effectLst/>
                <a:latin typeface="+mn-lt"/>
                <a:ea typeface="+mn-ea"/>
                <a:cs typeface="+mn-cs"/>
              </a:rPr>
              <a:t>Ḥarasim</a:t>
            </a:r>
            <a:r>
              <a:rPr lang="en-US" sz="1200" kern="1200" dirty="0">
                <a:solidFill>
                  <a:schemeClr val="tx1"/>
                </a:solidFill>
                <a:effectLst/>
                <a:latin typeface="+mn-lt"/>
                <a:ea typeface="+mn-ea"/>
                <a:cs typeface="+mn-cs"/>
              </a:rPr>
              <a:t>, Tel. Pp. 1766–67 in </a:t>
            </a:r>
            <a:r>
              <a:rPr lang="en-US" sz="1200" i="1" kern="1200" dirty="0">
                <a:solidFill>
                  <a:schemeClr val="tx1"/>
                </a:solidFill>
                <a:effectLst/>
                <a:latin typeface="+mn-lt"/>
                <a:ea typeface="+mn-ea"/>
                <a:cs typeface="+mn-cs"/>
              </a:rPr>
              <a:t>The</a:t>
            </a:r>
            <a:r>
              <a:rPr lang="en-US" sz="1200" i="1" kern="1200" baseline="0" dirty="0">
                <a:solidFill>
                  <a:schemeClr val="tx1"/>
                </a:solidFill>
                <a:effectLst/>
                <a:latin typeface="+mn-lt"/>
                <a:ea typeface="+mn-ea"/>
                <a:cs typeface="+mn-cs"/>
              </a:rPr>
              <a:t> New Archaeological Encyclopedia of the Holy Land,</a:t>
            </a:r>
            <a:r>
              <a:rPr lang="en-US" sz="1200" kern="1200" baseline="0" dirty="0">
                <a:solidFill>
                  <a:schemeClr val="tx1"/>
                </a:solidFill>
                <a:effectLst/>
                <a:latin typeface="+mn-lt"/>
                <a:ea typeface="+mn-ea"/>
                <a:cs typeface="+mn-cs"/>
              </a:rPr>
              <a:t> vol. 5, ed. Ephraim Stern. Jerusalem: Israel Exploration Society.</a:t>
            </a:r>
            <a:endParaRPr lang="en-US" dirty="0"/>
          </a:p>
          <a:p>
            <a:r>
              <a:rPr lang="en-US" dirty="0"/>
              <a:t>McCarter, Jr., P. K.</a:t>
            </a:r>
          </a:p>
          <a:p>
            <a:pPr marL="685800" indent="-457200">
              <a:tabLst>
                <a:tab pos="685800" algn="l"/>
              </a:tabLst>
            </a:pPr>
            <a:r>
              <a:rPr lang="en-US" dirty="0"/>
              <a:t>1984	</a:t>
            </a:r>
            <a:r>
              <a:rPr lang="en-US" i="1" dirty="0"/>
              <a:t>II Samuel</a:t>
            </a:r>
            <a:r>
              <a:rPr lang="en-US" dirty="0"/>
              <a:t>. Anchor Bible Commentary. London; New Haven: Yale University Press.</a:t>
            </a:r>
          </a:p>
          <a:p>
            <a:r>
              <a:rPr lang="en-US" dirty="0"/>
              <a:t>Myers, J.</a:t>
            </a:r>
          </a:p>
          <a:p>
            <a:pPr marL="685800" indent="-457200">
              <a:tabLst>
                <a:tab pos="685800" algn="l"/>
              </a:tabLst>
            </a:pPr>
            <a:r>
              <a:rPr lang="en-US" dirty="0"/>
              <a:t>1995	</a:t>
            </a:r>
            <a:r>
              <a:rPr lang="en-US" i="1" dirty="0"/>
              <a:t>II Chronicles</a:t>
            </a:r>
            <a:r>
              <a:rPr lang="en-US" dirty="0"/>
              <a:t>. Anchor Bible Commentary. London; New Haven: Yale University Press.</a:t>
            </a:r>
          </a:p>
          <a:p>
            <a:r>
              <a:rPr lang="en-US" dirty="0" err="1"/>
              <a:t>Na’aman</a:t>
            </a:r>
            <a:r>
              <a:rPr lang="en-US" dirty="0"/>
              <a:t>, N.</a:t>
            </a:r>
          </a:p>
          <a:p>
            <a:pPr marL="685800" indent="-457200">
              <a:tabLst>
                <a:tab pos="685800" algn="l"/>
              </a:tabLst>
            </a:pPr>
            <a:r>
              <a:rPr lang="en-US" dirty="0"/>
              <a:t>2008	In Search of the Ancient Name of Khirbet </a:t>
            </a:r>
            <a:r>
              <a:rPr lang="en-US" dirty="0" err="1"/>
              <a:t>Qeiyafa</a:t>
            </a:r>
            <a:r>
              <a:rPr lang="en-US" dirty="0"/>
              <a:t>. </a:t>
            </a:r>
            <a:r>
              <a:rPr lang="en-US" i="1" dirty="0"/>
              <a:t>Journal of Hebrew Scriptures</a:t>
            </a:r>
            <a:r>
              <a:rPr lang="en-US" dirty="0"/>
              <a:t> 8: 2–8.</a:t>
            </a:r>
          </a:p>
          <a:p>
            <a:r>
              <a:rPr lang="en-US" dirty="0"/>
              <a:t>Smith, H. P.</a:t>
            </a:r>
          </a:p>
          <a:p>
            <a:pPr marL="685800" indent="-457200">
              <a:tabLst>
                <a:tab pos="685800" algn="l"/>
              </a:tabLst>
            </a:pPr>
            <a:r>
              <a:rPr lang="en-US" dirty="0"/>
              <a:t>1899	</a:t>
            </a:r>
            <a:r>
              <a:rPr lang="en-US" i="1" dirty="0"/>
              <a:t>Samuel I and II</a:t>
            </a:r>
            <a:r>
              <a:rPr lang="en-US" dirty="0"/>
              <a:t>. International Critical Commentary. Edinburgh: A&amp;C Black.</a:t>
            </a:r>
          </a:p>
          <a:p>
            <a:r>
              <a:rPr lang="en-US" dirty="0"/>
              <a:t>Williamson, H. G. M.</a:t>
            </a:r>
          </a:p>
          <a:p>
            <a:pPr marL="685800" indent="-457200">
              <a:tabLst>
                <a:tab pos="685800" algn="l"/>
              </a:tabLst>
            </a:pPr>
            <a:r>
              <a:rPr lang="en-US" dirty="0"/>
              <a:t>2010	</a:t>
            </a:r>
            <a:r>
              <a:rPr lang="en-US" i="1" dirty="0"/>
              <a:t>1 and 2 Chronicles Commentary</a:t>
            </a:r>
            <a:r>
              <a:rPr lang="en-US" dirty="0"/>
              <a:t>. 2nd edition. Grand Rapids: W. B. </a:t>
            </a:r>
            <a:r>
              <a:rPr lang="en-US"/>
              <a:t>Eerdmans.</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78059010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account in Chronicles has Gezer for the feat of </a:t>
            </a:r>
            <a:r>
              <a:rPr lang="en-US" baseline="0" dirty="0" err="1"/>
              <a:t>Sibbecai</a:t>
            </a:r>
            <a:r>
              <a:rPr lang="en-US" baseline="0" dirty="0"/>
              <a:t>, but Gob (Tel </a:t>
            </a:r>
            <a:r>
              <a:rPr lang="en-US" sz="1200" kern="1200" dirty="0" err="1">
                <a:solidFill>
                  <a:schemeClr val="tx1"/>
                </a:solidFill>
                <a:effectLst/>
                <a:latin typeface="+mn-lt"/>
                <a:ea typeface="+mn-ea"/>
                <a:cs typeface="+mn-cs"/>
              </a:rPr>
              <a:t>Ḥarasim</a:t>
            </a:r>
            <a:r>
              <a:rPr lang="en-US" baseline="0" dirty="0"/>
              <a:t>?) may be the original text. The next slide includes labels.</a:t>
            </a:r>
          </a:p>
          <a:p>
            <a:endParaRPr lang="en-US" dirty="0"/>
          </a:p>
          <a:p>
            <a:r>
              <a:rPr lang="en-US" dirty="0"/>
              <a:t>ws061217081</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8484254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account in Chronicles has Gezer for the feat of </a:t>
            </a:r>
            <a:r>
              <a:rPr lang="en-US" baseline="0" dirty="0" err="1"/>
              <a:t>Sibbecai</a:t>
            </a:r>
            <a:r>
              <a:rPr lang="en-US" baseline="0" dirty="0"/>
              <a:t>, but Gob (Tel </a:t>
            </a:r>
            <a:r>
              <a:rPr lang="en-US" sz="1200" kern="1200" dirty="0" err="1">
                <a:solidFill>
                  <a:schemeClr val="tx1"/>
                </a:solidFill>
                <a:effectLst/>
                <a:latin typeface="+mn-lt"/>
                <a:ea typeface="+mn-ea"/>
                <a:cs typeface="+mn-cs"/>
              </a:rPr>
              <a:t>Ḥarasim</a:t>
            </a:r>
            <a:r>
              <a:rPr lang="en-US" baseline="0" dirty="0"/>
              <a:t>?) may be the original text.</a:t>
            </a:r>
          </a:p>
          <a:p>
            <a:endParaRPr lang="en-US" dirty="0"/>
          </a:p>
          <a:p>
            <a:r>
              <a:rPr lang="en-US" dirty="0"/>
              <a:t>ws061217081</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84842545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Hushah</a:t>
            </a:r>
            <a:r>
              <a:rPr lang="en-US" sz="1200" kern="1200" dirty="0">
                <a:solidFill>
                  <a:schemeClr val="tx1"/>
                </a:solidFill>
                <a:effectLst/>
                <a:latin typeface="+mn-lt"/>
                <a:ea typeface="+mn-ea"/>
                <a:cs typeface="+mn-cs"/>
              </a:rPr>
              <a:t> is named among the descendants of Etam in the Chronicler’s genealogy of Judah (1 Chr 4:3-4).</a:t>
            </a:r>
            <a:r>
              <a:rPr lang="en-US" sz="1200" kern="1200" baseline="0" dirty="0">
                <a:solidFill>
                  <a:schemeClr val="tx1"/>
                </a:solidFill>
                <a:effectLst/>
                <a:latin typeface="+mn-lt"/>
                <a:ea typeface="+mn-ea"/>
                <a:cs typeface="+mn-cs"/>
              </a:rPr>
              <a:t> The same genealogy</a:t>
            </a:r>
            <a:r>
              <a:rPr lang="en-US" sz="1200" kern="1200" dirty="0">
                <a:solidFill>
                  <a:schemeClr val="tx1"/>
                </a:solidFill>
                <a:effectLst/>
                <a:latin typeface="+mn-lt"/>
                <a:ea typeface="+mn-ea"/>
                <a:cs typeface="+mn-cs"/>
              </a:rPr>
              <a:t> includes the towns of Etam, Jezreel, Gedor, Ephratah, Bethlehem, and Tekoa,</a:t>
            </a:r>
            <a:r>
              <a:rPr lang="en-US" sz="1200" kern="1200" baseline="0" dirty="0">
                <a:solidFill>
                  <a:schemeClr val="tx1"/>
                </a:solidFill>
                <a:effectLst/>
                <a:latin typeface="+mn-lt"/>
                <a:ea typeface="+mn-ea"/>
                <a:cs typeface="+mn-cs"/>
              </a:rPr>
              <a:t> which would suggest that </a:t>
            </a:r>
            <a:r>
              <a:rPr lang="en-US" sz="1200" kern="1200" baseline="0" dirty="0" err="1">
                <a:solidFill>
                  <a:schemeClr val="tx1"/>
                </a:solidFill>
                <a:effectLst/>
                <a:latin typeface="+mn-lt"/>
                <a:ea typeface="+mn-ea"/>
                <a:cs typeface="+mn-cs"/>
              </a:rPr>
              <a:t>Sibbecai</a:t>
            </a:r>
            <a:r>
              <a:rPr lang="en-US" sz="1200" kern="1200" baseline="0" dirty="0">
                <a:solidFill>
                  <a:schemeClr val="tx1"/>
                </a:solidFill>
                <a:effectLst/>
                <a:latin typeface="+mn-lt"/>
                <a:ea typeface="+mn-ea"/>
                <a:cs typeface="+mn-cs"/>
              </a:rPr>
              <a:t> is to be associated with that region of central Judah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Hushah</a:t>
            </a:r>
            <a:r>
              <a:rPr lang="en-US" sz="1200" kern="1200" dirty="0">
                <a:solidFill>
                  <a:schemeClr val="tx1"/>
                </a:solidFill>
                <a:effectLst/>
                <a:latin typeface="+mn-lt"/>
                <a:ea typeface="+mn-ea"/>
                <a:cs typeface="+mn-cs"/>
              </a:rPr>
              <a:t> should likely be understood as the hometown of </a:t>
            </a:r>
            <a:r>
              <a:rPr lang="en-US" sz="1200" kern="1200" dirty="0" err="1">
                <a:solidFill>
                  <a:schemeClr val="tx1"/>
                </a:solidFill>
                <a:effectLst/>
                <a:latin typeface="+mn-lt"/>
                <a:ea typeface="+mn-ea"/>
                <a:cs typeface="+mn-cs"/>
              </a:rPr>
              <a:t>Sibbecai</a:t>
            </a:r>
            <a:r>
              <a:rPr lang="en-US" sz="1200" kern="1200" dirty="0">
                <a:solidFill>
                  <a:schemeClr val="tx1"/>
                </a:solidFill>
                <a:effectLst/>
                <a:latin typeface="+mn-lt"/>
                <a:ea typeface="+mn-ea"/>
                <a:cs typeface="+mn-cs"/>
              </a:rPr>
              <a:t>, who was one of David’s champions (2 Sam 21:18; 23:27 [as </a:t>
            </a:r>
            <a:r>
              <a:rPr lang="en-US" sz="1200" kern="1200" dirty="0" err="1">
                <a:solidFill>
                  <a:schemeClr val="tx1"/>
                </a:solidFill>
                <a:effectLst/>
                <a:latin typeface="+mn-lt"/>
                <a:ea typeface="+mn-ea"/>
                <a:cs typeface="+mn-cs"/>
              </a:rPr>
              <a:t>Mebunnai</a:t>
            </a:r>
            <a:r>
              <a:rPr lang="en-US" sz="1200" kern="1200" dirty="0">
                <a:solidFill>
                  <a:schemeClr val="tx1"/>
                </a:solidFill>
                <a:effectLst/>
                <a:latin typeface="+mn-lt"/>
                <a:ea typeface="+mn-ea"/>
                <a:cs typeface="+mn-cs"/>
              </a:rPr>
              <a:t>]; 1 Chr 11:29). The name </a:t>
            </a:r>
            <a:r>
              <a:rPr lang="en-US" sz="1200" kern="1200" dirty="0" err="1">
                <a:solidFill>
                  <a:schemeClr val="tx1"/>
                </a:solidFill>
                <a:effectLst/>
                <a:latin typeface="+mn-lt"/>
                <a:ea typeface="+mn-ea"/>
                <a:cs typeface="+mn-cs"/>
              </a:rPr>
              <a:t>Hushah</a:t>
            </a:r>
            <a:r>
              <a:rPr lang="en-US" sz="1200" kern="1200" dirty="0">
                <a:solidFill>
                  <a:schemeClr val="tx1"/>
                </a:solidFill>
                <a:effectLst/>
                <a:latin typeface="+mn-lt"/>
                <a:ea typeface="+mn-ea"/>
                <a:cs typeface="+mn-cs"/>
              </a:rPr>
              <a:t> is clearly preserved at </a:t>
            </a:r>
            <a:r>
              <a:rPr lang="en-US" sz="1200" kern="1200" dirty="0" err="1">
                <a:solidFill>
                  <a:schemeClr val="tx1"/>
                </a:solidFill>
                <a:effectLst/>
                <a:latin typeface="+mn-lt"/>
                <a:ea typeface="+mn-ea"/>
                <a:cs typeface="+mn-cs"/>
              </a:rPr>
              <a:t>Ḥusan</a:t>
            </a:r>
            <a:r>
              <a:rPr lang="en-US" sz="1200" kern="1200" dirty="0">
                <a:solidFill>
                  <a:schemeClr val="tx1"/>
                </a:solidFill>
                <a:effectLst/>
                <a:latin typeface="+mn-lt"/>
                <a:ea typeface="+mn-ea"/>
                <a:cs typeface="+mn-cs"/>
              </a:rPr>
              <a:t>; the site was only briefly surveyed by Kochavi in 1967, who found remains from the Iron Age II, Persian (including a Yehud seal impression), Hellenistic, Early Roman, Late Roman, Byzantine, and later periods (Kochavi 1972: site 17).</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Kochavi, M.</a:t>
            </a:r>
          </a:p>
          <a:p>
            <a:pPr marL="685800" indent="-457200">
              <a:tabLst>
                <a:tab pos="685800" algn="l"/>
              </a:tabLst>
            </a:pPr>
            <a:r>
              <a:rPr lang="en-US" sz="1200" kern="1200" dirty="0">
                <a:solidFill>
                  <a:schemeClr val="tx1"/>
                </a:solidFill>
                <a:effectLst/>
                <a:latin typeface="+mn-lt"/>
                <a:ea typeface="+mn-ea"/>
                <a:cs typeface="+mn-cs"/>
              </a:rPr>
              <a:t>1972	The Land of Judah. Pp. 19–89 in </a:t>
            </a:r>
            <a:r>
              <a:rPr lang="en-US" sz="1200" i="1" kern="1200" dirty="0">
                <a:solidFill>
                  <a:schemeClr val="tx1"/>
                </a:solidFill>
                <a:effectLst/>
                <a:latin typeface="+mn-lt"/>
                <a:ea typeface="+mn-ea"/>
                <a:cs typeface="+mn-cs"/>
              </a:rPr>
              <a:t>Judaea, Samaria and the Golan: Archaeological Survey 1967–1968</a:t>
            </a:r>
            <a:r>
              <a:rPr lang="en-US" sz="1200" kern="1200" dirty="0">
                <a:solidFill>
                  <a:schemeClr val="tx1"/>
                </a:solidFill>
                <a:effectLst/>
                <a:latin typeface="+mn-lt"/>
                <a:ea typeface="+mn-ea"/>
                <a:cs typeface="+mn-cs"/>
              </a:rPr>
              <a:t>, ed. M. </a:t>
            </a:r>
            <a:r>
              <a:rPr lang="en-US" sz="1200" kern="1200" dirty="0" err="1">
                <a:solidFill>
                  <a:schemeClr val="tx1"/>
                </a:solidFill>
                <a:effectLst/>
                <a:latin typeface="+mn-lt"/>
                <a:ea typeface="+mn-ea"/>
                <a:cs typeface="+mn-cs"/>
              </a:rPr>
              <a:t>Kochavi</a:t>
            </a:r>
            <a:r>
              <a:rPr lang="en-US" sz="1200" kern="1200" dirty="0">
                <a:solidFill>
                  <a:schemeClr val="tx1"/>
                </a:solidFill>
                <a:effectLst/>
                <a:latin typeface="+mn-lt"/>
                <a:ea typeface="+mn-ea"/>
                <a:cs typeface="+mn-cs"/>
              </a:rPr>
              <a:t>. Archaeological Survey of Israel. Jerusalem: Israel Antiquities Authority.</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dirty="0"/>
              <a:t>tb082406495</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99407449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Saph</a:t>
            </a:r>
            <a:r>
              <a:rPr lang="en-US" baseline="0" dirty="0"/>
              <a:t> is described as a descendant of “the giant,” perhaps referring to Goliath. That he is named in the text is an indication that he was a formidable enemy. This statue depicts the Roman hero and god Hercules, also known for his extraordinary strength. </a:t>
            </a:r>
            <a:r>
              <a:rPr lang="en-US" dirty="0"/>
              <a:t>This statue was photographed at the Naples Archaeological</a:t>
            </a:r>
            <a:r>
              <a:rPr lang="en-US" baseline="0" dirty="0"/>
              <a:t> Museum. A removable box has been added to prevent surprise or offense.</a:t>
            </a:r>
          </a:p>
          <a:p>
            <a:endParaRPr lang="en-US" dirty="0"/>
          </a:p>
          <a:p>
            <a:r>
              <a:rPr lang="en-US" dirty="0"/>
              <a:t>tb0515170537</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99407449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Like David, Elhanan was</a:t>
            </a:r>
            <a:r>
              <a:rPr lang="en-US" baseline="0" dirty="0"/>
              <a:t> from Bethlehem (cf. 2 Sam 23:24).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ws120915350</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11295852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1934 and 1939.</a:t>
            </a:r>
            <a:endParaRPr lang="en-US" dirty="0"/>
          </a:p>
          <a:p>
            <a:endParaRPr lang="en-US" dirty="0"/>
          </a:p>
          <a:p>
            <a:r>
              <a:rPr lang="en-US" dirty="0"/>
              <a:t>mat04138</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595308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Gibeon was within the tribal territory of Benjamin (Josh 18:25; 1 Chr 8:29, 9:35-37), but was designated as a Levitical city (Josh 21:17). It is located 3.2 miles (5 km) northwest of Saul’s previous</a:t>
            </a:r>
            <a:r>
              <a:rPr lang="en-US" baseline="0" dirty="0"/>
              <a:t> capital at Gibeah. </a:t>
            </a:r>
          </a:p>
          <a:p>
            <a:pPr marL="0" indent="0">
              <a:spcBef>
                <a:spcPct val="0"/>
              </a:spcBef>
              <a:buFontTx/>
              <a:buNone/>
            </a:pPr>
            <a:endParaRPr lang="en-US" dirty="0"/>
          </a:p>
          <a:p>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26786508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account in Chronicles states that Elhanan “struck down </a:t>
            </a:r>
            <a:r>
              <a:rPr lang="en-US" baseline="0" dirty="0" err="1"/>
              <a:t>Lahmi</a:t>
            </a:r>
            <a:r>
              <a:rPr lang="en-US" baseline="0" dirty="0"/>
              <a:t>, the brother of Goliath the </a:t>
            </a:r>
            <a:r>
              <a:rPr lang="en-US" baseline="0" dirty="0" err="1"/>
              <a:t>Gittite</a:t>
            </a:r>
            <a:r>
              <a:rPr lang="en-US" baseline="0" dirty="0"/>
              <a:t>” (1 Chr 20:5). This reading seems preferable, given that David is elsewhere credited with killing Goliath the </a:t>
            </a:r>
            <a:r>
              <a:rPr lang="en-US" baseline="0" dirty="0" err="1"/>
              <a:t>Gittite</a:t>
            </a:r>
            <a:r>
              <a:rPr lang="en-US" baseline="0" dirty="0"/>
              <a:t> (1 Sam 17; 1 Sam 21:9-10). </a:t>
            </a:r>
            <a:r>
              <a:rPr lang="en-US" dirty="0"/>
              <a:t>This mosaic pavement depicting Samson or Goliath was photographed</a:t>
            </a:r>
            <a:r>
              <a:rPr lang="en-US" baseline="0" dirty="0"/>
              <a:t> at the Israel Museum. </a:t>
            </a:r>
            <a:endParaRPr lang="en-US" dirty="0"/>
          </a:p>
          <a:p>
            <a:endParaRPr lang="en-US" dirty="0"/>
          </a:p>
          <a:p>
            <a:r>
              <a:rPr lang="en-US" dirty="0"/>
              <a:t>tb032014761</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451069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This inscription contains two names, ALWT (Heb. </a:t>
            </a:r>
            <a:r>
              <a:rPr lang="he-IL" dirty="0">
                <a:cs typeface="Calibri"/>
              </a:rPr>
              <a:t>אלות</a:t>
            </a:r>
            <a:r>
              <a:rPr lang="en-US" dirty="0">
                <a:cs typeface="Calibri"/>
              </a:rPr>
              <a:t>) and WLT (Heb. </a:t>
            </a:r>
            <a:r>
              <a:rPr lang="he-IL" dirty="0">
                <a:cs typeface="Calibri"/>
              </a:rPr>
              <a:t>ולת</a:t>
            </a:r>
            <a:r>
              <a:rPr lang="en-US" dirty="0">
                <a:cs typeface="Calibri"/>
              </a:rPr>
              <a:t>). Both are very similar etymologically to the name Goliath (Heb. </a:t>
            </a:r>
            <a:r>
              <a:rPr lang="he-IL" dirty="0">
                <a:cs typeface="Calibri"/>
              </a:rPr>
              <a:t>גלית</a:t>
            </a:r>
            <a:r>
              <a:rPr lang="en-US" dirty="0">
                <a:cs typeface="Calibri"/>
              </a:rPr>
              <a:t>). All</a:t>
            </a:r>
            <a:r>
              <a:rPr lang="en-US" baseline="0" dirty="0">
                <a:cs typeface="Calibri"/>
              </a:rPr>
              <a:t> three names </a:t>
            </a:r>
            <a:r>
              <a:rPr lang="en-US" dirty="0">
                <a:cs typeface="Calibri"/>
              </a:rPr>
              <a:t>are non-Semitic names (</a:t>
            </a:r>
            <a:r>
              <a:rPr lang="en-US" dirty="0"/>
              <a:t>similar to Indo-European names such as Lydian </a:t>
            </a:r>
            <a:r>
              <a:rPr lang="en-US" dirty="0" err="1"/>
              <a:t>Wylattes</a:t>
            </a:r>
            <a:r>
              <a:rPr lang="en-US" dirty="0"/>
              <a:t>/</a:t>
            </a:r>
            <a:r>
              <a:rPr lang="en-US" dirty="0" err="1"/>
              <a:t>Aylattes</a:t>
            </a:r>
            <a:r>
              <a:rPr lang="en-US" dirty="0"/>
              <a:t>)</a:t>
            </a:r>
            <a:r>
              <a:rPr lang="en-US" dirty="0">
                <a:cs typeface="Calibri"/>
              </a:rPr>
              <a:t>. It is also noteworthy that this</a:t>
            </a:r>
            <a:r>
              <a:rPr lang="en-US" baseline="0" dirty="0">
                <a:cs typeface="Calibri"/>
              </a:rPr>
              <a:t> inscription demonstrates that the Philistines had adopted the Hebrew writing system.</a:t>
            </a:r>
            <a:endParaRPr lang="en-US" dirty="0">
              <a:cs typeface="Calibri"/>
            </a:endParaRPr>
          </a:p>
          <a:p>
            <a:pPr>
              <a:defRPr/>
            </a:pPr>
            <a:endParaRPr lang="en-US" dirty="0">
              <a:cs typeface="Calibri"/>
            </a:endParaRPr>
          </a:p>
          <a:p>
            <a:pPr>
              <a:defRPr/>
            </a:pPr>
            <a:r>
              <a:rPr lang="en-US" dirty="0">
                <a:cs typeface="Calibri"/>
              </a:rPr>
              <a:t>Goliath’s great height (1 Sam 17:4), as well as the references to other giants (</a:t>
            </a:r>
            <a:r>
              <a:rPr lang="en-US" i="1" dirty="0">
                <a:cs typeface="Calibri"/>
              </a:rPr>
              <a:t>rephaim)</a:t>
            </a:r>
            <a:r>
              <a:rPr lang="en-US" dirty="0">
                <a:cs typeface="Calibri"/>
              </a:rPr>
              <a:t> from Gath in Samuel/Chronicles (2 Sam 21:16-22; 1 Chr 20:4-8), are usually understood to be connected with the “</a:t>
            </a:r>
            <a:r>
              <a:rPr lang="en-US" dirty="0" err="1">
                <a:cs typeface="Calibri"/>
              </a:rPr>
              <a:t>Anakim</a:t>
            </a:r>
            <a:r>
              <a:rPr lang="en-US" dirty="0">
                <a:cs typeface="Calibri"/>
              </a:rPr>
              <a:t>” and “</a:t>
            </a:r>
            <a:r>
              <a:rPr lang="en-US" dirty="0" err="1">
                <a:cs typeface="Calibri"/>
              </a:rPr>
              <a:t>Avvim</a:t>
            </a:r>
            <a:r>
              <a:rPr lang="en-US" dirty="0">
                <a:cs typeface="Calibri"/>
              </a:rPr>
              <a:t>” of Deuteronomy 2:11-23 and Joshua 13:3. </a:t>
            </a:r>
            <a:r>
              <a:rPr lang="en-US" sz="1200" kern="1200" dirty="0">
                <a:solidFill>
                  <a:schemeClr val="tx1"/>
                </a:solidFill>
                <a:effectLst/>
                <a:latin typeface="+mn-lt"/>
                <a:ea typeface="+mn-ea"/>
                <a:cs typeface="+mn-cs"/>
              </a:rPr>
              <a:t>In connection with the Rephaim and their association with Gath, Maeir has argued for the presence of the family name “Rapha” (Heb. </a:t>
            </a:r>
            <a:r>
              <a:rPr lang="he-IL" sz="1200" kern="1200" dirty="0">
                <a:solidFill>
                  <a:schemeClr val="tx1"/>
                </a:solidFill>
                <a:effectLst/>
                <a:latin typeface="+mn-lt"/>
                <a:ea typeface="+mn-ea"/>
                <a:cs typeface="+mn-cs"/>
              </a:rPr>
              <a:t>רפא</a:t>
            </a:r>
            <a:r>
              <a:rPr lang="en-US" sz="1200" kern="1200" dirty="0">
                <a:solidFill>
                  <a:schemeClr val="tx1"/>
                </a:solidFill>
                <a:effectLst/>
                <a:latin typeface="+mn-lt"/>
                <a:ea typeface="+mn-ea"/>
                <a:cs typeface="+mn-cs"/>
              </a:rPr>
              <a:t>) at or near Philistine Gath based on its occurrence in several inscriptions (Maeir 2014; see also Maeir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Maeir and Shai 2016: 326). Maeir suggests that these inscriptions should be related to the biblical term Rephaim, which he interprets as a multi-generational family “at Gath, and in its immediate vicinity, during various stages of the Iron Age (and in particular, in the Iron Age IIA–IIB)” (Maeir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80).</a:t>
            </a:r>
            <a:r>
              <a:rPr lang="en-US" sz="1200" kern="1200" baseline="0" dirty="0">
                <a:solidFill>
                  <a:schemeClr val="tx1"/>
                </a:solidFill>
                <a:effectLst/>
                <a:latin typeface="+mn-lt"/>
                <a:ea typeface="+mn-ea"/>
                <a:cs typeface="+mn-cs"/>
              </a:rPr>
              <a:t> </a:t>
            </a:r>
            <a:r>
              <a:rPr lang="en-US" dirty="0">
                <a:cs typeface="Calibri"/>
              </a:rPr>
              <a:t>This ostracon was photographed at the Israel</a:t>
            </a:r>
            <a:r>
              <a:rPr lang="en-US" baseline="0" dirty="0">
                <a:cs typeface="Calibri"/>
              </a:rPr>
              <a:t> Museum. The next slide includes highlights for the inscribed letters.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b="1" dirty="0"/>
              <a:t>References:</a:t>
            </a:r>
            <a:br>
              <a:rPr lang="en-US" dirty="0"/>
            </a:br>
            <a:r>
              <a:rPr lang="en-US" dirty="0" err="1"/>
              <a:t>Maeir</a:t>
            </a:r>
            <a:r>
              <a:rPr lang="en-US" dirty="0"/>
              <a:t>, A. M.</a:t>
            </a:r>
          </a:p>
          <a:p>
            <a:pPr marL="685800" indent="-457200">
              <a:tabLst>
                <a:tab pos="685800" algn="l"/>
              </a:tabLst>
            </a:pPr>
            <a:r>
              <a:rPr lang="en-US" dirty="0"/>
              <a:t>2014	The </a:t>
            </a:r>
            <a:r>
              <a:rPr lang="en-US" dirty="0" err="1"/>
              <a:t>Rephaim</a:t>
            </a:r>
            <a:r>
              <a:rPr lang="en-US" dirty="0"/>
              <a:t> in Iron Age Philistia: Evidence of a Multi-Generational Family. Pp. 289–97 in </a:t>
            </a:r>
            <a:r>
              <a:rPr lang="en-US" i="1" dirty="0" err="1"/>
              <a:t>Vom</a:t>
            </a:r>
            <a:r>
              <a:rPr lang="en-US" i="1" dirty="0"/>
              <a:t> </a:t>
            </a:r>
            <a:r>
              <a:rPr lang="en-US" i="1" dirty="0" err="1"/>
              <a:t>Leben</a:t>
            </a:r>
            <a:r>
              <a:rPr lang="en-US" i="1" dirty="0"/>
              <a:t> </a:t>
            </a:r>
            <a:r>
              <a:rPr lang="en-US" i="1" dirty="0" err="1"/>
              <a:t>umfangen</a:t>
            </a:r>
            <a:r>
              <a:rPr lang="en-US" i="1" dirty="0"/>
              <a:t>’: </a:t>
            </a:r>
            <a:r>
              <a:rPr lang="en-US" i="1" dirty="0" err="1"/>
              <a:t>Ägypten</a:t>
            </a:r>
            <a:r>
              <a:rPr lang="en-US" i="1" dirty="0"/>
              <a:t>, das </a:t>
            </a:r>
            <a:r>
              <a:rPr lang="en-US" i="1" dirty="0" err="1"/>
              <a:t>Alte</a:t>
            </a:r>
            <a:r>
              <a:rPr lang="en-US" i="1" dirty="0"/>
              <a:t> Testament und das </a:t>
            </a:r>
            <a:r>
              <a:rPr lang="en-US" i="1" dirty="0" err="1"/>
              <a:t>Gespräch</a:t>
            </a:r>
            <a:r>
              <a:rPr lang="en-US" i="1" dirty="0"/>
              <a:t> der </a:t>
            </a:r>
            <a:r>
              <a:rPr lang="en-US" i="1" dirty="0" err="1"/>
              <a:t>Religionen</a:t>
            </a:r>
            <a:r>
              <a:rPr lang="en-US" i="1" dirty="0"/>
              <a:t>. </a:t>
            </a:r>
            <a:r>
              <a:rPr lang="en-US" i="1" dirty="0" err="1"/>
              <a:t>Gedenkschrift</a:t>
            </a:r>
            <a:r>
              <a:rPr lang="en-US" i="1" dirty="0"/>
              <a:t> </a:t>
            </a:r>
            <a:r>
              <a:rPr lang="en-US" i="1" dirty="0" err="1"/>
              <a:t>für</a:t>
            </a:r>
            <a:r>
              <a:rPr lang="en-US" i="1" dirty="0"/>
              <a:t> Manfred </a:t>
            </a:r>
            <a:r>
              <a:rPr lang="en-US" i="1" dirty="0" err="1"/>
              <a:t>Görg</a:t>
            </a:r>
            <a:r>
              <a:rPr lang="en-US" dirty="0"/>
              <a:t>, ed. S. J. </a:t>
            </a:r>
            <a:r>
              <a:rPr lang="en-US" dirty="0" err="1"/>
              <a:t>Wimmer</a:t>
            </a:r>
            <a:r>
              <a:rPr lang="en-US" dirty="0"/>
              <a:t> and G. </a:t>
            </a:r>
            <a:r>
              <a:rPr lang="en-US" dirty="0" err="1"/>
              <a:t>Gafus</a:t>
            </a:r>
            <a:r>
              <a:rPr lang="en-US" dirty="0"/>
              <a:t>. </a:t>
            </a:r>
            <a:r>
              <a:rPr lang="en-US" dirty="0" err="1"/>
              <a:t>Münster</a:t>
            </a:r>
            <a:r>
              <a:rPr lang="en-US" dirty="0"/>
              <a:t>, Germany: Ugarit-</a:t>
            </a:r>
            <a:r>
              <a:rPr lang="en-US" dirty="0" err="1"/>
              <a:t>Verlag</a:t>
            </a:r>
            <a:r>
              <a:rPr lang="en-US" dirty="0"/>
              <a:t>.</a:t>
            </a:r>
          </a:p>
          <a:p>
            <a:r>
              <a:rPr lang="en-US" dirty="0" err="1"/>
              <a:t>Maeir</a:t>
            </a:r>
            <a:r>
              <a:rPr lang="en-US" dirty="0"/>
              <a:t>, A. M. and </a:t>
            </a:r>
            <a:r>
              <a:rPr lang="en-US" dirty="0" err="1"/>
              <a:t>Eshel</a:t>
            </a:r>
            <a:r>
              <a:rPr lang="en-US" dirty="0"/>
              <a:t>, E. </a:t>
            </a:r>
          </a:p>
          <a:p>
            <a:pPr marL="685800" indent="-457200">
              <a:tabLst>
                <a:tab pos="685800" algn="l"/>
              </a:tabLst>
            </a:pPr>
            <a:r>
              <a:rPr lang="en-US" dirty="0"/>
              <a:t>2014	Four Short Alphabetic Inscriptions from Iron Age IIA Tell </a:t>
            </a:r>
            <a:r>
              <a:rPr lang="en-US" dirty="0" err="1"/>
              <a:t>es</a:t>
            </a:r>
            <a:r>
              <a:rPr lang="en-US" dirty="0"/>
              <a:t>-Safi/Gath and Their Contribution for Understanding the Process of the Development of Literacy in Iron Age Philistia. Pp. 69–88 in </a:t>
            </a:r>
            <a:r>
              <a:rPr lang="en-US" i="1" dirty="0"/>
              <a:t>“See, I Will Bring a Scroll Recounting What Befell Me” (Ps 40:8): Epigraphy and Daily Life from the Bible to the Talmud</a:t>
            </a:r>
            <a:r>
              <a:rPr lang="en-US" dirty="0"/>
              <a:t>, ed. E. </a:t>
            </a:r>
            <a:r>
              <a:rPr lang="en-US" dirty="0" err="1"/>
              <a:t>Eshel</a:t>
            </a:r>
            <a:r>
              <a:rPr lang="en-US" dirty="0"/>
              <a:t> and Y. Levin. </a:t>
            </a:r>
            <a:r>
              <a:rPr lang="en-US" dirty="0" err="1"/>
              <a:t>Göttingen</a:t>
            </a:r>
            <a:r>
              <a:rPr lang="en-US" dirty="0"/>
              <a:t>, Germany: </a:t>
            </a:r>
            <a:r>
              <a:rPr lang="en-US" dirty="0" err="1"/>
              <a:t>Vandenhoeck</a:t>
            </a:r>
            <a:r>
              <a:rPr lang="en-US" dirty="0"/>
              <a:t> &amp; </a:t>
            </a:r>
            <a:r>
              <a:rPr lang="en-US" dirty="0" err="1"/>
              <a:t>Ruprecht</a:t>
            </a:r>
            <a:r>
              <a:rPr lang="en-US" dirty="0"/>
              <a:t>.</a:t>
            </a:r>
          </a:p>
          <a:p>
            <a:r>
              <a:rPr lang="en-US" dirty="0" err="1"/>
              <a:t>Maeir</a:t>
            </a:r>
            <a:r>
              <a:rPr lang="en-US" dirty="0"/>
              <a:t>, A. M. and Shai, I. </a:t>
            </a:r>
          </a:p>
          <a:p>
            <a:pPr marL="685800" indent="-457200">
              <a:tabLst>
                <a:tab pos="685800" algn="l"/>
              </a:tabLst>
            </a:pPr>
            <a:r>
              <a:rPr lang="en-US" dirty="0"/>
              <a:t>2016	Reassessing the Character of the </a:t>
            </a:r>
            <a:r>
              <a:rPr lang="en-US" dirty="0" err="1"/>
              <a:t>Judahite</a:t>
            </a:r>
            <a:r>
              <a:rPr lang="en-US" dirty="0"/>
              <a:t> Kingdom: Archaeological Evidence for Non-Centralized, Kinship-Based Components. Pp. 323–40 in </a:t>
            </a:r>
            <a:r>
              <a:rPr lang="en-US" i="1" dirty="0"/>
              <a:t>From </a:t>
            </a:r>
            <a:r>
              <a:rPr lang="en-US" i="1" dirty="0" err="1"/>
              <a:t>Sha‘ar</a:t>
            </a:r>
            <a:r>
              <a:rPr lang="en-US" i="1" dirty="0"/>
              <a:t> </a:t>
            </a:r>
            <a:r>
              <a:rPr lang="en-US" i="1" dirty="0" err="1"/>
              <a:t>Hagolan</a:t>
            </a:r>
            <a:r>
              <a:rPr lang="en-US" i="1" dirty="0"/>
              <a:t> to </a:t>
            </a:r>
            <a:r>
              <a:rPr lang="en-US" i="1" dirty="0" err="1"/>
              <a:t>Shaaraim</a:t>
            </a:r>
            <a:r>
              <a:rPr lang="en-US" i="1" dirty="0"/>
              <a:t> Essays in Honor of Prof. Yosef </a:t>
            </a:r>
            <a:r>
              <a:rPr lang="en-US" i="1" dirty="0" err="1"/>
              <a:t>Garfinkel</a:t>
            </a:r>
            <a:r>
              <a:rPr lang="en-US" dirty="0"/>
              <a:t>, ed. S. </a:t>
            </a:r>
            <a:r>
              <a:rPr lang="en-US" dirty="0" err="1"/>
              <a:t>Galon</a:t>
            </a:r>
            <a:r>
              <a:rPr lang="en-US" dirty="0"/>
              <a:t>, I. </a:t>
            </a:r>
            <a:r>
              <a:rPr lang="en-US" dirty="0" err="1"/>
              <a:t>Kreimerman</a:t>
            </a:r>
            <a:r>
              <a:rPr lang="en-US" dirty="0"/>
              <a:t>, K. </a:t>
            </a:r>
            <a:r>
              <a:rPr lang="en-US" dirty="0" err="1"/>
              <a:t>Streit</a:t>
            </a:r>
            <a:r>
              <a:rPr lang="en-US" dirty="0"/>
              <a:t>, and M. </a:t>
            </a:r>
            <a:r>
              <a:rPr lang="en-US" dirty="0" err="1"/>
              <a:t>Mumcuoglu</a:t>
            </a:r>
            <a:r>
              <a:rPr lang="en-US" dirty="0"/>
              <a:t>. Jerusalem: Israel Exploration Society.</a:t>
            </a:r>
            <a:br>
              <a:rPr lang="en-US" sz="1200" kern="1200" dirty="0">
                <a:solidFill>
                  <a:schemeClr val="tx1"/>
                </a:solidFill>
                <a:effectLst/>
                <a:latin typeface="+mn-lt"/>
                <a:ea typeface="+mn-ea"/>
                <a:cs typeface="+mn-cs"/>
              </a:rPr>
            </a:br>
            <a:endParaRPr lang="en-US" dirty="0"/>
          </a:p>
          <a:p>
            <a:r>
              <a:rPr lang="en-US" dirty="0"/>
              <a:t>tb032014446</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dirty="0"/>
          </a:p>
        </p:txBody>
      </p:sp>
    </p:spTree>
    <p:extLst>
      <p:ext uri="{BB962C8B-B14F-4D97-AF65-F5344CB8AC3E}">
        <p14:creationId xmlns:p14="http://schemas.microsoft.com/office/powerpoint/2010/main" val="254462300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This inscription contains two names, ALWT (Heb. </a:t>
            </a:r>
            <a:r>
              <a:rPr lang="he-IL" dirty="0">
                <a:cs typeface="Calibri"/>
              </a:rPr>
              <a:t>אלות</a:t>
            </a:r>
            <a:r>
              <a:rPr lang="en-US" dirty="0">
                <a:cs typeface="Calibri"/>
              </a:rPr>
              <a:t>) and WLT (Heb. </a:t>
            </a:r>
            <a:r>
              <a:rPr lang="he-IL" dirty="0" err="1">
                <a:cs typeface="Calibri"/>
              </a:rPr>
              <a:t>ולת</a:t>
            </a:r>
            <a:r>
              <a:rPr lang="en-US" dirty="0">
                <a:cs typeface="Calibri"/>
              </a:rPr>
              <a:t>). Both are very similar etymologically to the name Goliath (Heb. </a:t>
            </a:r>
            <a:r>
              <a:rPr lang="he-IL" dirty="0">
                <a:cs typeface="Calibri"/>
              </a:rPr>
              <a:t>גלית</a:t>
            </a:r>
            <a:r>
              <a:rPr lang="en-US" dirty="0">
                <a:cs typeface="Calibri"/>
              </a:rPr>
              <a:t>). All</a:t>
            </a:r>
            <a:r>
              <a:rPr lang="en-US" baseline="0" dirty="0">
                <a:cs typeface="Calibri"/>
              </a:rPr>
              <a:t> three names </a:t>
            </a:r>
            <a:r>
              <a:rPr lang="en-US" dirty="0">
                <a:cs typeface="Calibri"/>
              </a:rPr>
              <a:t>are non-Semitic names (</a:t>
            </a:r>
            <a:r>
              <a:rPr lang="en-US" dirty="0"/>
              <a:t>similar to Indo-European names such as Lydian </a:t>
            </a:r>
            <a:r>
              <a:rPr lang="en-US" dirty="0" err="1"/>
              <a:t>Wylattes</a:t>
            </a:r>
            <a:r>
              <a:rPr lang="en-US" dirty="0"/>
              <a:t>/</a:t>
            </a:r>
            <a:r>
              <a:rPr lang="en-US" dirty="0" err="1"/>
              <a:t>Aylattes</a:t>
            </a:r>
            <a:r>
              <a:rPr lang="en-US" dirty="0"/>
              <a:t>)</a:t>
            </a:r>
            <a:r>
              <a:rPr lang="en-US" dirty="0">
                <a:cs typeface="Calibri"/>
              </a:rPr>
              <a:t>. It is also noteworthy that this</a:t>
            </a:r>
            <a:r>
              <a:rPr lang="en-US" baseline="0" dirty="0">
                <a:cs typeface="Calibri"/>
              </a:rPr>
              <a:t> inscription demonstrates that the Philistines had adopted the Hebrew writing system.</a:t>
            </a:r>
            <a:endParaRPr lang="en-US" dirty="0">
              <a:cs typeface="Calibri"/>
            </a:endParaRPr>
          </a:p>
          <a:p>
            <a:pPr>
              <a:defRPr/>
            </a:pPr>
            <a:endParaRPr lang="en-US" dirty="0">
              <a:cs typeface="Calibri"/>
            </a:endParaRPr>
          </a:p>
          <a:p>
            <a:pPr>
              <a:defRPr/>
            </a:pPr>
            <a:r>
              <a:rPr lang="en-US" dirty="0">
                <a:cs typeface="Calibri"/>
              </a:rPr>
              <a:t>Goliath’s great height (1 Sam 17:4), as well as the references to other giants (</a:t>
            </a:r>
            <a:r>
              <a:rPr lang="en-US" i="1" dirty="0" err="1">
                <a:cs typeface="Calibri"/>
              </a:rPr>
              <a:t>rephaim</a:t>
            </a:r>
            <a:r>
              <a:rPr lang="en-US" i="1" dirty="0">
                <a:cs typeface="Calibri"/>
              </a:rPr>
              <a:t>)</a:t>
            </a:r>
            <a:r>
              <a:rPr lang="en-US" dirty="0">
                <a:cs typeface="Calibri"/>
              </a:rPr>
              <a:t> from Gath in Samuel/Chronicles (2 Sam 21:16-22; 1 Chr 20:4-8), are usually understood to be connected with the “</a:t>
            </a:r>
            <a:r>
              <a:rPr lang="en-US" dirty="0" err="1">
                <a:cs typeface="Calibri"/>
              </a:rPr>
              <a:t>Anakim</a:t>
            </a:r>
            <a:r>
              <a:rPr lang="en-US" dirty="0">
                <a:cs typeface="Calibri"/>
              </a:rPr>
              <a:t>” and “</a:t>
            </a:r>
            <a:r>
              <a:rPr lang="en-US" dirty="0" err="1">
                <a:cs typeface="Calibri"/>
              </a:rPr>
              <a:t>Avvim</a:t>
            </a:r>
            <a:r>
              <a:rPr lang="en-US" dirty="0">
                <a:cs typeface="Calibri"/>
              </a:rPr>
              <a:t>” of Deuteronomy 2:11-23 and Joshua 13:3. </a:t>
            </a:r>
            <a:r>
              <a:rPr lang="en-US" sz="1200" kern="1200" dirty="0">
                <a:solidFill>
                  <a:schemeClr val="tx1"/>
                </a:solidFill>
                <a:effectLst/>
                <a:latin typeface="+mn-lt"/>
                <a:ea typeface="+mn-ea"/>
                <a:cs typeface="+mn-cs"/>
              </a:rPr>
              <a:t>In connection with the Rephaim and their association with Gath, Maeir has argued for the presence of the family name “Rapha” (Heb. </a:t>
            </a:r>
            <a:r>
              <a:rPr lang="he-IL" sz="1200" kern="1200" dirty="0">
                <a:solidFill>
                  <a:schemeClr val="tx1"/>
                </a:solidFill>
                <a:effectLst/>
                <a:latin typeface="+mn-lt"/>
                <a:ea typeface="+mn-ea"/>
                <a:cs typeface="+mn-cs"/>
              </a:rPr>
              <a:t>רפא</a:t>
            </a:r>
            <a:r>
              <a:rPr lang="en-US" sz="1200" kern="1200" dirty="0">
                <a:solidFill>
                  <a:schemeClr val="tx1"/>
                </a:solidFill>
                <a:effectLst/>
                <a:latin typeface="+mn-lt"/>
                <a:ea typeface="+mn-ea"/>
                <a:cs typeface="+mn-cs"/>
              </a:rPr>
              <a:t>) at or near Philistine Gath based on its occurrence in several inscriptions (Maeir 2014; see also Maeir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Maeir and Shai 2016: 326). Maeir suggests that these inscriptions should be related to the biblical term Rephaim, which he interprets as a multi-generational family “at Gath, and in its immediate vicinity, during various stages of the Iron Age (and in particular, in the Iron Age IIA–IIB)” (Maeir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80).</a:t>
            </a:r>
            <a:r>
              <a:rPr lang="en-US" sz="1200" kern="1200" baseline="0" dirty="0">
                <a:solidFill>
                  <a:schemeClr val="tx1"/>
                </a:solidFill>
                <a:effectLst/>
                <a:latin typeface="+mn-lt"/>
                <a:ea typeface="+mn-ea"/>
                <a:cs typeface="+mn-cs"/>
              </a:rPr>
              <a:t> </a:t>
            </a:r>
            <a:r>
              <a:rPr lang="en-US" dirty="0">
                <a:cs typeface="Calibri"/>
              </a:rPr>
              <a:t>This ostracon was photographed at the Israel</a:t>
            </a:r>
            <a:r>
              <a:rPr lang="en-US" baseline="0" dirty="0">
                <a:cs typeface="Calibri"/>
              </a:rPr>
              <a:t> Museum.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b="1" dirty="0"/>
              <a:t>References:</a:t>
            </a:r>
            <a:br>
              <a:rPr lang="en-US" dirty="0"/>
            </a:br>
            <a:r>
              <a:rPr lang="en-US" dirty="0" err="1"/>
              <a:t>Maeir</a:t>
            </a:r>
            <a:r>
              <a:rPr lang="en-US" dirty="0"/>
              <a:t>, A. M.</a:t>
            </a:r>
          </a:p>
          <a:p>
            <a:pPr marL="685800" indent="-457200">
              <a:tabLst>
                <a:tab pos="685800" algn="l"/>
              </a:tabLst>
            </a:pPr>
            <a:r>
              <a:rPr lang="en-US" dirty="0"/>
              <a:t>2014	The </a:t>
            </a:r>
            <a:r>
              <a:rPr lang="en-US" dirty="0" err="1"/>
              <a:t>Rephaim</a:t>
            </a:r>
            <a:r>
              <a:rPr lang="en-US" dirty="0"/>
              <a:t> in Iron Age Philistia: Evidence of a Multi-Generational Family. Pp. 289–97 in </a:t>
            </a:r>
            <a:r>
              <a:rPr lang="en-US" i="1" dirty="0" err="1"/>
              <a:t>Vom</a:t>
            </a:r>
            <a:r>
              <a:rPr lang="en-US" i="1" dirty="0"/>
              <a:t> </a:t>
            </a:r>
            <a:r>
              <a:rPr lang="en-US" i="1" dirty="0" err="1"/>
              <a:t>Leben</a:t>
            </a:r>
            <a:r>
              <a:rPr lang="en-US" i="1" dirty="0"/>
              <a:t> </a:t>
            </a:r>
            <a:r>
              <a:rPr lang="en-US" i="1" dirty="0" err="1"/>
              <a:t>umfangen</a:t>
            </a:r>
            <a:r>
              <a:rPr lang="en-US" i="1" dirty="0"/>
              <a:t>’: </a:t>
            </a:r>
            <a:r>
              <a:rPr lang="en-US" i="1" dirty="0" err="1"/>
              <a:t>Ägypten</a:t>
            </a:r>
            <a:r>
              <a:rPr lang="en-US" i="1" dirty="0"/>
              <a:t>, das </a:t>
            </a:r>
            <a:r>
              <a:rPr lang="en-US" i="1" dirty="0" err="1"/>
              <a:t>Alte</a:t>
            </a:r>
            <a:r>
              <a:rPr lang="en-US" i="1" dirty="0"/>
              <a:t> Testament und das </a:t>
            </a:r>
            <a:r>
              <a:rPr lang="en-US" i="1" dirty="0" err="1"/>
              <a:t>Gespräch</a:t>
            </a:r>
            <a:r>
              <a:rPr lang="en-US" i="1" dirty="0"/>
              <a:t> der </a:t>
            </a:r>
            <a:r>
              <a:rPr lang="en-US" i="1" dirty="0" err="1"/>
              <a:t>Religionen</a:t>
            </a:r>
            <a:r>
              <a:rPr lang="en-US" i="1" dirty="0"/>
              <a:t>. </a:t>
            </a:r>
            <a:r>
              <a:rPr lang="en-US" i="1" dirty="0" err="1"/>
              <a:t>Gedenkschrift</a:t>
            </a:r>
            <a:r>
              <a:rPr lang="en-US" i="1" dirty="0"/>
              <a:t> </a:t>
            </a:r>
            <a:r>
              <a:rPr lang="en-US" i="1" dirty="0" err="1"/>
              <a:t>für</a:t>
            </a:r>
            <a:r>
              <a:rPr lang="en-US" i="1" dirty="0"/>
              <a:t> Manfred </a:t>
            </a:r>
            <a:r>
              <a:rPr lang="en-US" i="1" dirty="0" err="1"/>
              <a:t>Görg</a:t>
            </a:r>
            <a:r>
              <a:rPr lang="en-US" dirty="0"/>
              <a:t>, ed. S. J. </a:t>
            </a:r>
            <a:r>
              <a:rPr lang="en-US" dirty="0" err="1"/>
              <a:t>Wimmer</a:t>
            </a:r>
            <a:r>
              <a:rPr lang="en-US" dirty="0"/>
              <a:t> and G. </a:t>
            </a:r>
            <a:r>
              <a:rPr lang="en-US" dirty="0" err="1"/>
              <a:t>Gafus</a:t>
            </a:r>
            <a:r>
              <a:rPr lang="en-US" dirty="0"/>
              <a:t>. </a:t>
            </a:r>
            <a:r>
              <a:rPr lang="en-US" dirty="0" err="1"/>
              <a:t>Münster</a:t>
            </a:r>
            <a:r>
              <a:rPr lang="en-US" dirty="0"/>
              <a:t>, Germany: Ugarit-</a:t>
            </a:r>
            <a:r>
              <a:rPr lang="en-US" dirty="0" err="1"/>
              <a:t>Verlag</a:t>
            </a:r>
            <a:r>
              <a:rPr lang="en-US" dirty="0"/>
              <a:t>.</a:t>
            </a:r>
          </a:p>
          <a:p>
            <a:r>
              <a:rPr lang="en-US" dirty="0" err="1"/>
              <a:t>Maeir</a:t>
            </a:r>
            <a:r>
              <a:rPr lang="en-US" dirty="0"/>
              <a:t>, A. M. and </a:t>
            </a:r>
            <a:r>
              <a:rPr lang="en-US" dirty="0" err="1"/>
              <a:t>Eshel</a:t>
            </a:r>
            <a:r>
              <a:rPr lang="en-US" dirty="0"/>
              <a:t>, E. </a:t>
            </a:r>
          </a:p>
          <a:p>
            <a:pPr marL="685800" indent="-457200">
              <a:tabLst>
                <a:tab pos="685800" algn="l"/>
              </a:tabLst>
            </a:pPr>
            <a:r>
              <a:rPr lang="en-US" dirty="0"/>
              <a:t>2014	Four Short Alphabetic Inscriptions from Iron Age IIA Tell </a:t>
            </a:r>
            <a:r>
              <a:rPr lang="en-US" dirty="0" err="1"/>
              <a:t>es</a:t>
            </a:r>
            <a:r>
              <a:rPr lang="en-US" dirty="0"/>
              <a:t>-Safi/Gath and Their Contribution for Understanding the Process of the Development of Literacy in Iron Age Philistia. Pp. 69–88 in </a:t>
            </a:r>
            <a:r>
              <a:rPr lang="en-US" i="1" dirty="0"/>
              <a:t>“See, I Will Bring a Scroll Recounting What Befell Me” (Ps 40:8): Epigraphy and Daily Life from the Bible to the Talmud</a:t>
            </a:r>
            <a:r>
              <a:rPr lang="en-US" dirty="0"/>
              <a:t>, ed. E. </a:t>
            </a:r>
            <a:r>
              <a:rPr lang="en-US" dirty="0" err="1"/>
              <a:t>Eshel</a:t>
            </a:r>
            <a:r>
              <a:rPr lang="en-US" dirty="0"/>
              <a:t> and Y. Levin. </a:t>
            </a:r>
            <a:r>
              <a:rPr lang="en-US" dirty="0" err="1"/>
              <a:t>Göttingen</a:t>
            </a:r>
            <a:r>
              <a:rPr lang="en-US" dirty="0"/>
              <a:t>, Germany: </a:t>
            </a:r>
            <a:r>
              <a:rPr lang="en-US" dirty="0" err="1"/>
              <a:t>Vandenhoeck</a:t>
            </a:r>
            <a:r>
              <a:rPr lang="en-US" dirty="0"/>
              <a:t> &amp; </a:t>
            </a:r>
            <a:r>
              <a:rPr lang="en-US" dirty="0" err="1"/>
              <a:t>Ruprecht</a:t>
            </a:r>
            <a:r>
              <a:rPr lang="en-US" dirty="0"/>
              <a:t>.</a:t>
            </a:r>
          </a:p>
          <a:p>
            <a:r>
              <a:rPr lang="en-US" dirty="0" err="1"/>
              <a:t>Maeir</a:t>
            </a:r>
            <a:r>
              <a:rPr lang="en-US" dirty="0"/>
              <a:t>, A. M. and Shai, I. </a:t>
            </a:r>
          </a:p>
          <a:p>
            <a:pPr marL="685800" indent="-457200">
              <a:tabLst>
                <a:tab pos="685800" algn="l"/>
              </a:tabLst>
            </a:pPr>
            <a:r>
              <a:rPr lang="en-US" dirty="0"/>
              <a:t>2016	Reassessing the Character of the </a:t>
            </a:r>
            <a:r>
              <a:rPr lang="en-US" dirty="0" err="1"/>
              <a:t>Judahite</a:t>
            </a:r>
            <a:r>
              <a:rPr lang="en-US" dirty="0"/>
              <a:t> Kingdom: Archaeological Evidence for Non-Centralized, Kinship-Based Components. Pp. 323–40 in </a:t>
            </a:r>
            <a:r>
              <a:rPr lang="en-US" i="1" dirty="0"/>
              <a:t>From </a:t>
            </a:r>
            <a:r>
              <a:rPr lang="en-US" i="1" dirty="0" err="1"/>
              <a:t>Sha‘ar</a:t>
            </a:r>
            <a:r>
              <a:rPr lang="en-US" i="1" dirty="0"/>
              <a:t> </a:t>
            </a:r>
            <a:r>
              <a:rPr lang="en-US" i="1" dirty="0" err="1"/>
              <a:t>Hagolan</a:t>
            </a:r>
            <a:r>
              <a:rPr lang="en-US" i="1" dirty="0"/>
              <a:t> to </a:t>
            </a:r>
            <a:r>
              <a:rPr lang="en-US" i="1" dirty="0" err="1"/>
              <a:t>Shaaraim</a:t>
            </a:r>
            <a:r>
              <a:rPr lang="en-US" i="1" dirty="0"/>
              <a:t> Essays in Honor of Prof. Yosef </a:t>
            </a:r>
            <a:r>
              <a:rPr lang="en-US" i="1" dirty="0" err="1"/>
              <a:t>Garfinkel</a:t>
            </a:r>
            <a:r>
              <a:rPr lang="en-US" dirty="0"/>
              <a:t>, ed. S. </a:t>
            </a:r>
            <a:r>
              <a:rPr lang="en-US" dirty="0" err="1"/>
              <a:t>Galon</a:t>
            </a:r>
            <a:r>
              <a:rPr lang="en-US" dirty="0"/>
              <a:t>, I. </a:t>
            </a:r>
            <a:r>
              <a:rPr lang="en-US" dirty="0" err="1"/>
              <a:t>Kreimerman</a:t>
            </a:r>
            <a:r>
              <a:rPr lang="en-US" dirty="0"/>
              <a:t>, K. </a:t>
            </a:r>
            <a:r>
              <a:rPr lang="en-US" dirty="0" err="1"/>
              <a:t>Streit</a:t>
            </a:r>
            <a:r>
              <a:rPr lang="en-US" dirty="0"/>
              <a:t>, and M. </a:t>
            </a:r>
            <a:r>
              <a:rPr lang="en-US" dirty="0" err="1"/>
              <a:t>Mumcuoglu</a:t>
            </a:r>
            <a:r>
              <a:rPr lang="en-US" dirty="0"/>
              <a:t>. Jerusalem: Israel Exploration Society.</a:t>
            </a:r>
            <a:br>
              <a:rPr lang="en-US" sz="1200" kern="1200" dirty="0">
                <a:solidFill>
                  <a:schemeClr val="tx1"/>
                </a:solidFill>
                <a:effectLst/>
                <a:latin typeface="+mn-lt"/>
                <a:ea typeface="+mn-ea"/>
                <a:cs typeface="+mn-cs"/>
              </a:rPr>
            </a:br>
            <a:endParaRPr lang="en-US" dirty="0"/>
          </a:p>
          <a:p>
            <a:r>
              <a:rPr lang="en-US" dirty="0"/>
              <a:t>tb032014446</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spear (Heb. </a:t>
            </a:r>
            <a:r>
              <a:rPr lang="en-US" sz="1200" i="1" dirty="0" err="1"/>
              <a:t>chanith</a:t>
            </a:r>
            <a:r>
              <a:rPr lang="en-US" sz="1200" dirty="0"/>
              <a:t>, </a:t>
            </a:r>
            <a:r>
              <a:rPr lang="he-IL" sz="1200" b="0" i="0" u="none" strike="noStrike" kern="1200" baseline="0" dirty="0">
                <a:solidFill>
                  <a:schemeClr val="tx1"/>
                </a:solidFill>
                <a:latin typeface="+mn-lt"/>
                <a:ea typeface="+mn-ea"/>
                <a:cs typeface="+mn-cs"/>
              </a:rPr>
              <a:t>חֲנִית</a:t>
            </a:r>
            <a:r>
              <a:rPr lang="en-US" sz="1200" b="0" i="0" u="none" strike="noStrike" kern="1200" baseline="0" dirty="0">
                <a:solidFill>
                  <a:schemeClr val="tx1"/>
                </a:solidFill>
                <a:latin typeface="+mn-lt"/>
                <a:ea typeface="+mn-ea"/>
                <a:cs typeface="+mn-cs"/>
              </a:rPr>
              <a:t>) was a heavier instrument that was often used for thrusting rather than throwing. The same description is given for the spear carried by Goliath (1 Sam 17:7). </a:t>
            </a:r>
            <a:r>
              <a:rPr lang="en-US" dirty="0"/>
              <a:t>This display was photographed at the Eretz Israel Museum in Tel Aviv.</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tb031114576</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8519378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photograph was taken in the early 1890s and comes from </a:t>
            </a:r>
            <a:r>
              <a:rPr lang="en-US" i="1" baseline="0" dirty="0"/>
              <a:t>Earthly Footsteps of the Man of Galilee, </a:t>
            </a:r>
            <a:r>
              <a:rPr lang="en-US" i="0" dirty="0"/>
              <a:t>by John H. Vincent, James W. Lee, and R. E. M. Bain</a:t>
            </a:r>
            <a:r>
              <a:rPr lang="en-US" i="0" baseline="0" dirty="0"/>
              <a:t>. A digital version of this work is available from BiblePlaces.com.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ef0268</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122104976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shows a typical spear of the 7th century, which can be seen to be rather thin and small in comparison to the description of the spear of the Philistine. This relief was photographed at the Vatican Museums.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tb0512176448</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122104976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ws080714035</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34339785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name of this man is not given. His exceptional hands and feet, along with his great size, seem to be what merited his mention. </a:t>
            </a:r>
            <a:r>
              <a:rPr lang="en-US" sz="1200" kern="1200" dirty="0">
                <a:effectLst/>
                <a:latin typeface="+mn-lt"/>
                <a:ea typeface="+mn-ea"/>
                <a:cs typeface="+mn-cs"/>
              </a:rPr>
              <a:t>These images come from Drgnu23 and are licensed under CC-BY-SA-3.0,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https://commons.wikimedia.org/wiki/File:Polydactyly_01_Rhand_AP.jpg</a:t>
            </a:r>
            <a:r>
              <a:rPr lang="en-US" sz="1200" kern="1200" dirty="0">
                <a:effectLst/>
                <a:latin typeface="+mn-lt"/>
                <a:ea typeface="+mn-ea"/>
                <a:cs typeface="+mn-cs"/>
              </a:rPr>
              <a:t>; </a:t>
            </a:r>
            <a:r>
              <a:rPr lang="en-US" sz="1200" u="sng" kern="1200" dirty="0">
                <a:effectLst/>
                <a:latin typeface="+mn-lt"/>
                <a:ea typeface="+mn-ea"/>
                <a:cs typeface="+mn-cs"/>
                <a:hlinkClick r:id="rId4">
                  <a:extLst>
                    <a:ext uri="{A12FA001-AC4F-418D-AE19-62706E023703}">
                      <ahyp:hlinkClr xmlns:ahyp="http://schemas.microsoft.com/office/drawing/2018/hyperlinkcolor" val="tx"/>
                    </a:ext>
                  </a:extLst>
                </a:hlinkClick>
              </a:rPr>
              <a:t>https://commons.wikimedia.org/wiki/File:Polydactyly_01_Lfoot_AP.jpg</a:t>
            </a:r>
            <a:endParaRPr lang="en-US" sz="1200" b="0" i="0" u="none" strike="noStrike" kern="1200" dirty="0">
              <a:effectLst/>
              <a:latin typeface="+mn-lt"/>
              <a:ea typeface="+mn-ea"/>
              <a:cs typeface="+mn-cs"/>
            </a:endParaRPr>
          </a:p>
          <a:p>
            <a:endParaRPr lang="en-US" sz="1200" b="0" i="0" u="none" strike="noStrike" kern="1200" dirty="0">
              <a:effectLst/>
              <a:latin typeface="+mn-lt"/>
              <a:ea typeface="+mn-ea"/>
              <a:cs typeface="+mn-cs"/>
            </a:endParaRPr>
          </a:p>
          <a:p>
            <a:r>
              <a:rPr lang="en-US" sz="1200" b="0" i="0" u="none" strike="noStrike" kern="1200" dirty="0">
                <a:effectLst/>
                <a:latin typeface="+mn-lt"/>
                <a:ea typeface="+mn-ea"/>
                <a:cs typeface="+mn-cs"/>
              </a:rPr>
              <a:t>Foot: wiki042520051758; hand: wiki042520051918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78397557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Jonathan is only mentioned here (2</a:t>
            </a:r>
            <a:r>
              <a:rPr lang="en-US" baseline="0" dirty="0"/>
              <a:t> Sam 21:21; </a:t>
            </a:r>
            <a:r>
              <a:rPr lang="en-US" dirty="0"/>
              <a:t>1 Chr 20:7), but </a:t>
            </a:r>
            <a:r>
              <a:rPr lang="en-US" dirty="0" err="1"/>
              <a:t>Shimea</a:t>
            </a:r>
            <a:r>
              <a:rPr lang="en-US" dirty="0"/>
              <a:t> (alternately spelled </a:t>
            </a:r>
            <a:r>
              <a:rPr lang="en-US" dirty="0" err="1"/>
              <a:t>Shimei</a:t>
            </a:r>
            <a:r>
              <a:rPr lang="en-US" dirty="0"/>
              <a:t> and Shammah) was the third</a:t>
            </a:r>
            <a:r>
              <a:rPr lang="en-US" baseline="0" dirty="0"/>
              <a:t> son of Jesse (1 Sam 16:9; 1 Chr 2:13) and David’s older brother who followed Saul (2 Sam 17:13). </a:t>
            </a:r>
            <a:r>
              <a:rPr lang="en-US" baseline="0" dirty="0" err="1"/>
              <a:t>Shimea</a:t>
            </a:r>
            <a:r>
              <a:rPr lang="en-US" baseline="0" dirty="0"/>
              <a:t> had another son named Jonadab (2 Sam 13:1-5), who advised Amnon (his nephew) to sleep with Tamar (his niece). </a:t>
            </a:r>
            <a:r>
              <a:rPr lang="en-US" sz="1200" kern="1200" dirty="0">
                <a:effectLst/>
                <a:latin typeface="+mn-lt"/>
                <a:ea typeface="+mn-ea"/>
                <a:cs typeface="+mn-cs"/>
              </a:rPr>
              <a:t>This illustration comes from Jean François Champollion, </a:t>
            </a:r>
            <a:r>
              <a:rPr lang="en-US" sz="1200" i="1" kern="1200" dirty="0">
                <a:effectLst/>
                <a:latin typeface="+mn-lt"/>
                <a:ea typeface="+mn-ea"/>
                <a:cs typeface="+mn-cs"/>
              </a:rPr>
              <a:t>Monuments de l''</a:t>
            </a:r>
            <a:r>
              <a:rPr lang="en-US" sz="1200" i="1" kern="1200" dirty="0" err="1">
                <a:effectLst/>
                <a:latin typeface="+mn-lt"/>
                <a:ea typeface="+mn-ea"/>
                <a:cs typeface="+mn-cs"/>
              </a:rPr>
              <a:t>Egypte</a:t>
            </a:r>
            <a:r>
              <a:rPr lang="en-US" sz="1200" i="1" kern="1200" dirty="0">
                <a:effectLst/>
                <a:latin typeface="+mn-lt"/>
                <a:ea typeface="+mn-ea"/>
                <a:cs typeface="+mn-cs"/>
              </a:rPr>
              <a:t> et de la </a:t>
            </a:r>
            <a:r>
              <a:rPr lang="en-US" sz="1200" i="1" kern="1200" dirty="0" err="1">
                <a:effectLst/>
                <a:latin typeface="+mn-lt"/>
                <a:ea typeface="+mn-ea"/>
                <a:cs typeface="+mn-cs"/>
              </a:rPr>
              <a:t>Nubie</a:t>
            </a:r>
            <a:r>
              <a:rPr lang="en-US" sz="1200" kern="1200" dirty="0">
                <a:effectLst/>
                <a:latin typeface="+mn-lt"/>
                <a:ea typeface="+mn-ea"/>
                <a:cs typeface="+mn-cs"/>
              </a:rPr>
              <a:t>, published in 1835–45.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http://digitalcollections.nypl.org/items/510d47e2-5d53-a3d9-e040-e00a18064a99</a:t>
            </a:r>
            <a:endParaRPr lang="en-US" dirty="0"/>
          </a:p>
          <a:p>
            <a:endParaRPr lang="en-US" dirty="0"/>
          </a:p>
          <a:p>
            <a:r>
              <a:rPr lang="en-US" dirty="0"/>
              <a:t>nypl</a:t>
            </a:r>
            <a:r>
              <a:rPr lang="en-US" sz="1200" b="0" i="0" kern="1200" dirty="0">
                <a:effectLst/>
                <a:latin typeface="+mn-lt"/>
                <a:ea typeface="+mn-ea"/>
                <a:cs typeface="+mn-cs"/>
              </a:rPr>
              <a:t>1532065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19516861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relief was photographed at the Vatican Museums.</a:t>
            </a:r>
          </a:p>
          <a:p>
            <a:endParaRPr lang="en-US" sz="1200" dirty="0"/>
          </a:p>
          <a:p>
            <a:r>
              <a:rPr lang="en-US" dirty="0"/>
              <a:t>tb0512176440</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195168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of Gibeon was taken in</a:t>
            </a:r>
            <a:r>
              <a:rPr lang="en-US" baseline="0" dirty="0"/>
              <a:t> late September, the dry season in Israel.</a:t>
            </a:r>
            <a:endParaRPr lang="en-US" dirty="0"/>
          </a:p>
          <a:p>
            <a:endParaRPr lang="en-US" dirty="0"/>
          </a:p>
          <a:p>
            <a:r>
              <a:rPr lang="en-US" dirty="0"/>
              <a:t>ws092414346</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6403607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the giant Goliath, these four Philistine foes hailed from the major city of Gath, located on the western end of the Elah Valley.</a:t>
            </a:r>
          </a:p>
          <a:p>
            <a:endParaRPr lang="en-US" dirty="0"/>
          </a:p>
          <a:p>
            <a:r>
              <a:rPr lang="en-US" dirty="0"/>
              <a:t>ws011016493</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27690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inscribed jar handle was one of 31 such handles discovered at el-Jib with the name “Gibeon.” This provided confirmation that the site was ancient Gibeon. This inscription reads, “Gibeon, vineyard of Hananiah son of Neriah </a:t>
            </a:r>
            <a:r>
              <a:rPr lang="en-US" baseline="0" dirty="0"/>
              <a:t>(</a:t>
            </a:r>
            <a:r>
              <a:rPr lang="he-IL" baseline="0" dirty="0"/>
              <a:t>גבען גדר </a:t>
            </a:r>
            <a:r>
              <a:rPr lang="he-IL" baseline="0" dirty="0" err="1"/>
              <a:t>הנניהו</a:t>
            </a:r>
            <a:r>
              <a:rPr lang="he-IL" baseline="0" dirty="0"/>
              <a:t> נריה</a:t>
            </a:r>
            <a:r>
              <a:rPr lang="en-US" baseline="0" dirty="0"/>
              <a:t>)</a:t>
            </a:r>
            <a:r>
              <a:rPr lang="en-US" dirty="0"/>
              <a:t>,” apparently attesting to the origin of the wine. This display was photographed</a:t>
            </a:r>
            <a:r>
              <a:rPr lang="en-US" baseline="0" dirty="0"/>
              <a:t> at the University of Pennsylvania Museum of Archaeology and Anthropology. </a:t>
            </a:r>
            <a:endParaRPr lang="en-US" dirty="0"/>
          </a:p>
          <a:p>
            <a:endParaRPr lang="en-US" dirty="0"/>
          </a:p>
          <a:p>
            <a:r>
              <a:rPr lang="en-US" dirty="0"/>
              <a:t>tb072311583</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522971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Given their previous treatment by Saul,</a:t>
            </a:r>
            <a:r>
              <a:rPr lang="en-US" baseline="0" dirty="0"/>
              <a:t> the Gibeonites may have approached David with fear and trembling. </a:t>
            </a:r>
            <a:r>
              <a:rPr lang="en-US" dirty="0"/>
              <a:t>The men in this relief are bowing before an Assyrian king to show their humility and willingness to be subservient to him. </a:t>
            </a:r>
            <a:r>
              <a:rPr lang="en-US" baseline="0" dirty="0"/>
              <a:t>This relief was photographed at the British Museum.</a:t>
            </a:r>
          </a:p>
          <a:p>
            <a:endParaRPr lang="en-US" dirty="0"/>
          </a:p>
          <a:p>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dirty="0">
                <a:solidFill>
                  <a:srgbClr val="000000"/>
                </a:solidFill>
                <a:ea typeface="ＭＳ Ｐゴシック" pitchFamily="34" charset="-128"/>
                <a:cs typeface="Times New Roman" pitchFamily="18" charset="0"/>
              </a:rPr>
              <a:t>This faience plaque is one of a group that depicts various Egyptian enemies. Each is shown with arms bound, whether behind</a:t>
            </a:r>
            <a:r>
              <a:rPr lang="en-US" baseline="0" dirty="0">
                <a:solidFill>
                  <a:srgbClr val="000000"/>
                </a:solidFill>
                <a:ea typeface="ＭＳ Ｐゴシック" pitchFamily="34" charset="-128"/>
                <a:cs typeface="Times New Roman" pitchFamily="18" charset="0"/>
              </a:rPr>
              <a:t> them, in front of them, or over their head. </a:t>
            </a:r>
            <a:r>
              <a:rPr lang="en-US" dirty="0">
                <a:solidFill>
                  <a:srgbClr val="000000"/>
                </a:solidFill>
                <a:ea typeface="ＭＳ Ｐゴシック" pitchFamily="34" charset="-128"/>
                <a:cs typeface="Times New Roman" pitchFamily="18" charset="0"/>
              </a:rPr>
              <a:t>They predate the time of David by about 150 years but represent a number of the same groups of people that were enemies of the Israelites.</a:t>
            </a:r>
            <a:r>
              <a:rPr lang="en-US" baseline="0" dirty="0">
                <a:solidFill>
                  <a:srgbClr val="000000"/>
                </a:solidFill>
                <a:ea typeface="ＭＳ Ｐゴシック" pitchFamily="34" charset="-128"/>
                <a:cs typeface="Times New Roman" pitchFamily="18" charset="0"/>
              </a:rPr>
              <a:t> This plaque was recovered from Medinet Habu and was photographed at the Boston Museum of Fine Arts. </a:t>
            </a:r>
          </a:p>
          <a:p>
            <a:pPr marL="0" indent="0"/>
            <a:endParaRPr lang="en-US" baseline="0" dirty="0">
              <a:solidFill>
                <a:srgbClr val="000000"/>
              </a:solidFill>
              <a:ea typeface="ＭＳ Ｐゴシック" pitchFamily="34" charset="-128"/>
              <a:cs typeface="Times New Roman" pitchFamily="18" charset="0"/>
            </a:endParaRPr>
          </a:p>
          <a:p>
            <a:pPr marL="0" indent="0"/>
            <a:r>
              <a:rPr lang="en-US" dirty="0">
                <a:solidFill>
                  <a:srgbClr val="000000"/>
                </a:solidFill>
                <a:ea typeface="ＭＳ Ｐゴシック" pitchFamily="34" charset="-128"/>
                <a:cs typeface="Times New Roman" pitchFamily="18" charset="0"/>
              </a:rPr>
              <a:t>adr1711203217b</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Joshua and the Israelites had entered the land, the Gibeonites had sent a delegation to make a peace treaty with them. As part of their plan, they deceived the Israelites into thinking that they were from a distant land, when in reality they inhabited the center of the land. Nonetheless, Israel had made a covenant of peace with them (Josh 9). This image of a gouache on board painting </a:t>
            </a:r>
            <a:r>
              <a:rPr lang="en-US" dirty="0"/>
              <a:t>is in the public domain, via The Jewish Museum: https://thejewishmuseum.org/collection/26418-the-craftiness-of-the-gibeonites.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tjm26418</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987952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comes from the palace of Sennacherib at Nineveh. It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adr1805195339</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987952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Saul’s slaughter of the Gibeonites caused the land to be polluted, and David sought to make atonement for this bloodshed (cf. Num 35:31-34).</a:t>
            </a:r>
          </a:p>
          <a:p>
            <a:endParaRPr lang="en-US" dirty="0"/>
          </a:p>
          <a:p>
            <a:r>
              <a:rPr lang="en-US" dirty="0"/>
              <a:t>db6911157511</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990355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word “famine” (Heb. </a:t>
            </a:r>
            <a:r>
              <a:rPr lang="en-US" i="1" baseline="0" dirty="0" err="1"/>
              <a:t>raab</a:t>
            </a:r>
            <a:r>
              <a:rPr lang="en-US" baseline="0" dirty="0"/>
              <a:t>, </a:t>
            </a:r>
            <a:r>
              <a:rPr lang="he-IL" sz="1200" b="0" i="0" u="none" strike="noStrike" kern="1200" baseline="0" dirty="0">
                <a:solidFill>
                  <a:schemeClr val="tx1"/>
                </a:solidFill>
                <a:latin typeface="+mn-lt"/>
                <a:ea typeface="+mn-ea"/>
                <a:cs typeface="+mn-cs"/>
              </a:rPr>
              <a:t>רָעָב</a:t>
            </a:r>
            <a:r>
              <a:rPr lang="en-US" sz="1200" b="0" i="0" u="none" strike="noStrike" kern="1200" baseline="0" dirty="0">
                <a:solidFill>
                  <a:schemeClr val="tx1"/>
                </a:solidFill>
                <a:latin typeface="+mn-lt"/>
                <a:ea typeface="+mn-ea"/>
                <a:cs typeface="+mn-cs"/>
              </a:rPr>
              <a:t>) refers specifically to hunger. Although famine could come to city as the result of a siege (e.g., 2 Kgs 6:24-25), a widespread famine in the land was almost always the result of drought (e.g., 1 Kgs 17:1; cf. 1 Kgs 18:1-2). The land of Israel was dependent on rainfall for water (as opposed to Egypt, which was dependent on the annual inundation of the Nile River). </a:t>
            </a:r>
            <a:r>
              <a:rPr lang="en-US" dirty="0"/>
              <a:t>The first thing to disappear in a drought would have been standing pools of water, leaving little more than cracked mud.</a:t>
            </a:r>
          </a:p>
          <a:p>
            <a:endParaRPr lang="en-US" dirty="0"/>
          </a:p>
          <a:p>
            <a:r>
              <a:rPr lang="en-US" dirty="0"/>
              <a:t>tb010403566</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the Torah, bloodshed could only be atoned for by the death of the guilty party (Num 35:33). Payment of a fine could not atone for the life of another. This display was photographed at the Israel Museum.</a:t>
            </a:r>
          </a:p>
          <a:p>
            <a:endParaRPr lang="en-US" dirty="0"/>
          </a:p>
          <a:p>
            <a:r>
              <a:rPr lang="en-US" dirty="0"/>
              <a:t>tb032014361</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0312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earrings were photographed at the Israel Museum.</a:t>
            </a:r>
          </a:p>
          <a:p>
            <a:endParaRPr lang="en-US" dirty="0"/>
          </a:p>
          <a:p>
            <a:r>
              <a:rPr lang="en-US" dirty="0"/>
              <a:t>tb032014430</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00674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tb011512700</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60717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manner in which the Gibeonites hung up the descendants</a:t>
            </a:r>
            <a:r>
              <a:rPr lang="en-US" baseline="0" dirty="0"/>
              <a:t> of Saul is not stated. The common Assyrian method was impalement, perhaps a form of shaming after death, and also a way to intimidate the remaining defenders. </a:t>
            </a:r>
            <a:r>
              <a:rPr lang="en-US" dirty="0"/>
              <a:t>This relief comes from the palace of Tiglath-pileser III at Nimrud. It was photographed at the Getty Villa in southern California.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tb100919399</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4764892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Gibeah of Saul is only about 3 miles (5 km)</a:t>
            </a:r>
            <a:r>
              <a:rPr lang="en-US" sz="1200" baseline="0" dirty="0"/>
              <a:t> north of ancient Jerusalem. </a:t>
            </a:r>
            <a:r>
              <a:rPr lang="en-US" sz="1200" dirty="0"/>
              <a:t>This photograph, taken on a very clear day in 1969, shows the watershed ridge between Gibeah and Jerusalem. Today modern development has taken over much of this area. T</a:t>
            </a:r>
            <a:r>
              <a:rPr lang="en-US" sz="1200" baseline="0" dirty="0"/>
              <a:t>he hills visible in the far distance are the hills of the Transjordanian Plateau, across the Jordan Valley. The next slide includes labels.</a:t>
            </a:r>
          </a:p>
          <a:p>
            <a:endParaRPr lang="en-US" sz="1200" baseline="0" dirty="0"/>
          </a:p>
          <a:p>
            <a:r>
              <a:rPr lang="en-US" sz="1200" dirty="0"/>
              <a:t>db6911157509</a:t>
            </a:r>
            <a:endParaRPr lang="en-US" dirty="0"/>
          </a:p>
        </p:txBody>
      </p:sp>
    </p:spTree>
    <p:extLst>
      <p:ext uri="{BB962C8B-B14F-4D97-AF65-F5344CB8AC3E}">
        <p14:creationId xmlns:p14="http://schemas.microsoft.com/office/powerpoint/2010/main" val="1109749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Gibeah of Saul is only about 3 miles (5 km)</a:t>
            </a:r>
            <a:r>
              <a:rPr lang="en-US" sz="1200" baseline="0" dirty="0"/>
              <a:t> north of ancient Jerusalem. </a:t>
            </a:r>
            <a:r>
              <a:rPr lang="en-US" sz="1200" dirty="0"/>
              <a:t>This photograph, taken on a very clear day in 1969, shows the watershed ridge between Gibeah and Jerusalem. Today modern development has taken over much of this area. T</a:t>
            </a:r>
            <a:r>
              <a:rPr lang="en-US" sz="1200" baseline="0" dirty="0"/>
              <a:t>he hills visible in the far distance are the hills of the Transjordanian Plateau, across the Jordan Valley.</a:t>
            </a:r>
          </a:p>
          <a:p>
            <a:endParaRPr lang="en-US" sz="1200" baseline="0" dirty="0"/>
          </a:p>
          <a:p>
            <a:r>
              <a:rPr lang="en-US" sz="1200" dirty="0"/>
              <a:t>db6911157509</a:t>
            </a:r>
            <a:endParaRPr lang="en-US" dirty="0"/>
          </a:p>
        </p:txBody>
      </p:sp>
    </p:spTree>
    <p:extLst>
      <p:ext uri="{BB962C8B-B14F-4D97-AF65-F5344CB8AC3E}">
        <p14:creationId xmlns:p14="http://schemas.microsoft.com/office/powerpoint/2010/main" val="1109749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In 1841, Edward Robinson proposed that Gibeah and Geba were variants of the same name. He located them at </a:t>
            </a:r>
            <a:r>
              <a:rPr lang="en-US" dirty="0" err="1">
                <a:ea typeface="ＭＳ Ｐゴシック" pitchFamily="34" charset="-128"/>
              </a:rPr>
              <a:t>Jaba</a:t>
            </a:r>
            <a:r>
              <a:rPr lang="en-US" dirty="0">
                <a:ea typeface="ＭＳ Ｐゴシック" pitchFamily="34" charset="-128"/>
              </a:rPr>
              <a:t>, 5 miles (8 km) northeast of Jerusalem. Robinson later changed his identification of Gibeah to Tell el-</a:t>
            </a:r>
            <a:r>
              <a:rPr lang="en-US" dirty="0" err="1">
                <a:ea typeface="ＭＳ Ｐゴシック" pitchFamily="34" charset="-128"/>
              </a:rPr>
              <a:t>Ful</a:t>
            </a:r>
            <a:r>
              <a:rPr lang="en-US" dirty="0">
                <a:ea typeface="ＭＳ Ｐゴシック" pitchFamily="34" charset="-128"/>
              </a:rPr>
              <a:t>, 3 miles (5 km) north of Jerusalem, because Judges 19:13 puts Gibeah on the watershed ridge between Jerusalem and Ramah (Arnold 1992: 1007). Some scholars, including Paul Lapp, J. Maxwell Miller, and Patrick Arnold, have challenged this identification, but most conservative scholars agree with Robinson’s conclusion. The site in this photo</a:t>
            </a:r>
            <a:r>
              <a:rPr lang="en-US" baseline="0" dirty="0">
                <a:ea typeface="ＭＳ Ｐゴシック" pitchFamily="34" charset="-128"/>
              </a:rPr>
              <a:t> is Tell el-</a:t>
            </a:r>
            <a:r>
              <a:rPr lang="en-US" baseline="0" dirty="0" err="1">
                <a:ea typeface="ＭＳ Ｐゴシック" pitchFamily="34" charset="-128"/>
              </a:rPr>
              <a:t>Ful</a:t>
            </a:r>
            <a:r>
              <a:rPr lang="en-US" baseline="0" dirty="0">
                <a:ea typeface="ＭＳ Ｐゴシック" pitchFamily="34" charset="-128"/>
              </a:rPr>
              <a:t> (Gibeah of Saul), and the unfinished palace of King Hussein is visible on its summit.</a:t>
            </a:r>
            <a:endParaRPr lang="en-US" dirty="0">
              <a:ea typeface="ＭＳ Ｐゴシック" pitchFamily="34" charset="-128"/>
            </a:endParaRPr>
          </a:p>
          <a:p>
            <a:pPr marL="228600" indent="-228600" eaLnBrk="1" hangingPunct="1"/>
            <a:endParaRPr lang="en-US" dirty="0">
              <a:ea typeface="ＭＳ Ｐゴシック" pitchFamily="34" charset="-128"/>
            </a:endParaRPr>
          </a:p>
          <a:p>
            <a:pPr marL="228600" indent="-228600"/>
            <a:r>
              <a:rPr lang="en-US" b="1" dirty="0">
                <a:ea typeface="ＭＳ Ｐゴシック" pitchFamily="34" charset="-128"/>
              </a:rPr>
              <a:t>References:</a:t>
            </a:r>
          </a:p>
          <a:p>
            <a:pPr marL="685800" indent="-685800" eaLnBrk="1" hangingPunct="1">
              <a:tabLst>
                <a:tab pos="228600" algn="l"/>
              </a:tabLst>
            </a:pPr>
            <a:r>
              <a:rPr lang="en-US" dirty="0">
                <a:solidFill>
                  <a:srgbClr val="000000"/>
                </a:solidFill>
                <a:ea typeface="ＭＳ Ｐゴシック" pitchFamily="34" charset="-128"/>
                <a:cs typeface="Times New Roman" pitchFamily="18" charset="0"/>
              </a:rPr>
              <a:t>Arnold, Patrick M. </a:t>
            </a:r>
          </a:p>
          <a:p>
            <a:pPr marL="685800" indent="-457200" eaLnBrk="1" hangingPunct="1">
              <a:tabLst>
                <a:tab pos="685800" algn="l"/>
              </a:tabLst>
            </a:pPr>
            <a:r>
              <a:rPr lang="en-US" dirty="0">
                <a:solidFill>
                  <a:srgbClr val="000000"/>
                </a:solidFill>
                <a:ea typeface="ＭＳ Ｐゴシック" pitchFamily="34" charset="-128"/>
                <a:cs typeface="Times New Roman" pitchFamily="18" charset="0"/>
              </a:rPr>
              <a:t>1992	Gibeah. </a:t>
            </a:r>
            <a:r>
              <a:rPr lang="en-US" i="1" dirty="0">
                <a:solidFill>
                  <a:srgbClr val="000000"/>
                </a:solidFill>
                <a:ea typeface="ＭＳ Ｐゴシック" pitchFamily="34" charset="-128"/>
                <a:cs typeface="Times New Roman" pitchFamily="18" charset="0"/>
              </a:rPr>
              <a:t>Anchor Bible Dictionary,</a:t>
            </a:r>
            <a:r>
              <a:rPr lang="en-US" dirty="0">
                <a:solidFill>
                  <a:srgbClr val="000000"/>
                </a:solidFill>
                <a:ea typeface="ＭＳ Ｐゴシック" pitchFamily="34" charset="-128"/>
                <a:cs typeface="Times New Roman" pitchFamily="18" charset="0"/>
              </a:rPr>
              <a:t> vol. 2, ed. D. N. Freedman. New York: Doubleday.</a:t>
            </a:r>
          </a:p>
          <a:p>
            <a:pPr marL="685800" indent="-685800" eaLnBrk="1" hangingPunct="1">
              <a:tabLst>
                <a:tab pos="228600" algn="l"/>
              </a:tabLst>
            </a:pPr>
            <a:r>
              <a:rPr lang="en-US" dirty="0">
                <a:solidFill>
                  <a:srgbClr val="000000"/>
                </a:solidFill>
                <a:ea typeface="ＭＳ Ｐゴシック" pitchFamily="34" charset="-128"/>
                <a:cs typeface="Times New Roman" pitchFamily="18" charset="0"/>
              </a:rPr>
              <a:t>Robinson, Edward and Smith, Eli. </a:t>
            </a:r>
          </a:p>
          <a:p>
            <a:pPr marL="685800" indent="-457200" eaLnBrk="1" hangingPunct="1">
              <a:tabLst>
                <a:tab pos="685800" algn="l"/>
              </a:tabLst>
            </a:pPr>
            <a:r>
              <a:rPr lang="en-US" dirty="0">
                <a:solidFill>
                  <a:srgbClr val="000000"/>
                </a:solidFill>
                <a:ea typeface="ＭＳ Ｐゴシック" pitchFamily="34" charset="-128"/>
                <a:cs typeface="Times New Roman" pitchFamily="18" charset="0"/>
              </a:rPr>
              <a:t>1841	</a:t>
            </a:r>
            <a:r>
              <a:rPr lang="en-US" i="1" dirty="0">
                <a:solidFill>
                  <a:srgbClr val="000000"/>
                </a:solidFill>
                <a:ea typeface="ＭＳ Ｐゴシック" pitchFamily="34" charset="-128"/>
                <a:cs typeface="Times New Roman" pitchFamily="18" charset="0"/>
              </a:rPr>
              <a:t>Biblical Researches in Palestine,</a:t>
            </a:r>
            <a:r>
              <a:rPr lang="en-US" dirty="0">
                <a:solidFill>
                  <a:srgbClr val="000000"/>
                </a:solidFill>
                <a:ea typeface="ＭＳ Ｐゴシック" pitchFamily="34" charset="-128"/>
                <a:cs typeface="Times New Roman" pitchFamily="18" charset="0"/>
              </a:rPr>
              <a:t> vol. 2. Boston: Crocker &amp; Brewster.</a:t>
            </a:r>
          </a:p>
          <a:p>
            <a:pPr marL="228600" indent="-228600" eaLnBrk="1" hangingPunct="1">
              <a:lnSpc>
                <a:spcPct val="80000"/>
              </a:lnSpc>
            </a:pPr>
            <a:endParaRPr lang="en-US" dirty="0">
              <a:ea typeface="ＭＳ Ｐゴシック" pitchFamily="34" charset="-128"/>
            </a:endParaRPr>
          </a:p>
          <a:p>
            <a:pPr marL="228600" indent="-228600" eaLnBrk="1" hangingPunct="1">
              <a:lnSpc>
                <a:spcPct val="80000"/>
              </a:lnSpc>
            </a:pPr>
            <a:r>
              <a:rPr lang="en-US" dirty="0">
                <a:ea typeface="ＭＳ Ｐゴシック" pitchFamily="34" charset="-128"/>
              </a:rPr>
              <a:t>tb122201102</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12271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large mound visible in this photo of Gibeah was determined by archaeologists to be remnants of the fortress built by Saul. The site was excavated by William F. Albright in 1922–23. </a:t>
            </a:r>
            <a:r>
              <a:rPr lang="en-US" dirty="0"/>
              <a:t>This American Colony photograph</a:t>
            </a:r>
            <a:r>
              <a:rPr lang="en-US" baseline="0" dirty="0"/>
              <a:t> was taken in 1931. </a:t>
            </a:r>
            <a:r>
              <a:rPr lang="en-US" dirty="0">
                <a:latin typeface="Calibri" panose="020F0502020204030204" pitchFamily="34" charset="0"/>
                <a:cs typeface="Arial" pitchFamily="34" charset="0"/>
              </a:rPr>
              <a:t>The walls of the remaining tower of Saul’s fortress were still preserved to a height of 6–7 feet (1.8–2.1 m). Atop that was the later Israelite fortress. </a:t>
            </a:r>
            <a:r>
              <a:rPr lang="en-US" baseline="0" dirty="0"/>
              <a:t>These ruins have since been destroyed or covered by later construction.</a:t>
            </a:r>
            <a:endParaRPr lang="en-US" dirty="0"/>
          </a:p>
          <a:p>
            <a:endParaRPr lang="en-US" dirty="0"/>
          </a:p>
          <a:p>
            <a:r>
              <a:rPr lang="en-US" dirty="0"/>
              <a:t>mat22167</a:t>
            </a:r>
          </a:p>
        </p:txBody>
      </p:sp>
    </p:spTree>
    <p:extLst>
      <p:ext uri="{BB962C8B-B14F-4D97-AF65-F5344CB8AC3E}">
        <p14:creationId xmlns:p14="http://schemas.microsoft.com/office/powerpoint/2010/main" val="7971393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latin typeface="Calibri" panose="020F0502020204030204" pitchFamily="34" charset="0"/>
                <a:cs typeface="Arial" pitchFamily="34" charset="0"/>
              </a:rPr>
              <a:t>A glacis</a:t>
            </a:r>
            <a:r>
              <a:rPr lang="en-US" baseline="0" dirty="0">
                <a:latin typeface="Calibri" panose="020F0502020204030204" pitchFamily="34" charset="0"/>
                <a:cs typeface="Arial" pitchFamily="34" charset="0"/>
              </a:rPr>
              <a:t> was a sloped wall that was intended both to support the wall above it and to make the approach to the defenses more difficult. The glacis shown here, which was part of the defenses built by Saul, is no longer in existence.</a:t>
            </a:r>
          </a:p>
          <a:p>
            <a:endParaRPr lang="en-US" dirty="0">
              <a:latin typeface="Calibri" panose="020F0502020204030204" pitchFamily="34" charset="0"/>
              <a:cs typeface="Arial" pitchFamily="34" charset="0"/>
            </a:endParaRPr>
          </a:p>
          <a:p>
            <a:r>
              <a:rPr lang="en-US" dirty="0">
                <a:latin typeface="Calibri" panose="020F0502020204030204" pitchFamily="34" charset="0"/>
                <a:cs typeface="Arial" pitchFamily="34" charset="0"/>
              </a:rPr>
              <a:t>db6604081105</a:t>
            </a:r>
            <a:endParaRPr lang="en-US" dirty="0"/>
          </a:p>
        </p:txBody>
      </p:sp>
    </p:spTree>
    <p:extLst>
      <p:ext uri="{BB962C8B-B14F-4D97-AF65-F5344CB8AC3E}">
        <p14:creationId xmlns:p14="http://schemas.microsoft.com/office/powerpoint/2010/main" val="7971393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latin typeface="Calibri" panose="020F0502020204030204" pitchFamily="34" charset="0"/>
                <a:cs typeface="Arial" pitchFamily="34" charset="0"/>
              </a:rPr>
              <a:t>This</a:t>
            </a:r>
            <a:r>
              <a:rPr lang="en-US" baseline="0" dirty="0">
                <a:latin typeface="Calibri" panose="020F0502020204030204" pitchFamily="34" charset="0"/>
                <a:cs typeface="Arial" pitchFamily="34" charset="0"/>
              </a:rPr>
              <a:t> photo, taken in 1964, shows some of the inner foundations of Saul’s fortress at Gibeah. All of these remains have since been destroyed.</a:t>
            </a:r>
          </a:p>
          <a:p>
            <a:endParaRPr lang="en-US" dirty="0">
              <a:latin typeface="Calibri" panose="020F0502020204030204" pitchFamily="34" charset="0"/>
              <a:cs typeface="Arial" pitchFamily="34" charset="0"/>
            </a:endParaRPr>
          </a:p>
          <a:p>
            <a:r>
              <a:rPr lang="en-US" dirty="0">
                <a:latin typeface="Calibri" panose="020F0502020204030204" pitchFamily="34" charset="0"/>
                <a:cs typeface="Arial" pitchFamily="34" charset="0"/>
              </a:rPr>
              <a:t>db6403302905</a:t>
            </a:r>
            <a:endParaRPr lang="en-US" dirty="0"/>
          </a:p>
        </p:txBody>
      </p:sp>
    </p:spTree>
    <p:extLst>
      <p:ext uri="{BB962C8B-B14F-4D97-AF65-F5344CB8AC3E}">
        <p14:creationId xmlns:p14="http://schemas.microsoft.com/office/powerpoint/2010/main" val="797139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Wadi Qilt is normally</a:t>
            </a:r>
            <a:r>
              <a:rPr lang="en-US" baseline="0" dirty="0"/>
              <a:t> dry most of the year, but it flows after rainfall in the hill country. The dry riverbed illustrates the lack of water that would have eventually come to typify all the streambeds in the land.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tb051106978</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63350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Gibeah was excavated several times in the early 20th century, the last time immediately before construction began on a palace for the king of Jordan. The shell of that unfinished building still sits atop the tell, where it displaced much of the previous archaeological remains. </a:t>
            </a:r>
            <a:r>
              <a:rPr lang="en-US" sz="1200" kern="1200" dirty="0">
                <a:solidFill>
                  <a:schemeClr val="tx1"/>
                </a:solidFill>
                <a:effectLst/>
                <a:latin typeface="+mn-lt"/>
                <a:ea typeface="+mn-ea"/>
                <a:cs typeface="+mn-cs"/>
              </a:rPr>
              <a:t>Excavations at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(Gibeah of Saul) revealed remains from the Middle Bronze II, Iron I, Iron II (including Babylonian period), and Hellenistic–Byzantine periods. </a:t>
            </a:r>
            <a:endParaRPr lang="en-US" baseline="0" dirty="0"/>
          </a:p>
          <a:p>
            <a:endParaRPr lang="en-US" dirty="0"/>
          </a:p>
          <a:p>
            <a:r>
              <a:rPr lang="en-US" dirty="0"/>
              <a:t>ws092414366</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4499587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“Jonathan Street” is located in the German Colony neighborhood, southwest of the Old City.</a:t>
            </a:r>
          </a:p>
          <a:p>
            <a:endParaRPr lang="en-US" dirty="0"/>
          </a:p>
          <a:p>
            <a:r>
              <a:rPr lang="en-US" dirty="0"/>
              <a:t>lbd102318930</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41941828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Mephibosheth became lame at the age of five following the death of</a:t>
            </a:r>
            <a:r>
              <a:rPr lang="en-US" baseline="0" dirty="0"/>
              <a:t> Jonathan (his father) when his nurse dropped him while fleeing (2 Sam 4:4).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3063428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fulfillment of this oath, David gave</a:t>
            </a:r>
            <a:r>
              <a:rPr lang="en-US" baseline="0" dirty="0"/>
              <a:t> Mephibosheth a place at the king’s table and restored Saul’s land to him after Mephibosheth paid David homage (2 Sam 9:6). </a:t>
            </a:r>
            <a:r>
              <a:rPr lang="en-US" sz="1200" kern="1200" dirty="0">
                <a:solidFill>
                  <a:schemeClr val="tx1"/>
                </a:solidFill>
                <a:effectLst/>
                <a:latin typeface="+mn-lt"/>
                <a:ea typeface="+mn-ea"/>
                <a:cs typeface="+mn-cs"/>
              </a:rPr>
              <a:t>This image is in the public domain, via The Jewish Museum: </a:t>
            </a:r>
            <a:r>
              <a:rPr lang="en-US" dirty="0"/>
              <a:t>https://thejewishmuseum.org/collection/26500-the-friendship-of-jonathan-and-david.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tjm26500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643239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Rizpah</a:t>
            </a:r>
            <a:r>
              <a:rPr lang="en-US" baseline="0" dirty="0"/>
              <a:t> was the concubine of Saul with whom Ish-bosheth accused Abner of trying to sleep (2 Sam 3:7). The result of this division led to Abner making David king in Hebron, but it also led to the deaths of both Abner and Ish-bosheth (2 Sam 3–4). Nothing is known about </a:t>
            </a:r>
            <a:r>
              <a:rPr lang="en-US" baseline="0" dirty="0" err="1"/>
              <a:t>Armoni</a:t>
            </a:r>
            <a:r>
              <a:rPr lang="en-US" baseline="0" dirty="0"/>
              <a:t>, and Mephibosheth (probably </a:t>
            </a:r>
            <a:r>
              <a:rPr lang="en-US" baseline="0" dirty="0" err="1"/>
              <a:t>Mephibaal</a:t>
            </a:r>
            <a:r>
              <a:rPr lang="en-US" baseline="0" dirty="0"/>
              <a:t>) is distinct from Mephibosheth the son of Jonathan. </a:t>
            </a:r>
            <a:r>
              <a:rPr lang="en-US" sz="1200" b="0" i="0" kern="1200" dirty="0">
                <a:solidFill>
                  <a:schemeClr val="tx1"/>
                </a:solidFill>
                <a:effectLst/>
                <a:latin typeface="+mn-lt"/>
                <a:ea typeface="+mn-ea"/>
                <a:cs typeface="+mn-cs"/>
              </a:rPr>
              <a:t>This American Colony photograph was taken between 1898 and 1914.</a:t>
            </a:r>
            <a:endParaRPr lang="en-US" dirty="0"/>
          </a:p>
          <a:p>
            <a:endParaRPr lang="en-US" dirty="0"/>
          </a:p>
          <a:p>
            <a:r>
              <a:rPr lang="en-US" dirty="0"/>
              <a:t>mat04643</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689752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Hebrew manuscripts have Michal</a:t>
            </a:r>
            <a:r>
              <a:rPr lang="en-US" baseline="0" dirty="0"/>
              <a:t> rather than </a:t>
            </a:r>
            <a:r>
              <a:rPr lang="en-US" baseline="0" dirty="0" err="1"/>
              <a:t>Merab</a:t>
            </a:r>
            <a:r>
              <a:rPr lang="en-US" baseline="0" dirty="0"/>
              <a:t>. However, a few</a:t>
            </a:r>
            <a:r>
              <a:rPr lang="en-US" dirty="0"/>
              <a:t> have</a:t>
            </a:r>
            <a:r>
              <a:rPr lang="en-US" baseline="0" dirty="0"/>
              <a:t> </a:t>
            </a:r>
            <a:r>
              <a:rPr lang="en-US" baseline="0" dirty="0" err="1"/>
              <a:t>Merab</a:t>
            </a:r>
            <a:r>
              <a:rPr lang="en-US" baseline="0" dirty="0"/>
              <a:t>, as do the versions. </a:t>
            </a:r>
            <a:r>
              <a:rPr lang="en-US" baseline="0" dirty="0" err="1"/>
              <a:t>Merab</a:t>
            </a:r>
            <a:r>
              <a:rPr lang="en-US" baseline="0" dirty="0"/>
              <a:t> seems to be the superior reading on account of 1 Samuel 18:19, which states that </a:t>
            </a:r>
            <a:r>
              <a:rPr lang="en-US" baseline="0" dirty="0" err="1"/>
              <a:t>Merab</a:t>
            </a:r>
            <a:r>
              <a:rPr lang="en-US" baseline="0" dirty="0"/>
              <a:t> was married to Adriel the </a:t>
            </a:r>
            <a:r>
              <a:rPr lang="en-US" baseline="0" dirty="0" err="1"/>
              <a:t>Meholathite</a:t>
            </a:r>
            <a:r>
              <a:rPr lang="en-US" baseline="0" dirty="0"/>
              <a:t>. Also, Michal the daughter of Saul and wife of David had no children (2 Sam 6:23). </a:t>
            </a:r>
            <a:r>
              <a:rPr lang="en-US" sz="1200" b="0" i="0" kern="1200" dirty="0">
                <a:solidFill>
                  <a:schemeClr val="tx1"/>
                </a:solidFill>
                <a:effectLst/>
                <a:latin typeface="+mn-lt"/>
                <a:ea typeface="+mn-ea"/>
                <a:cs typeface="+mn-cs"/>
              </a:rPr>
              <a:t>This American Colony photograph was taken between 1900 and 1920.</a:t>
            </a:r>
            <a:endParaRPr lang="en-US" dirty="0"/>
          </a:p>
          <a:p>
            <a:endParaRPr lang="en-US" dirty="0"/>
          </a:p>
          <a:p>
            <a:r>
              <a:rPr lang="en-US" dirty="0"/>
              <a:t>mat01237</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0558451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Barzillai Street is located in the Talpiot neighborhood south of the Old City of Jerusalem.</a:t>
            </a:r>
          </a:p>
          <a:p>
            <a:endParaRPr lang="en-US" dirty="0"/>
          </a:p>
          <a:p>
            <a:r>
              <a:rPr lang="en-US" dirty="0"/>
              <a:t>tb072404826</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533042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Abel-</a:t>
            </a:r>
            <a:r>
              <a:rPr lang="en-US" dirty="0" err="1"/>
              <a:t>meholah</a:t>
            </a:r>
            <a:r>
              <a:rPr lang="en-US" dirty="0"/>
              <a:t> was the hometown of Adriel the son of Barzillai (1 Sam 18:19;</a:t>
            </a:r>
            <a:r>
              <a:rPr lang="en-US" baseline="0" dirty="0"/>
              <a:t> 2 Sam 21:8</a:t>
            </a:r>
            <a:r>
              <a:rPr lang="en-US" dirty="0"/>
              <a:t>),</a:t>
            </a:r>
            <a:r>
              <a:rPr lang="en-US" baseline="0" dirty="0"/>
              <a:t> as well as </a:t>
            </a:r>
            <a:r>
              <a:rPr lang="en-US" dirty="0"/>
              <a:t>the prophet Elisha (1 Kgs 19:16). The name Abel-</a:t>
            </a:r>
            <a:r>
              <a:rPr lang="en-US" dirty="0" err="1"/>
              <a:t>meholah</a:t>
            </a:r>
            <a:r>
              <a:rPr lang="en-US" dirty="0"/>
              <a:t> means “meadow of dancing.” Various sites have been proposed for the biblical town, and Diana Edelman’s discussion of the possibilities is a model demonstration</a:t>
            </a:r>
            <a:r>
              <a:rPr lang="en-US" baseline="0" dirty="0"/>
              <a:t> of</a:t>
            </a:r>
            <a:r>
              <a:rPr lang="en-US" dirty="0"/>
              <a:t> the factors that must be evaluated in coming to a conclusion (1992: 11–12). She concludes that Tell Abu Sis (shown in this photo) is the “best candidate in light of the description in both Judg 7:22 and 1 Kgs 4:12,” but she notes the importance of confirming this conclusion by archaeological excavation. The tell is visible in the center of the photo, just beyond the curve in the road.</a:t>
            </a:r>
          </a:p>
          <a:p>
            <a:pPr>
              <a:spcBef>
                <a:spcPct val="0"/>
              </a:spcBef>
            </a:pPr>
            <a:endParaRPr lang="en-US" dirty="0"/>
          </a:p>
          <a:p>
            <a:pPr>
              <a:spcBef>
                <a:spcPct val="0"/>
              </a:spcBef>
            </a:pPr>
            <a:r>
              <a:rPr lang="en-US" b="1" dirty="0"/>
              <a:t>Reference:</a:t>
            </a:r>
          </a:p>
          <a:p>
            <a:r>
              <a:rPr lang="en-US" dirty="0">
                <a:effectLst/>
              </a:rPr>
              <a:t>Edelman, D. V.</a:t>
            </a:r>
          </a:p>
          <a:p>
            <a:pPr marL="685800" indent="-457200">
              <a:tabLst>
                <a:tab pos="685800" algn="l"/>
              </a:tabLst>
            </a:pPr>
            <a:r>
              <a:rPr lang="en-US" dirty="0">
                <a:effectLst/>
              </a:rPr>
              <a:t>1992	Abel-</a:t>
            </a:r>
            <a:r>
              <a:rPr lang="en-US" dirty="0" err="1">
                <a:effectLst/>
              </a:rPr>
              <a:t>Meholah</a:t>
            </a:r>
            <a:r>
              <a:rPr lang="en-US" dirty="0">
                <a:effectLst/>
              </a:rPr>
              <a:t>. </a:t>
            </a:r>
            <a:r>
              <a:rPr lang="en-US" i="1" dirty="0">
                <a:effectLst/>
              </a:rPr>
              <a:t>Anchor Bible Dictionary, </a:t>
            </a:r>
            <a:r>
              <a:rPr lang="en-US" dirty="0">
                <a:effectLst/>
              </a:rPr>
              <a:t>vol. 1, ed. D. N. Freedman. New York: Doubleday.</a:t>
            </a:r>
          </a:p>
          <a:p>
            <a:pPr>
              <a:spcBef>
                <a:spcPct val="0"/>
              </a:spcBef>
            </a:pPr>
            <a:endParaRPr lang="en-US" b="1" dirty="0"/>
          </a:p>
          <a:p>
            <a:pPr>
              <a:spcBef>
                <a:spcPct val="0"/>
              </a:spcBef>
            </a:pPr>
            <a:r>
              <a:rPr lang="en-US" dirty="0"/>
              <a:t>ws052916263</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773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Tell Abu Sis is located on the west side of the Jordan River about midway between the Sea</a:t>
            </a:r>
            <a:r>
              <a:rPr lang="en-US" baseline="0" dirty="0"/>
              <a:t> of Galilee and the Dead Sea. It is visible in this ground-level photo as a low mound in the center of the photo.</a:t>
            </a:r>
            <a:endParaRPr lang="en-US" dirty="0"/>
          </a:p>
          <a:p>
            <a:pPr>
              <a:spcBef>
                <a:spcPct val="0"/>
              </a:spcBef>
            </a:pPr>
            <a:endParaRPr lang="en-US" dirty="0"/>
          </a:p>
          <a:p>
            <a:pPr>
              <a:spcBef>
                <a:spcPct val="0"/>
              </a:spcBef>
            </a:pPr>
            <a:r>
              <a:rPr lang="en-US" dirty="0"/>
              <a:t>tb022207313</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28673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a:spcBef>
                <a:spcPct val="0"/>
              </a:spcBef>
            </a:pPr>
            <a:r>
              <a:rPr lang="en-US" dirty="0"/>
              <a:t>This aerial view shows Abel-</a:t>
            </a:r>
            <a:r>
              <a:rPr lang="en-US" dirty="0" err="1"/>
              <a:t>meholah’s</a:t>
            </a:r>
            <a:r>
              <a:rPr lang="en-US" dirty="0"/>
              <a:t> position next to the Jordan River. </a:t>
            </a:r>
          </a:p>
          <a:p>
            <a:pPr>
              <a:spcBef>
                <a:spcPct val="0"/>
              </a:spcBef>
            </a:pPr>
            <a:endParaRPr lang="en-US" dirty="0"/>
          </a:p>
          <a:p>
            <a:pPr>
              <a:spcBef>
                <a:spcPct val="0"/>
              </a:spcBef>
            </a:pPr>
            <a:r>
              <a:rPr lang="en-US" dirty="0"/>
              <a:t>ws052916284</a:t>
            </a:r>
          </a:p>
        </p:txBody>
      </p:sp>
    </p:spTree>
    <p:extLst>
      <p:ext uri="{BB962C8B-B14F-4D97-AF65-F5344CB8AC3E}">
        <p14:creationId xmlns:p14="http://schemas.microsoft.com/office/powerpoint/2010/main" val="472090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the settlements in the highlands of Israel</a:t>
            </a:r>
            <a:r>
              <a:rPr lang="en-US" baseline="0" dirty="0"/>
              <a:t> were dependent on rainfall to fill rock-cut cisterns, since no other source of water was available in these elevated, rocky areas. Three years of drought would likely have left nearly all cisterns dry, which may have led to the abandonment of some of these settlements.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tb052816938</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6335091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American Colony photograph</a:t>
            </a:r>
            <a:r>
              <a:rPr lang="en-US" baseline="0" dirty="0"/>
              <a:t> was taken between 1917 and 1919, prior to the urbanization of the area surrounding Gibeah. It shows that Gibeah was built on a significant height, thus the reference to it as a “mountain” (Heb. </a:t>
            </a:r>
            <a:r>
              <a:rPr lang="en-US" i="1" baseline="0" dirty="0" err="1"/>
              <a:t>har</a:t>
            </a:r>
            <a:r>
              <a:rPr lang="en-US" baseline="0" dirty="0"/>
              <a:t>, </a:t>
            </a:r>
            <a:r>
              <a:rPr lang="he-IL" sz="1200" b="0" i="0" u="none" strike="noStrike" kern="1200" baseline="0" dirty="0">
                <a:solidFill>
                  <a:schemeClr val="tx1"/>
                </a:solidFill>
                <a:latin typeface="+mn-lt"/>
                <a:ea typeface="+mn-ea"/>
                <a:cs typeface="+mn-cs"/>
              </a:rPr>
              <a:t>הַר</a:t>
            </a:r>
            <a:r>
              <a:rPr lang="en-US" baseline="0" dirty="0"/>
              <a:t>).</a:t>
            </a:r>
            <a:endParaRPr lang="en-US" dirty="0"/>
          </a:p>
          <a:p>
            <a:endParaRPr lang="en-US" sz="1200" b="0" i="0" kern="1200" dirty="0">
              <a:solidFill>
                <a:schemeClr val="tx1"/>
              </a:solidFill>
              <a:effectLst/>
              <a:latin typeface="+mn-lt"/>
              <a:ea typeface="+mn-ea"/>
              <a:cs typeface="+mn-cs"/>
            </a:endParaRPr>
          </a:p>
          <a:p>
            <a:r>
              <a:rPr lang="en-US" sz="1200" dirty="0"/>
              <a:t>mat05995</a:t>
            </a:r>
            <a:endParaRPr lang="en-US" dirty="0"/>
          </a:p>
        </p:txBody>
      </p:sp>
    </p:spTree>
    <p:extLst>
      <p:ext uri="{BB962C8B-B14F-4D97-AF65-F5344CB8AC3E}">
        <p14:creationId xmlns:p14="http://schemas.microsoft.com/office/powerpoint/2010/main" val="26529684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hanging of Saul’s seven sons’ dead bodies at Gibeah should remind readers of the earlier death and hangings of Saul, Jonathan, Abinadab, and </a:t>
            </a:r>
            <a:r>
              <a:rPr lang="en-US" baseline="0" dirty="0" err="1"/>
              <a:t>Malchi-shua</a:t>
            </a:r>
            <a:r>
              <a:rPr lang="en-US" baseline="0" dirty="0"/>
              <a:t> at Beth-</a:t>
            </a:r>
            <a:r>
              <a:rPr lang="en-US" baseline="0" dirty="0" err="1"/>
              <a:t>shan</a:t>
            </a:r>
            <a:r>
              <a:rPr lang="en-US" baseline="0" dirty="0"/>
              <a:t> following their defeat at Mount Gilboa (1 Sam 31). Including Ish-bosheth/</a:t>
            </a:r>
            <a:r>
              <a:rPr lang="en-US" baseline="0" dirty="0" err="1"/>
              <a:t>baal</a:t>
            </a:r>
            <a:r>
              <a:rPr lang="en-US" baseline="0" dirty="0"/>
              <a:t>, eleven of Saul’s sons (or grandsons) were put to death, ten of them by hanging on the walls of a city. The inclusion of Saul’s illegitimate heirs from </a:t>
            </a:r>
            <a:r>
              <a:rPr lang="en-US" baseline="0" dirty="0" err="1"/>
              <a:t>Rizpah</a:t>
            </a:r>
            <a:r>
              <a:rPr lang="en-US" baseline="0" dirty="0"/>
              <a:t> (</a:t>
            </a:r>
            <a:r>
              <a:rPr lang="en-US" baseline="0" dirty="0" err="1"/>
              <a:t>Armoni</a:t>
            </a:r>
            <a:r>
              <a:rPr lang="en-US" baseline="0" dirty="0"/>
              <a:t> and Mephibosheth) alongside his grandsons from </a:t>
            </a:r>
            <a:r>
              <a:rPr lang="en-US" baseline="0" dirty="0" err="1"/>
              <a:t>Merab</a:t>
            </a:r>
            <a:r>
              <a:rPr lang="en-US" baseline="0" dirty="0"/>
              <a:t> probably indicates that Mephibosheth was all that was left of the house of Saul after the execution of the seven sons of Saul. </a:t>
            </a:r>
            <a:r>
              <a:rPr lang="en-US" dirty="0"/>
              <a:t>The scene shown here comes from</a:t>
            </a:r>
            <a:r>
              <a:rPr lang="en-US" baseline="0" dirty="0"/>
              <a:t> the Lachish Reliefs that once adorned the palace of the Assyrian king Sennacherib at Nineveh. In the center of the picture can be seen three men who have been hung up on poles outside the city of Lachish. This relief was photographed at the British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tb112004301</a:t>
            </a:r>
          </a:p>
        </p:txBody>
      </p:sp>
      <p:sp>
        <p:nvSpPr>
          <p:cNvPr id="4" name="Slide Number Placeholder 3"/>
          <p:cNvSpPr>
            <a:spLocks noGrp="1"/>
          </p:cNvSpPr>
          <p:nvPr>
            <p:ph type="sldNum" sz="quarter" idx="5"/>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5168070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sketch of one of the relief panels from the palace of Sargon II at Khorsabad depicts numerous dead enemy soldiers who have been hung up on poles outside the besieged city. </a:t>
            </a:r>
            <a:r>
              <a:rPr lang="en-US" sz="1200" kern="1200" dirty="0">
                <a:effectLst/>
                <a:latin typeface="+mn-lt"/>
                <a:ea typeface="+mn-ea"/>
                <a:cs typeface="+mn-cs"/>
              </a:rPr>
              <a:t>This illustration comes from Paul Emile </a:t>
            </a:r>
            <a:r>
              <a:rPr lang="en-US" sz="1200" kern="1200" dirty="0" err="1">
                <a:effectLst/>
                <a:latin typeface="+mn-lt"/>
                <a:ea typeface="+mn-ea"/>
                <a:cs typeface="+mn-cs"/>
              </a:rPr>
              <a:t>Botta</a:t>
            </a:r>
            <a:r>
              <a:rPr lang="en-US" sz="1200" kern="1200" dirty="0">
                <a:effectLst/>
                <a:latin typeface="+mn-lt"/>
                <a:ea typeface="+mn-ea"/>
                <a:cs typeface="+mn-cs"/>
              </a:rPr>
              <a:t> and Eugène </a:t>
            </a:r>
            <a:r>
              <a:rPr lang="en-US" sz="1200" kern="1200" dirty="0" err="1">
                <a:effectLst/>
                <a:latin typeface="+mn-lt"/>
                <a:ea typeface="+mn-ea"/>
                <a:cs typeface="+mn-cs"/>
              </a:rPr>
              <a:t>Flandin</a:t>
            </a:r>
            <a:r>
              <a:rPr lang="en-US" sz="1200" kern="1200" dirty="0">
                <a:effectLst/>
                <a:latin typeface="+mn-lt"/>
                <a:ea typeface="+mn-ea"/>
                <a:cs typeface="+mn-cs"/>
              </a:rPr>
              <a:t>, </a:t>
            </a:r>
            <a:r>
              <a:rPr lang="en-US" sz="1200" i="1" kern="1200" dirty="0">
                <a:effectLst/>
                <a:latin typeface="+mn-lt"/>
                <a:ea typeface="+mn-ea"/>
                <a:cs typeface="+mn-cs"/>
              </a:rPr>
              <a:t>Monument de </a:t>
            </a:r>
            <a:r>
              <a:rPr lang="en-US" sz="1200" i="1" kern="1200" dirty="0" err="1">
                <a:effectLst/>
                <a:latin typeface="+mn-lt"/>
                <a:ea typeface="+mn-ea"/>
                <a:cs typeface="+mn-cs"/>
              </a:rPr>
              <a:t>Ninive</a:t>
            </a:r>
            <a:r>
              <a:rPr lang="en-US" sz="1200" kern="1200" dirty="0">
                <a:effectLst/>
                <a:latin typeface="+mn-lt"/>
                <a:ea typeface="+mn-ea"/>
                <a:cs typeface="+mn-cs"/>
              </a:rPr>
              <a:t>, published in 1849–50.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http://digitalcollections.nypl.org/items/510d47e2-727e-a3d9-e040-e00a18064a99</a:t>
            </a:r>
            <a:endParaRPr lang="en-US" baseline="0" dirty="0"/>
          </a:p>
          <a:p>
            <a:endParaRPr lang="en-US" dirty="0"/>
          </a:p>
          <a:p>
            <a:r>
              <a:rPr lang="en-US" dirty="0"/>
              <a:t>nypl</a:t>
            </a:r>
            <a:r>
              <a:rPr lang="en-US" sz="1200" b="0" i="0" kern="1200" dirty="0">
                <a:effectLst/>
                <a:latin typeface="+mn-lt"/>
                <a:ea typeface="+mn-ea"/>
                <a:cs typeface="+mn-cs"/>
              </a:rPr>
              <a:t>1534748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1900902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a:rPr>
              <a:t>Barley is</a:t>
            </a:r>
            <a:r>
              <a:rPr lang="en-US" sz="1200" baseline="0" dirty="0">
                <a:effectLst/>
                <a:ea typeface="Calibri"/>
              </a:rPr>
              <a:t> typically ready for harvest between the middle of April and the first of May</a:t>
            </a:r>
            <a:r>
              <a:rPr lang="en-US" sz="1200" dirty="0">
                <a:effectLst/>
                <a:ea typeface="Calibri"/>
              </a:rPr>
              <a:t>. The barley field in this photo is quite</a:t>
            </a:r>
            <a:r>
              <a:rPr lang="en-US" sz="1200" baseline="0" dirty="0">
                <a:effectLst/>
                <a:ea typeface="Calibri"/>
              </a:rPr>
              <a:t> ripe and ready for harvest (note that the heads are bent horizontal); this photo was taken in the middle of May, which is late for barley harvest, although a cold, wet winter can cause a delay of several weeks or more in ripening and harvest.</a:t>
            </a:r>
            <a:endParaRPr lang="en-US" sz="1200" dirty="0">
              <a:effectLst/>
              <a:ea typeface="Calibri"/>
            </a:endParaRPr>
          </a:p>
          <a:p>
            <a:endParaRPr lang="en-US" sz="1200" baseline="0" dirty="0"/>
          </a:p>
          <a:p>
            <a:r>
              <a:rPr lang="en-US" sz="1200" baseline="0" dirty="0"/>
              <a:t>tb052203317</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5739088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a typeface="ＭＳ Ｐゴシック" pitchFamily="34" charset="-128"/>
                <a:cs typeface="Times New Roman" pitchFamily="18" charset="0"/>
              </a:rPr>
              <a:t>tb052203323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1803473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a:rPr>
              <a:t>Barley is cultivated in two varieties and is either two-rowed or six-rowed. Each two-rowed ear produces one grain size, while the six-rowed variety is a genetic mutation that produces kernels</a:t>
            </a:r>
            <a:r>
              <a:rPr lang="en-US" sz="1200" baseline="0" dirty="0">
                <a:effectLst/>
                <a:ea typeface="Calibri"/>
              </a:rPr>
              <a:t> of three different sizes</a:t>
            </a:r>
            <a:r>
              <a:rPr lang="en-US" sz="1200" dirty="0">
                <a:effectLst/>
                <a:ea typeface="Calibri"/>
              </a:rPr>
              <a:t>. The barley in this</a:t>
            </a:r>
            <a:r>
              <a:rPr lang="en-US" sz="1200" baseline="0" dirty="0">
                <a:effectLst/>
                <a:ea typeface="Calibri"/>
              </a:rPr>
              <a:t> photo is six-rowed. </a:t>
            </a:r>
            <a:r>
              <a:rPr lang="en-US" sz="1200" dirty="0">
                <a:effectLst/>
                <a:ea typeface="Calibri"/>
              </a:rPr>
              <a:t>Plowing is not necessary for cultivating barley. Barley can be eaten raw, cooked, made into porridge, fermented into an alcoholic drink, or ground into flour for bread and cakes. </a:t>
            </a:r>
          </a:p>
          <a:p>
            <a:pPr eaLnBrk="1" hangingPunct="1"/>
            <a:endParaRPr lang="en-US" dirty="0">
              <a:solidFill>
                <a:srgbClr val="000000"/>
              </a:solidFill>
              <a:ea typeface="ＭＳ Ｐゴシック" pitchFamily="34" charset="-128"/>
              <a:cs typeface="Times New Roman" pitchFamily="18" charset="0"/>
            </a:endParaRPr>
          </a:p>
          <a:p>
            <a:pPr eaLnBrk="1" hangingPunct="1"/>
            <a:r>
              <a:rPr lang="en-US" dirty="0">
                <a:solidFill>
                  <a:srgbClr val="000000"/>
                </a:solidFill>
                <a:ea typeface="ＭＳ Ｐゴシック" pitchFamily="34" charset="-128"/>
                <a:cs typeface="Times New Roman" pitchFamily="18" charset="0"/>
              </a:rPr>
              <a:t>tb052203328</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8161245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tb052203320</a:t>
            </a:r>
            <a:endParaRPr lang="en-US" dirty="0">
              <a:solidFill>
                <a:srgbClr val="000000"/>
              </a:solidFill>
              <a:latin typeface="Times New Roman" pitchFamily="18" charset="0"/>
              <a:ea typeface="ＭＳ Ｐゴシック" pitchFamily="34" charset="-128"/>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636939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a:rPr>
              <a:t>One of the seven species, barley was prevalent in the land of Israel. It is the first crop to be harvested. Because of this, it was the </a:t>
            </a:r>
            <a:r>
              <a:rPr lang="en-US" sz="1200" i="1" dirty="0" err="1">
                <a:effectLst/>
                <a:ea typeface="Calibri"/>
              </a:rPr>
              <a:t>omer</a:t>
            </a:r>
            <a:r>
              <a:rPr lang="en-US" sz="1200" dirty="0">
                <a:effectLst/>
                <a:ea typeface="Calibri"/>
              </a:rPr>
              <a:t> or “first-fruits” offering brought at Passover. Barley was also offered as part of the jealousy offering prescribed in Numbers 5:15.</a:t>
            </a:r>
          </a:p>
          <a:p>
            <a:pPr eaLnBrk="1" hangingPunct="1"/>
            <a:endParaRPr lang="en-US" dirty="0"/>
          </a:p>
          <a:p>
            <a:pPr eaLnBrk="1" hangingPunct="1"/>
            <a:r>
              <a:rPr lang="en-US" dirty="0"/>
              <a:t>gs050194423</a:t>
            </a:r>
            <a:endParaRPr lang="en-US" dirty="0">
              <a:solidFill>
                <a:srgbClr val="000000"/>
              </a:solidFill>
              <a:ea typeface="ＭＳ Ｐゴシック" pitchFamily="34" charset="-128"/>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8304581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Gezer Calendar is one of the</a:t>
            </a:r>
            <a:r>
              <a:rPr lang="en-US" baseline="0" dirty="0"/>
              <a:t> earliest Hebrew inscriptions (sometimes classified as Canaanite or proto-Canaanite). The text gives a list of “double-months” for agricultural activities. It begins with months six and seven (roughly equivalent to September/October). The Hebrew calendar began with the month Nisan; as a lunar based calendar, this fell approximately in the Gregorian month of March or April, thus sometime in the spring season. </a:t>
            </a:r>
          </a:p>
          <a:p>
            <a:endParaRPr lang="en-US" baseline="0" dirty="0"/>
          </a:p>
          <a:p>
            <a:r>
              <a:rPr lang="en-US" baseline="0" dirty="0"/>
              <a:t>The Gezer Calendar is contemporary with the time of David. It does not use the standard month names, but instead relates the months to the agricultural activities that took place during those periods. </a:t>
            </a:r>
            <a:r>
              <a:rPr lang="en-US" dirty="0"/>
              <a:t>The text has been translated as</a:t>
            </a:r>
            <a:r>
              <a:rPr lang="en-US" baseline="0" dirty="0"/>
              <a:t> </a:t>
            </a:r>
            <a:r>
              <a:rPr lang="en-US" dirty="0"/>
              <a:t>follows (cf. </a:t>
            </a:r>
            <a:r>
              <a:rPr lang="en-US" dirty="0" err="1"/>
              <a:t>Ahituv</a:t>
            </a:r>
            <a:r>
              <a:rPr lang="en-US" dirty="0"/>
              <a:t> 2008: 252–57):</a:t>
            </a:r>
          </a:p>
          <a:p>
            <a:endParaRPr lang="en-US" dirty="0"/>
          </a:p>
          <a:p>
            <a:r>
              <a:rPr lang="en-US" dirty="0"/>
              <a:t>Two months gathering (September, October) </a:t>
            </a:r>
          </a:p>
          <a:p>
            <a:r>
              <a:rPr lang="en-US" dirty="0"/>
              <a:t>Two months planting (November, December) </a:t>
            </a:r>
          </a:p>
          <a:p>
            <a:r>
              <a:rPr lang="en-US" dirty="0"/>
              <a:t>Two months late sowing (January, February) </a:t>
            </a:r>
          </a:p>
          <a:p>
            <a:r>
              <a:rPr lang="en-US" dirty="0"/>
              <a:t>One month cutting flax (</a:t>
            </a:r>
            <a:r>
              <a:rPr lang="en-US" b="0" dirty="0"/>
              <a:t>March</a:t>
            </a:r>
            <a:r>
              <a:rPr lang="en-US" dirty="0"/>
              <a:t>) </a:t>
            </a:r>
          </a:p>
          <a:p>
            <a:r>
              <a:rPr lang="en-US" dirty="0"/>
              <a:t>One month reaping barley (</a:t>
            </a:r>
            <a:r>
              <a:rPr lang="en-US" b="0" dirty="0"/>
              <a:t>April</a:t>
            </a:r>
            <a:r>
              <a:rPr lang="en-US" dirty="0"/>
              <a:t>) </a:t>
            </a:r>
          </a:p>
          <a:p>
            <a:r>
              <a:rPr lang="en-US" dirty="0"/>
              <a:t>One month reaping and measuring grain (May) </a:t>
            </a:r>
          </a:p>
          <a:p>
            <a:r>
              <a:rPr lang="en-US" dirty="0"/>
              <a:t>Two months pruning (June, July) </a:t>
            </a:r>
          </a:p>
          <a:p>
            <a:r>
              <a:rPr lang="en-US" dirty="0"/>
              <a:t>One month summer fruit (August)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next slide includes a highlight</a:t>
            </a:r>
            <a:r>
              <a:rPr lang="en-US" baseline="0" dirty="0"/>
              <a:t> of the word “barley.” </a:t>
            </a:r>
            <a:r>
              <a:rPr lang="en-US" dirty="0"/>
              <a:t>This artifact was photographed at the Istanbul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tb041705445bl</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4690462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Gezer Calendar is one of the</a:t>
            </a:r>
            <a:r>
              <a:rPr lang="en-US" baseline="0" dirty="0"/>
              <a:t> earliest Hebrew inscriptions (sometimes classified as Canaanite or proto-Canaanite). The text gives a list of “double-months” for agricultural activities. It begins with months six and seven (roughly equivalent to September/October). The Hebrew calendar began with the month Nisan; as a lunar based calendar, this fell approximately in the Gregorian month of March or April, thus sometime in the spring season. </a:t>
            </a:r>
          </a:p>
          <a:p>
            <a:endParaRPr lang="en-US" baseline="0" dirty="0"/>
          </a:p>
          <a:p>
            <a:r>
              <a:rPr lang="en-US" baseline="0" dirty="0"/>
              <a:t>The Gezer Calendar is contemporary with the time of David. It does not use the standard month names, but instead relates the months to the agricultural activities that took place during those periods. </a:t>
            </a:r>
            <a:r>
              <a:rPr lang="en-US" dirty="0"/>
              <a:t>The text has been translated as</a:t>
            </a:r>
            <a:r>
              <a:rPr lang="en-US" baseline="0" dirty="0"/>
              <a:t> </a:t>
            </a:r>
            <a:r>
              <a:rPr lang="en-US" dirty="0"/>
              <a:t>follows (cf. </a:t>
            </a:r>
            <a:r>
              <a:rPr lang="en-US" dirty="0" err="1"/>
              <a:t>Ahituv</a:t>
            </a:r>
            <a:r>
              <a:rPr lang="en-US" dirty="0"/>
              <a:t> 2008: 252–57):</a:t>
            </a:r>
          </a:p>
          <a:p>
            <a:endParaRPr lang="en-US" dirty="0"/>
          </a:p>
          <a:p>
            <a:r>
              <a:rPr lang="en-US" dirty="0"/>
              <a:t>Two months gathering (September, October) </a:t>
            </a:r>
          </a:p>
          <a:p>
            <a:r>
              <a:rPr lang="en-US" dirty="0"/>
              <a:t>Two months planting (November, December) </a:t>
            </a:r>
          </a:p>
          <a:p>
            <a:r>
              <a:rPr lang="en-US" dirty="0"/>
              <a:t>Two months late sowing (January, February) </a:t>
            </a:r>
          </a:p>
          <a:p>
            <a:r>
              <a:rPr lang="en-US" dirty="0"/>
              <a:t>One month cutting flax (</a:t>
            </a:r>
            <a:r>
              <a:rPr lang="en-US" b="0" dirty="0"/>
              <a:t>March</a:t>
            </a:r>
            <a:r>
              <a:rPr lang="en-US" dirty="0"/>
              <a:t>) </a:t>
            </a:r>
          </a:p>
          <a:p>
            <a:r>
              <a:rPr lang="en-US" dirty="0"/>
              <a:t>One month reaping barley (</a:t>
            </a:r>
            <a:r>
              <a:rPr lang="en-US" b="0" dirty="0"/>
              <a:t>April</a:t>
            </a:r>
            <a:r>
              <a:rPr lang="en-US" dirty="0"/>
              <a:t>) </a:t>
            </a:r>
          </a:p>
          <a:p>
            <a:r>
              <a:rPr lang="en-US" dirty="0"/>
              <a:t>One month reaping and measuring grain (May) </a:t>
            </a:r>
          </a:p>
          <a:p>
            <a:r>
              <a:rPr lang="en-US" dirty="0"/>
              <a:t>Two months pruning (June, July) </a:t>
            </a:r>
          </a:p>
          <a:p>
            <a:r>
              <a:rPr lang="en-US" dirty="0"/>
              <a:t>One month summer fruit (August)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“barley” (Heb. </a:t>
            </a:r>
            <a:r>
              <a:rPr lang="en-US" i="1" dirty="0" err="1"/>
              <a:t>seorah</a:t>
            </a:r>
            <a:r>
              <a:rPr lang="en-US" dirty="0"/>
              <a:t>, </a:t>
            </a:r>
            <a:r>
              <a:rPr lang="he-IL" sz="1200" b="0" i="0" u="none" strike="noStrike" kern="1200" baseline="0" dirty="0">
                <a:solidFill>
                  <a:schemeClr val="tx1"/>
                </a:solidFill>
                <a:latin typeface="+mn-lt"/>
                <a:ea typeface="+mn-ea"/>
                <a:cs typeface="+mn-cs"/>
              </a:rPr>
              <a:t>שְׂעֹרָה</a:t>
            </a:r>
            <a:r>
              <a:rPr lang="en-US" dirty="0"/>
              <a:t>) is highlighted</a:t>
            </a:r>
            <a:r>
              <a:rPr lang="en-US" baseline="0" dirty="0"/>
              <a:t> in red. </a:t>
            </a:r>
            <a:r>
              <a:rPr lang="en-US" dirty="0"/>
              <a:t>This artifact was photographed at the Istanbul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tb041705445bl</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469046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number of famines are documented from antiquity, particularly from Egypt. This stele records a seven-year</a:t>
            </a:r>
            <a:r>
              <a:rPr lang="en-US" baseline="0" dirty="0"/>
              <a:t> famine that occurred during the reign of Pharaoh Djoser of the Old Kingdom (circa 2600 BC). However, it was written only in the Ptolemaic period. The inscription was discovered by Sir Flinders Petrie. </a:t>
            </a:r>
            <a:r>
              <a:rPr lang="en-US" sz="1200" kern="1200" dirty="0">
                <a:solidFill>
                  <a:schemeClr val="tx1"/>
                </a:solidFill>
                <a:effectLst/>
                <a:latin typeface="+mn-lt"/>
                <a:ea typeface="+mn-ea"/>
                <a:cs typeface="+mn-cs"/>
              </a:rPr>
              <a:t>This image was taken by </a:t>
            </a:r>
            <a:r>
              <a:rPr lang="en-US" sz="1200" kern="1200" dirty="0" err="1">
                <a:solidFill>
                  <a:schemeClr val="tx1"/>
                </a:solidFill>
                <a:effectLst/>
                <a:latin typeface="+mn-lt"/>
                <a:ea typeface="+mn-ea"/>
                <a:cs typeface="+mn-cs"/>
              </a:rPr>
              <a:t>Morburre</a:t>
            </a:r>
            <a:r>
              <a:rPr lang="en-US" sz="1200" kern="1200" dirty="0">
                <a:solidFill>
                  <a:schemeClr val="tx1"/>
                </a:solidFill>
                <a:effectLst/>
                <a:latin typeface="+mn-lt"/>
                <a:ea typeface="+mn-ea"/>
                <a:cs typeface="+mn-cs"/>
              </a:rPr>
              <a:t> and is licensed under CC BY-SA 3.0, via Wikimedia. Source: https://commons.wikimedia.org/wiki/File:Sehel-steleFamine.jpg</a:t>
            </a:r>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wiki1026051122</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36335091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Sackcloth was rough fabric that was usually used to make sacks, not clothing. It is somewhat similar</a:t>
            </a:r>
            <a:r>
              <a:rPr lang="en-US" baseline="0" dirty="0"/>
              <a:t> to modern burlap. It is also interesting that the Hebrew word is </a:t>
            </a:r>
            <a:r>
              <a:rPr lang="en-US" i="1" baseline="0" dirty="0" err="1"/>
              <a:t>saq</a:t>
            </a:r>
            <a:r>
              <a:rPr lang="en-US" baseline="0" dirty="0"/>
              <a:t> (Heb. </a:t>
            </a:r>
            <a:r>
              <a:rPr lang="he-IL" sz="1200" b="0" i="0" u="none" strike="noStrike" kern="1200" baseline="0" dirty="0">
                <a:solidFill>
                  <a:schemeClr val="tx1"/>
                </a:solidFill>
                <a:latin typeface="+mn-lt"/>
                <a:ea typeface="+mn-ea"/>
                <a:cs typeface="+mn-cs"/>
              </a:rPr>
              <a:t>שַׂק</a:t>
            </a:r>
            <a:r>
              <a:rPr lang="en-US" baseline="0" dirty="0"/>
              <a:t>), a word that has been borrowed into the English language. Ancient fabrics are rarely preserved over thousands of years. </a:t>
            </a:r>
            <a:r>
              <a:rPr lang="en-US" dirty="0"/>
              <a:t>This example of ancient sackcloth was photographed at the Egyptian Museum in Cairo.</a:t>
            </a:r>
          </a:p>
          <a:p>
            <a:endParaRPr lang="en-US" dirty="0"/>
          </a:p>
          <a:p>
            <a:r>
              <a:rPr lang="en-US" dirty="0"/>
              <a:t>adr1603194652</a:t>
            </a:r>
          </a:p>
        </p:txBody>
      </p:sp>
      <p:sp>
        <p:nvSpPr>
          <p:cNvPr id="4" name="Slide Number Placeholder 3"/>
          <p:cNvSpPr>
            <a:spLocks noGrp="1"/>
          </p:cNvSpPr>
          <p:nvPr>
            <p:ph type="sldNum" sz="quarter" idx="5"/>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7667502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modern burlap bag, often made of jute fibers, is a good equivalent for ancient sackcloth. This image comes from </a:t>
            </a:r>
            <a:r>
              <a:rPr lang="en-US" dirty="0" err="1"/>
              <a:t>Downtowngal</a:t>
            </a:r>
            <a:r>
              <a:rPr lang="en-US" dirty="0"/>
              <a:t> and is in the public domain, via Wikimedia Commons: https://commons.wikimedia.org/wiki/File:Coffee_sacks_edges.jpg.</a:t>
            </a:r>
          </a:p>
          <a:p>
            <a:endParaRPr lang="en-US" dirty="0"/>
          </a:p>
          <a:p>
            <a:r>
              <a:rPr lang="en-US" dirty="0"/>
              <a:t>wiki0125201304544416559</a:t>
            </a:r>
          </a:p>
        </p:txBody>
      </p:sp>
      <p:sp>
        <p:nvSpPr>
          <p:cNvPr id="4" name="Slide Number Placeholder 3"/>
          <p:cNvSpPr>
            <a:spLocks noGrp="1"/>
          </p:cNvSpPr>
          <p:nvPr>
            <p:ph type="sldNum" sz="quarter" idx="5"/>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7667502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provides another view of the countryside</a:t>
            </a:r>
            <a:r>
              <a:rPr lang="en-US" baseline="0" dirty="0"/>
              <a:t> surrounding Gibeah of Saul. The work being done in the foreground of this photo, taken in April 1966, is foundation work for the anticipated palace of the king of Jordan. The project resulted in the destruction of the remains of Saul’s fortress at Gibeah but was never itself completed.</a:t>
            </a:r>
          </a:p>
          <a:p>
            <a:endParaRPr lang="en-US" dirty="0"/>
          </a:p>
          <a:p>
            <a:r>
              <a:rPr lang="en-US" dirty="0"/>
              <a:t>db6604081104</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2392819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this description and assuming rain</a:t>
            </a:r>
            <a:r>
              <a:rPr lang="en-US" baseline="0" dirty="0"/>
              <a:t> did not fall until the time of the ”early rains,” </a:t>
            </a:r>
            <a:r>
              <a:rPr lang="en-US" dirty="0" err="1"/>
              <a:t>Rizpah</a:t>
            </a:r>
            <a:r>
              <a:rPr lang="en-US" dirty="0"/>
              <a:t> guarded</a:t>
            </a:r>
            <a:r>
              <a:rPr lang="en-US" baseline="0" dirty="0"/>
              <a:t> the bodies from spring (March–April) until fall (October–November). It is also possible that the Lord sent rain at an earlier time in response to David’s prayer (v. 14).</a:t>
            </a:r>
          </a:p>
          <a:p>
            <a:endParaRPr lang="en-US" dirty="0"/>
          </a:p>
          <a:p>
            <a:r>
              <a:rPr lang="en-US" dirty="0"/>
              <a:t>dad3174</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4391857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Assuming that no rain fell until the beginning of winter, </a:t>
            </a:r>
            <a:r>
              <a:rPr lang="en-US" dirty="0" err="1"/>
              <a:t>Rizpah</a:t>
            </a:r>
            <a:r>
              <a:rPr lang="en-US" dirty="0"/>
              <a:t> would have kept vigil over the bodies of her relatives at Gibeah for roughly six</a:t>
            </a:r>
            <a:r>
              <a:rPr lang="en-US" baseline="0" dirty="0"/>
              <a:t> months. It is puzzling that David did not follow the Mosaic law in taking down and burying the bodies on the same day that they were hung up (</a:t>
            </a:r>
            <a:r>
              <a:rPr lang="en-US" baseline="0" dirty="0" err="1"/>
              <a:t>Deut</a:t>
            </a:r>
            <a:r>
              <a:rPr lang="en-US" baseline="0" dirty="0"/>
              <a:t> 21:23). It is probably significant that the drought did not end until the bodies were buried (cf. 2 Sam 21:14). An editable version is included behind this graphic for those who may wish to change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95686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unique</a:t>
            </a:r>
            <a:r>
              <a:rPr lang="en-US" baseline="0" dirty="0"/>
              <a:t> relief depicts a woman with a tambourine accompanied by a shouting boy and others who are driving birds away from a tree. There is no obvious fruit on the tree, but it may be that it was originally painted on, or that the relief was not finished. </a:t>
            </a:r>
            <a:r>
              <a:rPr lang="en-US" sz="1800" dirty="0">
                <a:effectLst/>
                <a:latin typeface="Times New Roman" panose="02020603050405020304" pitchFamily="18" charset="0"/>
                <a:ea typeface="Calibri" panose="020F0502020204030204" pitchFamily="34" charset="0"/>
              </a:rPr>
              <a:t>This image comes from the Brooklyn Museum, Charles Edwin </a:t>
            </a:r>
            <a:r>
              <a:rPr lang="en-US" sz="1800" dirty="0" err="1">
                <a:effectLst/>
                <a:latin typeface="Times New Roman" panose="02020603050405020304" pitchFamily="18" charset="0"/>
                <a:ea typeface="Calibri" panose="020F0502020204030204" pitchFamily="34" charset="0"/>
              </a:rPr>
              <a:t>Wilbour</a:t>
            </a:r>
            <a:r>
              <a:rPr lang="en-US" sz="1800" dirty="0">
                <a:effectLst/>
                <a:latin typeface="Times New Roman" panose="02020603050405020304" pitchFamily="18" charset="0"/>
                <a:ea typeface="Calibri" panose="020F0502020204030204" pitchFamily="34" charset="0"/>
              </a:rPr>
              <a:t> Fund, </a:t>
            </a:r>
            <a:r>
              <a:rPr lang="en-US" sz="2800" b="0" i="0" dirty="0">
                <a:solidFill>
                  <a:srgbClr val="333333"/>
                </a:solidFill>
                <a:effectLst/>
                <a:latin typeface="GT America Standard"/>
              </a:rPr>
              <a:t>60.197.3</a:t>
            </a:r>
            <a:r>
              <a:rPr lang="en-US" sz="1800" dirty="0">
                <a:effectLst/>
                <a:latin typeface="Times New Roman" panose="02020603050405020304" pitchFamily="18" charset="0"/>
                <a:ea typeface="Calibri" panose="020F0502020204030204" pitchFamily="34" charset="0"/>
              </a:rPr>
              <a:t>, Creative Commons-BY. Source: </a:t>
            </a:r>
            <a:r>
              <a:rPr lang="en-US" baseline="0" dirty="0"/>
              <a:t>https://www.brooklynmuseum.org/opencollection/objects/78059.</a:t>
            </a:r>
          </a:p>
          <a:p>
            <a:endParaRPr lang="en-US" baseline="0" dirty="0"/>
          </a:p>
          <a:p>
            <a:r>
              <a:rPr lang="en-US" baseline="0" dirty="0"/>
              <a:t>bmny78059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0981542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of a gouache on board painting </a:t>
            </a:r>
            <a:r>
              <a:rPr lang="en-US" baseline="0" dirty="0"/>
              <a:t>is in the public domain, via The Jewish Museum: https://thejewishmuseum.org/collection/26545-rizpah-s-kindness-toward-the-dead.</a:t>
            </a:r>
          </a:p>
          <a:p>
            <a:endParaRPr lang="en-US" baseline="0" dirty="0"/>
          </a:p>
          <a:p>
            <a:r>
              <a:rPr lang="en-US" baseline="0" dirty="0"/>
              <a:t>tjm26545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0981542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tbs111200011</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0981542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tb102105314</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0516128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tb102105320</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941864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Lack of rain would have led to the failure of crops of all kinds, which would have led to a severe shortage of food. This terracotta statuette was</a:t>
            </a:r>
            <a:r>
              <a:rPr lang="en-US" sz="1200" kern="1200" baseline="0" dirty="0">
                <a:solidFill>
                  <a:schemeClr val="tx1"/>
                </a:solidFill>
                <a:effectLst/>
                <a:latin typeface="+mn-lt"/>
                <a:ea typeface="+mn-ea"/>
                <a:cs typeface="+mn-cs"/>
              </a:rPr>
              <a:t> photographed at the </a:t>
            </a:r>
            <a:r>
              <a:rPr lang="en-US" sz="1200" kern="1200" dirty="0">
                <a:solidFill>
                  <a:schemeClr val="tx1"/>
                </a:solidFill>
                <a:effectLst/>
                <a:latin typeface="+mn-lt"/>
                <a:ea typeface="+mn-ea"/>
                <a:cs typeface="+mn-cs"/>
              </a:rPr>
              <a:t>Metropolitan Museum of Art in New York City.</a:t>
            </a:r>
            <a:endParaRPr lang="en-US" dirty="0"/>
          </a:p>
          <a:p>
            <a:endParaRPr lang="en-US" dirty="0"/>
          </a:p>
          <a:p>
            <a:r>
              <a:rPr lang="en-US" dirty="0"/>
              <a:t>adr1605243597</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1513578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tb010712137</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2774379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palace of Tiglath-pileser</a:t>
            </a:r>
            <a:r>
              <a:rPr lang="en-US" sz="1200" kern="1200" baseline="0" dirty="0">
                <a:solidFill>
                  <a:schemeClr val="tx1"/>
                </a:solidFill>
                <a:effectLst/>
                <a:latin typeface="+mn-lt"/>
                <a:ea typeface="+mn-ea"/>
                <a:cs typeface="+mn-cs"/>
              </a:rPr>
              <a:t> III at Nimrud. It </a:t>
            </a:r>
            <a:r>
              <a:rPr lang="en-US" sz="1200" kern="1200" dirty="0">
                <a:solidFill>
                  <a:schemeClr val="tx1"/>
                </a:solidFill>
                <a:effectLst/>
                <a:latin typeface="+mn-lt"/>
                <a:ea typeface="+mn-ea"/>
                <a:cs typeface="+mn-cs"/>
              </a:rPr>
              <a:t>was photographed at the British Museum.</a:t>
            </a:r>
            <a:endParaRPr lang="en-US" dirty="0"/>
          </a:p>
          <a:p>
            <a:endParaRPr lang="en-US" dirty="0"/>
          </a:p>
          <a:p>
            <a:r>
              <a:rPr lang="en-US" dirty="0"/>
              <a:t>tb0929197002</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577646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relief shows birds picking off the flesh and eyes of the deceased warriors. 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http://digitalcollections.nypl.org/items/510d47dc-474f-a3d9-e040-e00a18064a99</a:t>
            </a:r>
            <a:endParaRPr lang="en-US" dirty="0"/>
          </a:p>
          <a:p>
            <a:endParaRPr lang="en-US" dirty="0"/>
          </a:p>
          <a:p>
            <a:r>
              <a:rPr lang="en-US" dirty="0"/>
              <a:t>nypl</a:t>
            </a:r>
            <a:r>
              <a:rPr lang="en-US" sz="1200" b="0" i="0" kern="1200" dirty="0">
                <a:effectLst/>
                <a:latin typeface="+mn-lt"/>
                <a:ea typeface="+mn-ea"/>
                <a:cs typeface="+mn-cs"/>
              </a:rPr>
              <a:t>494765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577646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canine shown here is an A</a:t>
            </a:r>
            <a:r>
              <a:rPr lang="en-US" dirty="0"/>
              <a:t>rabian wolf (</a:t>
            </a:r>
            <a:r>
              <a:rPr lang="en-US" i="1" dirty="0" err="1"/>
              <a:t>Canis</a:t>
            </a:r>
            <a:r>
              <a:rPr lang="en-US" i="1" dirty="0"/>
              <a:t> lupus </a:t>
            </a:r>
            <a:r>
              <a:rPr lang="en-US" i="1" dirty="0" err="1"/>
              <a:t>arabs</a:t>
            </a:r>
            <a:r>
              <a:rPr lang="en-US" dirty="0"/>
              <a:t>). This image comes from </a:t>
            </a:r>
            <a:r>
              <a:rPr lang="en-US" dirty="0" err="1"/>
              <a:t>Mariomassone</a:t>
            </a:r>
            <a:r>
              <a:rPr lang="en-US" dirty="0"/>
              <a:t> and is in the public domain, via Wikimedia Commons</a:t>
            </a:r>
            <a:r>
              <a:rPr lang="en-US" baseline="0" dirty="0"/>
              <a:t>: https://commons.wikimedia.org/wiki/File:Wolf_in_Arava_Desert.jpg.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wiki061220121746613739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565551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scavengers</a:t>
            </a:r>
            <a:r>
              <a:rPr lang="en-US" baseline="0" dirty="0"/>
              <a:t> of this area were the dog-like mammals, including wild dogs, jackals, wolves, and perhaps hyenas.</a:t>
            </a:r>
          </a:p>
          <a:p>
            <a:endParaRPr lang="en-US" dirty="0"/>
          </a:p>
          <a:p>
            <a:r>
              <a:rPr lang="en-US" dirty="0"/>
              <a:t>tb052605202</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5655513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tb052605221</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1529256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spotted hyenas kill the majority of what they eat, striped</a:t>
            </a:r>
            <a:r>
              <a:rPr lang="en-US" baseline="0" dirty="0"/>
              <a:t> hyenas like this brown hyena are mostly scavengers.</a:t>
            </a:r>
            <a:endParaRPr lang="en-US" dirty="0"/>
          </a:p>
          <a:p>
            <a:endParaRPr lang="en-US" dirty="0"/>
          </a:p>
          <a:p>
            <a:r>
              <a:rPr lang="en-US" dirty="0"/>
              <a:t>tb110902455</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7757090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Asiatic lion was photographed at the Jerusalem Biblical</a:t>
            </a:r>
            <a:r>
              <a:rPr lang="en-US" baseline="0" dirty="0"/>
              <a:t> Zoo.</a:t>
            </a:r>
            <a:endParaRPr lang="en-US" dirty="0"/>
          </a:p>
          <a:p>
            <a:endParaRPr lang="en-US" dirty="0"/>
          </a:p>
          <a:p>
            <a:r>
              <a:rPr lang="en-US" dirty="0"/>
              <a:t>tb080404966e</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5691496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photograph was taken at the Jerusalem Biblical Zoo.</a:t>
            </a:r>
          </a:p>
          <a:p>
            <a:endParaRPr lang="en-US" dirty="0"/>
          </a:p>
          <a:p>
            <a:r>
              <a:rPr lang="en-US" dirty="0"/>
              <a:t>tb080404942</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5133272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bodies had been exposed for </a:t>
            </a:r>
            <a:r>
              <a:rPr lang="en-US" baseline="0" dirty="0"/>
              <a:t>six months, they would have been nearly fully decayed, as illustrated in this print. </a:t>
            </a:r>
            <a:r>
              <a:rPr lang="en-US" dirty="0"/>
              <a:t>This depiction is a mezzotint print</a:t>
            </a:r>
            <a:r>
              <a:rPr lang="en-US" baseline="0" dirty="0"/>
              <a:t> by </a:t>
            </a:r>
            <a:r>
              <a:rPr lang="en-US" dirty="0"/>
              <a:t>R. </a:t>
            </a:r>
            <a:r>
              <a:rPr lang="en-US" dirty="0" err="1"/>
              <a:t>Dunkarton</a:t>
            </a:r>
            <a:r>
              <a:rPr lang="en-US" dirty="0"/>
              <a:t> and J. M. W. Turner. This image comes from </a:t>
            </a:r>
            <a:r>
              <a:rPr lang="en-US" dirty="0" err="1"/>
              <a:t>Wellcome</a:t>
            </a:r>
            <a:r>
              <a:rPr lang="en-US" dirty="0"/>
              <a:t> Images and is licensed under </a:t>
            </a:r>
            <a:r>
              <a:rPr lang="en-US" b="0" dirty="0"/>
              <a:t>CC BY 4.0, via Wikimedia Commons</a:t>
            </a:r>
            <a:r>
              <a:rPr lang="en-US" dirty="0"/>
              <a:t>: https://commons.wikimedia.org/wiki/File:Rizpah_keeps_watch_in_the_tranquil_night_over_the_decaying_b_Wellcome_V0034314.jpg.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wiki3483720180402</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513327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name of David’s God, Yahweh, is preserved in a variety of Iron Age inscriptions. This Hebrew burial inscription was discovered at Beth </a:t>
            </a:r>
            <a:r>
              <a:rPr lang="en-US" b="0" dirty="0" err="1"/>
              <a:t>Loya</a:t>
            </a:r>
            <a:r>
              <a:rPr lang="en-US" b="0" dirty="0"/>
              <a:t> (Beit Lei) in the Judean foothills.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הארץ הרי יהד לאלהי 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(shown here) and the last word of the last line are both the divine name. This inscription was photographed in the Israel Museum. The next slide includes a highlight of the letters spelling out the divine name.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t>Naveh</a:t>
            </a:r>
            <a:r>
              <a:rPr lang="en-US" i="0" dirty="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a:t>
            </a:r>
            <a:r>
              <a:rPr lang="en-US" dirty="0" err="1"/>
              <a:t>Ziony</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a:t>
            </a:r>
            <a:r>
              <a:rPr lang="en-US" i="1" dirty="0" err="1"/>
              <a:t>Parallactic</a:t>
            </a:r>
            <a:r>
              <a:rPr lang="en-US" i="1" dirty="0"/>
              <a:t> Approaches</a:t>
            </a:r>
            <a:r>
              <a:rPr lang="en-US" dirty="0"/>
              <a:t>. New York: Continuum.</a:t>
            </a:r>
            <a:endParaRPr lang="en-US" b="0" i="0" dirty="0"/>
          </a:p>
          <a:p>
            <a:endParaRPr lang="en-US" b="0" dirty="0"/>
          </a:p>
          <a:p>
            <a:r>
              <a:rPr lang="en-US" dirty="0"/>
              <a:t>adr1806199669</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Burial practices in the Iron I and</a:t>
            </a:r>
            <a:r>
              <a:rPr lang="en-US" baseline="0" dirty="0"/>
              <a:t> early Iron II (circa 1200–900 BC) are not well-known when compared to the Iron IIB–C (900–586 BC), when rock-cut burials were used in Judah and Israel. During the earlier period, some scholars believe that the Israelites used ground burials for their deceased. </a:t>
            </a:r>
            <a:r>
              <a:rPr lang="en-US" sz="1200" b="0" i="0" kern="1200" dirty="0">
                <a:solidFill>
                  <a:schemeClr val="tx1"/>
                </a:solidFill>
                <a:effectLst/>
                <a:latin typeface="+mn-lt"/>
                <a:ea typeface="+mn-ea"/>
                <a:cs typeface="+mn-cs"/>
              </a:rPr>
              <a:t>This American Colony photograph was taken between 1921 and 1933.</a:t>
            </a:r>
            <a:endParaRPr lang="en-US" dirty="0"/>
          </a:p>
          <a:p>
            <a:endParaRPr lang="en-US" dirty="0"/>
          </a:p>
          <a:p>
            <a:r>
              <a:rPr lang="en-US" dirty="0"/>
              <a:t>mat05149</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982575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aseline="0" dirty="0"/>
              <a:t>bodies of Saul and his sons had been retrieved from Beth-</a:t>
            </a:r>
            <a:r>
              <a:rPr lang="en-US" baseline="0" dirty="0" err="1"/>
              <a:t>shan</a:t>
            </a:r>
            <a:r>
              <a:rPr lang="en-US" baseline="0" dirty="0"/>
              <a:t> by the men of Jabesh Gilead, who burned them and buried the remains at Jabesh (1 Sam 31:12-13). This display illustrates the sort of disarticulated assemblage of bones that would likely have been retrieved. </a:t>
            </a:r>
            <a:r>
              <a:rPr lang="en-US" dirty="0"/>
              <a:t>This display was photographed</a:t>
            </a:r>
            <a:r>
              <a:rPr lang="en-US" baseline="0" dirty="0"/>
              <a:t> at the </a:t>
            </a:r>
            <a:r>
              <a:rPr lang="en-US" dirty="0"/>
              <a:t>Haft </a:t>
            </a:r>
            <a:r>
              <a:rPr lang="en-US" dirty="0" err="1"/>
              <a:t>Tepe</a:t>
            </a:r>
            <a:r>
              <a:rPr lang="en-US" dirty="0"/>
              <a:t> Museum.</a:t>
            </a:r>
          </a:p>
          <a:p>
            <a:endParaRPr lang="en-US" dirty="0"/>
          </a:p>
          <a:p>
            <a:r>
              <a:rPr lang="en-US" dirty="0"/>
              <a:t>tb0508182093</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7790361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Hebrew name of this wadi, Wadi </a:t>
            </a:r>
            <a:r>
              <a:rPr lang="en-US" dirty="0" err="1"/>
              <a:t>Yabes</a:t>
            </a:r>
            <a:r>
              <a:rPr lang="en-US" dirty="0"/>
              <a:t>, means “dry,” which doesn’t make sense since the valley is quite lush today. Thus the name apparently preserves an ancient name (i.e., Jabesh Gilead). The wadi probably did not serve as a route to the Jordan Rift in ancient times. In </a:t>
            </a:r>
            <a:r>
              <a:rPr lang="en-US" i="1" u="none" dirty="0"/>
              <a:t>East of the Jordan </a:t>
            </a:r>
            <a:r>
              <a:rPr lang="en-US" i="0" u="none" dirty="0"/>
              <a:t>(1881)</a:t>
            </a:r>
            <a:r>
              <a:rPr lang="en-US" dirty="0"/>
              <a:t>, Selah Merrill records difficulty in trying to travel through the wadi because it becomes very narrow with cliffs. More likely, the route ran along a ridge to the north.</a:t>
            </a:r>
          </a:p>
          <a:p>
            <a:pPr marL="228600" indent="-228600" eaLnBrk="1" hangingPunct="1"/>
            <a:endParaRPr lang="en-US" dirty="0"/>
          </a:p>
          <a:p>
            <a:pPr marL="228600" indent="-228600" eaLnBrk="1" hangingPunct="1"/>
            <a:r>
              <a:rPr lang="en-US" dirty="0"/>
              <a:t>tb060403159</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5814944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Jabesh-gilead is most likely to be identified with Tell Maqlub. Eusebius locates Jabesh-gilead in the mountains near the 6th milestone from Pella on the road to Gerasa. This description fits with Tell Maqlub. A surface survey of the site revealed Iron Age pottery. </a:t>
            </a:r>
          </a:p>
          <a:p>
            <a:pPr marL="228600" indent="-228600" eaLnBrk="1" hangingPunct="1"/>
            <a:endParaRPr lang="en-US" sz="1200" dirty="0"/>
          </a:p>
          <a:p>
            <a:pPr marL="228600" indent="-228600" eaLnBrk="1" hangingPunct="1"/>
            <a:r>
              <a:rPr lang="en-US" sz="1200" dirty="0"/>
              <a:t>tb031015843</a:t>
            </a:r>
            <a:endParaRPr lang="en-US" sz="1200" b="1" dirty="0"/>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1704949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Beth-</a:t>
            </a:r>
            <a:r>
              <a:rPr lang="en-US" sz="1200" dirty="0" err="1"/>
              <a:t>shan</a:t>
            </a:r>
            <a:r>
              <a:rPr lang="en-US" sz="1200" baseline="0" dirty="0"/>
              <a:t> is located at the confluence of the Harod and Jordan Valleys. The ancient city was built on a tall mound with a commanding view of the junction between the valleys, and it controlled the major trade route through this area. There is good evidence that Beth-</a:t>
            </a:r>
            <a:r>
              <a:rPr lang="en-US" sz="1200" baseline="0" dirty="0" err="1"/>
              <a:t>shan</a:t>
            </a:r>
            <a:r>
              <a:rPr lang="en-US" sz="1200" baseline="0" dirty="0"/>
              <a:t> was under Egyptian control at least through the Late Bronze Age (1550–1200 BC), perhaps until about 1100 BC (Mazar 1993: 219). </a:t>
            </a:r>
            <a:r>
              <a:rPr lang="en-US" dirty="0"/>
              <a:t>Beth-</a:t>
            </a:r>
            <a:r>
              <a:rPr lang="en-US" dirty="0" err="1"/>
              <a:t>shan</a:t>
            </a:r>
            <a:r>
              <a:rPr lang="en-US" dirty="0"/>
              <a:t> is mentioned in many Egyptian records, including the Execration Texts, the campaign records of Thutmose III (circa 1450 BC), the Amarna Letters (circa 1350 BC), and the campaign records of Seti I (circa 1300 BC). </a:t>
            </a:r>
            <a:r>
              <a:rPr lang="en-US" sz="1200" dirty="0"/>
              <a:t>This photo shows the location</a:t>
            </a:r>
            <a:r>
              <a:rPr lang="en-US" sz="1200" baseline="0" dirty="0"/>
              <a:t> of Beth-</a:t>
            </a:r>
            <a:r>
              <a:rPr lang="en-US" sz="1200" baseline="0" dirty="0" err="1"/>
              <a:t>shan</a:t>
            </a:r>
            <a:r>
              <a:rPr lang="en-US" sz="1200" baseline="0" dirty="0"/>
              <a:t> relative to Mount Gilboa and the Harod Valley, where the main fighting occurred. The next slide includes labels.</a:t>
            </a:r>
            <a:endParaRPr lang="en-US" sz="1200" dirty="0"/>
          </a:p>
          <a:p>
            <a:endParaRPr lang="en-US" sz="1200" dirty="0"/>
          </a:p>
          <a:p>
            <a:r>
              <a:rPr lang="en-US" sz="1200" b="1" dirty="0"/>
              <a:t>Reference:</a:t>
            </a:r>
          </a:p>
          <a:p>
            <a:r>
              <a:rPr lang="en-US" sz="1200" dirty="0"/>
              <a:t>Mazar, </a:t>
            </a:r>
            <a:r>
              <a:rPr lang="en-US" sz="1200" dirty="0" err="1"/>
              <a:t>Amihai</a:t>
            </a:r>
            <a:r>
              <a:rPr lang="en-US" sz="1200" dirty="0"/>
              <a:t>.</a:t>
            </a:r>
            <a:endParaRPr lang="en-US" dirty="0"/>
          </a:p>
          <a:p>
            <a:pPr marL="685800" indent="-457200">
              <a:tabLst>
                <a:tab pos="685800" algn="l"/>
              </a:tabLst>
            </a:pPr>
            <a:r>
              <a:rPr lang="en-US" dirty="0"/>
              <a:t>1993	</a:t>
            </a:r>
            <a:r>
              <a:rPr lang="en-US" sz="1200" dirty="0"/>
              <a:t>Beth-Shean. </a:t>
            </a:r>
            <a:r>
              <a:rPr lang="en-US" sz="1200" i="1" dirty="0"/>
              <a:t>The New Encyclopedia of Archaeological Excavations in the Holy Land,</a:t>
            </a:r>
            <a:r>
              <a:rPr lang="en-US" sz="1200" dirty="0"/>
              <a:t> vol. 1, ed. E. Stern. Jerusalem: Israel Exploration Society.</a:t>
            </a:r>
          </a:p>
          <a:p>
            <a:pPr marL="0" indent="0">
              <a:buNone/>
            </a:pPr>
            <a:endParaRPr lang="en-US" sz="1200" dirty="0"/>
          </a:p>
          <a:p>
            <a:r>
              <a:rPr lang="en-US" sz="1200" dirty="0"/>
              <a:t>ws040315133</a:t>
            </a:r>
            <a:endParaRPr lang="en-US" dirty="0"/>
          </a:p>
        </p:txBody>
      </p:sp>
    </p:spTree>
    <p:extLst>
      <p:ext uri="{BB962C8B-B14F-4D97-AF65-F5344CB8AC3E}">
        <p14:creationId xmlns:p14="http://schemas.microsoft.com/office/powerpoint/2010/main" val="8529180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a:defRPr/>
            </a:pPr>
            <a:r>
              <a:rPr lang="en-US" sz="1200" dirty="0"/>
              <a:t>Beth-</a:t>
            </a:r>
            <a:r>
              <a:rPr lang="en-US" sz="1200" dirty="0" err="1"/>
              <a:t>shan</a:t>
            </a:r>
            <a:r>
              <a:rPr lang="en-US" sz="1200" baseline="0" dirty="0"/>
              <a:t> is located at the confluence of the </a:t>
            </a:r>
            <a:r>
              <a:rPr lang="en-US" sz="1200" baseline="0" dirty="0" err="1"/>
              <a:t>Harod</a:t>
            </a:r>
            <a:r>
              <a:rPr lang="en-US" sz="1200" baseline="0" dirty="0"/>
              <a:t> and Jordan Valleys. The ancient city was built on a tall mound with a commanding view of the junction between the valleys, and it controlled the major trade route through this area. There is good evidence that Beth-</a:t>
            </a:r>
            <a:r>
              <a:rPr lang="en-US" sz="1200" baseline="0" dirty="0" err="1"/>
              <a:t>shan</a:t>
            </a:r>
            <a:r>
              <a:rPr lang="en-US" sz="1200" baseline="0" dirty="0"/>
              <a:t> was under Egyptian control at least through the Late Bronze Age (1550–1200 BC), perhaps until about 1100 BC (Mazar 1993: 219). </a:t>
            </a:r>
            <a:r>
              <a:rPr lang="en-US" dirty="0"/>
              <a:t>Beth-</a:t>
            </a:r>
            <a:r>
              <a:rPr lang="en-US" dirty="0" err="1"/>
              <a:t>shan</a:t>
            </a:r>
            <a:r>
              <a:rPr lang="en-US" dirty="0"/>
              <a:t> is mentioned in many Egyptian records, including the Execration Texts, the campaign records of Thutmose III (circa 1450 BC), the Amarna Letters (circa 1350 BC), and the campaign records of Seti I (circa 1300 BC). </a:t>
            </a:r>
            <a:r>
              <a:rPr lang="en-US" sz="1200" dirty="0"/>
              <a:t>This photo shows the location</a:t>
            </a:r>
            <a:r>
              <a:rPr lang="en-US" sz="1200" baseline="0" dirty="0"/>
              <a:t> of Beth-</a:t>
            </a:r>
            <a:r>
              <a:rPr lang="en-US" sz="1200" baseline="0" dirty="0" err="1"/>
              <a:t>shan</a:t>
            </a:r>
            <a:r>
              <a:rPr lang="en-US" sz="1200" baseline="0" dirty="0"/>
              <a:t> relative to Mount Gilboa and the </a:t>
            </a:r>
            <a:r>
              <a:rPr lang="en-US" sz="1200" baseline="0" dirty="0" err="1"/>
              <a:t>Harod</a:t>
            </a:r>
            <a:r>
              <a:rPr lang="en-US" sz="1200" baseline="0" dirty="0"/>
              <a:t> Valley, where the main fighting occurred. </a:t>
            </a:r>
          </a:p>
          <a:p>
            <a:pPr>
              <a:defRPr/>
            </a:pPr>
            <a:endParaRPr lang="en-US" dirty="0"/>
          </a:p>
          <a:p>
            <a:r>
              <a:rPr lang="en-US" b="1" dirty="0"/>
              <a:t>Reference:</a:t>
            </a:r>
          </a:p>
          <a:p>
            <a:r>
              <a:rPr lang="en-US" dirty="0" err="1"/>
              <a:t>Mazar</a:t>
            </a:r>
            <a:r>
              <a:rPr lang="en-US" dirty="0"/>
              <a:t>, </a:t>
            </a:r>
            <a:r>
              <a:rPr lang="en-US" dirty="0" err="1"/>
              <a:t>Amihai</a:t>
            </a:r>
            <a:r>
              <a:rPr lang="en-US" dirty="0"/>
              <a:t>.</a:t>
            </a:r>
          </a:p>
          <a:p>
            <a:pPr marL="685800" indent="-457200">
              <a:tabLst>
                <a:tab pos="685800" algn="l"/>
              </a:tabLst>
            </a:pPr>
            <a:r>
              <a:rPr lang="en-US" dirty="0"/>
              <a:t>1993	Beth-Shean. </a:t>
            </a:r>
            <a:r>
              <a:rPr lang="en-US" i="1" dirty="0"/>
              <a:t>The New Encyclopedia of Archaeological Excavations in the Holy Land,</a:t>
            </a:r>
            <a:r>
              <a:rPr lang="en-US" dirty="0"/>
              <a:t> vol. 1, ed. E. Stern. Jerusalem: Israel Exploration Society.</a:t>
            </a:r>
            <a:endParaRPr lang="en-US" sz="1200" dirty="0"/>
          </a:p>
          <a:p>
            <a:pPr marL="0" indent="0">
              <a:buNone/>
            </a:pPr>
            <a:endParaRPr lang="en-US" sz="1200" dirty="0"/>
          </a:p>
          <a:p>
            <a:r>
              <a:rPr lang="en-US" sz="1200" dirty="0"/>
              <a:t>ws040315133</a:t>
            </a:r>
            <a:endParaRPr lang="en-US" dirty="0"/>
          </a:p>
        </p:txBody>
      </p:sp>
    </p:spTree>
    <p:extLst>
      <p:ext uri="{BB962C8B-B14F-4D97-AF65-F5344CB8AC3E}">
        <p14:creationId xmlns:p14="http://schemas.microsoft.com/office/powerpoint/2010/main" val="8529180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view of Beth-</a:t>
            </a:r>
            <a:r>
              <a:rPr lang="en-US" dirty="0" err="1"/>
              <a:t>shan</a:t>
            </a:r>
            <a:r>
              <a:rPr lang="en-US" baseline="0" dirty="0"/>
              <a:t> reveals its proximity to the Jordan Valley, visible in the background. The hills of Gilead are just visible at the top of the photo. In the Roman period, the city was moved from the top of the tell to its foot, where there was room for the city, then known as Scythopolis, to spread out. The ruins of the Roman city are visible to the right and foreground of the tell.</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tbs118090011</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7261353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main areas visible</a:t>
            </a:r>
            <a:r>
              <a:rPr lang="en-US" sz="1200" baseline="0" dirty="0"/>
              <a:t> in this photo of the mound of Beth-</a:t>
            </a:r>
            <a:r>
              <a:rPr lang="en-US" sz="1200" baseline="0" dirty="0" err="1"/>
              <a:t>shan</a:t>
            </a:r>
            <a:r>
              <a:rPr lang="en-US" sz="1200" baseline="0" dirty="0"/>
              <a:t> are the Late Bronze Governor’s residence, the Late Bronze temple, and remains of the Iron Age citadel. The next slide includes labels.</a:t>
            </a:r>
            <a:endParaRPr lang="en-US" sz="1200" dirty="0"/>
          </a:p>
          <a:p>
            <a:endParaRPr lang="en-US" dirty="0"/>
          </a:p>
          <a:p>
            <a:r>
              <a:rPr lang="en-US" dirty="0"/>
              <a:t>tb121704052</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2208193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main areas visible</a:t>
            </a:r>
            <a:r>
              <a:rPr lang="en-US" sz="1200" baseline="0" dirty="0"/>
              <a:t> in this photo of the mound of Beth-</a:t>
            </a:r>
            <a:r>
              <a:rPr lang="en-US" sz="1200" baseline="0" dirty="0" err="1"/>
              <a:t>shan</a:t>
            </a:r>
            <a:r>
              <a:rPr lang="en-US" sz="1200" baseline="0" dirty="0"/>
              <a:t> are the Late Bronze Governor’s residence, the Late Bronze temple, and remains of the Iron Age citadel. </a:t>
            </a:r>
          </a:p>
          <a:p>
            <a:endParaRPr lang="en-US" sz="1200" baseline="0" dirty="0"/>
          </a:p>
          <a:p>
            <a:r>
              <a:rPr lang="en-US" dirty="0"/>
              <a:t>tb121704052</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317427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mudbrick walls of this Israelite fortress, pictured in the foreground, date to an Egyptian presence in the 12th century BC. Behind those, the structure in the back with the basalt stones is the foundation of a large fortress from the time of David and Solomon in Iron Age IIA. </a:t>
            </a:r>
          </a:p>
          <a:p>
            <a:pPr eaLnBrk="1" hangingPunct="1"/>
            <a:endParaRPr lang="en-US" dirty="0"/>
          </a:p>
          <a:p>
            <a:pPr eaLnBrk="1" hangingPunct="1"/>
            <a:r>
              <a:rPr lang="en-US" dirty="0"/>
              <a:t>Concerning Area S in the Iron Age IIA, Amihai </a:t>
            </a:r>
            <a:r>
              <a:rPr lang="en-US" dirty="0" err="1"/>
              <a:t>Mazar</a:t>
            </a:r>
            <a:r>
              <a:rPr lang="en-US" dirty="0"/>
              <a:t> writes: “At least four massive structures were erected in phase S1a of area S. They were partly excavated by the University Museum expedition, and only foundations and a few floor surfaces were available for exploration in the new excavations. Yet the preserved remains indicate that these were large and well-planned structures of a public nature. The walls have basalt foundations with a brick superstructure laid on wooden beams. Three of these buildings were destroyed by a conflagration that fired and melted the bricks. The pottery found in these buildings includes ‘hippo’ jars, red-slipped and hand-burnished bowls, and other vessels typical of the Iron Age IIA horizon in the Beth-</a:t>
            </a:r>
            <a:r>
              <a:rPr lang="en-US" dirty="0" err="1"/>
              <a:t>Shean</a:t>
            </a:r>
            <a:r>
              <a:rPr lang="en-US" dirty="0"/>
              <a:t> Valley” (Mazar 2008: 1621).</a:t>
            </a:r>
          </a:p>
          <a:p>
            <a:pPr eaLnBrk="1" hangingPunct="1"/>
            <a:endParaRPr lang="en-US" dirty="0"/>
          </a:p>
          <a:p>
            <a:pPr eaLnBrk="1" hangingPunct="1"/>
            <a:r>
              <a:rPr lang="en-US" b="1" dirty="0"/>
              <a:t>Reference: </a:t>
            </a:r>
          </a:p>
          <a:p>
            <a:pPr eaLnBrk="1" hangingPunct="1"/>
            <a:r>
              <a:rPr lang="en-US" dirty="0"/>
              <a:t>Mazar, Amihai. </a:t>
            </a:r>
          </a:p>
          <a:p>
            <a:pPr marL="742950" indent="-514350">
              <a:tabLst>
                <a:tab pos="742950" algn="l"/>
              </a:tabLst>
            </a:pPr>
            <a:r>
              <a:rPr lang="en-US" dirty="0"/>
              <a:t>2008	Beth-</a:t>
            </a:r>
            <a:r>
              <a:rPr lang="en-US" dirty="0" err="1"/>
              <a:t>Shean</a:t>
            </a:r>
            <a:r>
              <a:rPr lang="en-US" dirty="0"/>
              <a:t>: Tel Beth-</a:t>
            </a:r>
            <a:r>
              <a:rPr lang="en-US" dirty="0" err="1"/>
              <a:t>Shean</a:t>
            </a:r>
            <a:r>
              <a:rPr lang="en-US" dirty="0"/>
              <a:t>. </a:t>
            </a:r>
            <a:r>
              <a:rPr lang="en-US" i="1" dirty="0"/>
              <a:t>The New Encyclopedia of Archaeological Excavations in the Holy Land,</a:t>
            </a:r>
            <a:r>
              <a:rPr lang="en-US" dirty="0"/>
              <a:t> vol. 5, ed. E. Stern. Jerusalem; Washington, DC: Israel Exploration Society; Biblical Archaeological Society.</a:t>
            </a:r>
          </a:p>
          <a:p>
            <a:pPr eaLnBrk="1" hangingPunct="1"/>
            <a:endParaRPr lang="en-US" dirty="0"/>
          </a:p>
          <a:p>
            <a:pPr eaLnBrk="1" hangingPunct="1"/>
            <a:r>
              <a:rPr lang="en-US" dirty="0"/>
              <a:t>tb011506638</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066190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name of David’s God, Yahweh, is preserved in a variety of Iron Age inscriptions. This Hebrew burial inscription was discovered at Beth </a:t>
            </a:r>
            <a:r>
              <a:rPr lang="en-US" b="0" dirty="0" err="1"/>
              <a:t>Loya</a:t>
            </a:r>
            <a:r>
              <a:rPr lang="en-US" b="0" dirty="0"/>
              <a:t> (Beit Lei) in the Judean foothills.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הארץ הרי יהד לאלהי 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(shown here) and the last word of the last line are both the divine name. This inscription was photographed in the Israel Museum. </a:t>
            </a:r>
            <a:r>
              <a:rPr lang="en-US" baseline="0" dirty="0"/>
              <a:t>An editable version is included behind this graphic for those who may wish to change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t>Naveh</a:t>
            </a:r>
            <a:r>
              <a:rPr lang="en-US" i="0" dirty="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a:t>
            </a:r>
            <a:r>
              <a:rPr lang="en-US" dirty="0" err="1"/>
              <a:t>Ziony</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a:t>
            </a:r>
            <a:r>
              <a:rPr lang="en-US" i="1" dirty="0" err="1"/>
              <a:t>Parallactic</a:t>
            </a:r>
            <a:r>
              <a:rPr lang="en-US" i="1" dirty="0"/>
              <a:t> Approaches</a:t>
            </a:r>
            <a:r>
              <a:rPr lang="en-US" dirty="0"/>
              <a:t>. New York: Continuum.</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adr1806199669</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Amihai Mazar suggests that the kind of grotesque anthropoid sarcophagus shown here, which comes from Beth-</a:t>
            </a:r>
            <a:r>
              <a:rPr lang="en-US" dirty="0" err="1"/>
              <a:t>shan</a:t>
            </a:r>
            <a:r>
              <a:rPr lang="en-US" dirty="0"/>
              <a:t>, may be evidence for the presence of Sea Peoples (Philistines) working</a:t>
            </a:r>
            <a:r>
              <a:rPr lang="en-US" baseline="0" dirty="0"/>
              <a:t> as mercenaries for the Egyptians toward the end of the Egyptian presence in this region. Specifically, he believes that the head-dress on this mask may be intended to mimic the tall headdresses that are characteristic of the Sea Peoples in Egyptian art (see the following slide; Mazar 1993: 218). Typical Philistine pottery has not been found during this period at Beth-</a:t>
            </a:r>
            <a:r>
              <a:rPr lang="en-US" baseline="0" dirty="0" err="1"/>
              <a:t>shan</a:t>
            </a:r>
            <a:r>
              <a:rPr lang="en-US" baseline="0" dirty="0"/>
              <a:t>, although evidence of the end of Egyptian presence, a lack of typical Israelite material remains, and a shift in architecture may point to a Philistine presence. </a:t>
            </a:r>
            <a:r>
              <a:rPr lang="en-US" dirty="0"/>
              <a:t>This artifact was photographed</a:t>
            </a:r>
            <a:r>
              <a:rPr lang="en-US" baseline="0" dirty="0"/>
              <a:t>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dirty="0"/>
              <a:t>Reference:</a:t>
            </a:r>
          </a:p>
          <a:p>
            <a:r>
              <a:rPr lang="en-US" sz="1200" dirty="0"/>
              <a:t>Mazar, </a:t>
            </a:r>
            <a:r>
              <a:rPr lang="en-US" sz="1200" dirty="0" err="1"/>
              <a:t>Amihai</a:t>
            </a:r>
            <a:endParaRPr lang="en-US" dirty="0"/>
          </a:p>
          <a:p>
            <a:pPr marL="685800" indent="-457200">
              <a:tabLst>
                <a:tab pos="685800" algn="l"/>
              </a:tabLst>
            </a:pPr>
            <a:r>
              <a:rPr lang="en-US" dirty="0"/>
              <a:t>1993	</a:t>
            </a:r>
            <a:r>
              <a:rPr lang="en-US" sz="1200" dirty="0"/>
              <a:t>Beth-Shean. </a:t>
            </a:r>
            <a:r>
              <a:rPr lang="en-US" sz="1200" i="1" dirty="0"/>
              <a:t>The New Encyclopedia of Archaeological Excavations in the Holy Land,</a:t>
            </a:r>
            <a:r>
              <a:rPr lang="en-US" sz="1200" dirty="0"/>
              <a:t> vol. 1, ed. E. Stern. Jerusalem: Israel Exploration Society.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tb042403015gr</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611586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distinctive</a:t>
            </a:r>
            <a:r>
              <a:rPr lang="en-US" baseline="0" dirty="0"/>
              <a:t> ways in which the Egyptians portrayed the Philistines was their tall headdresses. These are typically shown with vertical lines, perhaps indicating that they were made of feathers.</a:t>
            </a:r>
          </a:p>
          <a:p>
            <a:endParaRPr lang="en-US" dirty="0"/>
          </a:p>
          <a:p>
            <a:r>
              <a:rPr lang="en-US" dirty="0"/>
              <a:t>tb011105848</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4089726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First Samuel 31:10 states that Saul’s body was fastened to the walls of Beth-</a:t>
            </a:r>
            <a:r>
              <a:rPr lang="en-US" dirty="0" err="1"/>
              <a:t>shan</a:t>
            </a:r>
            <a:r>
              <a:rPr lang="en-US" dirty="0"/>
              <a:t>.</a:t>
            </a:r>
            <a:r>
              <a:rPr lang="en-US" baseline="0" dirty="0"/>
              <a:t> </a:t>
            </a:r>
            <a:r>
              <a:rPr lang="en-US" dirty="0"/>
              <a:t>The word “fasten” (Heb. </a:t>
            </a:r>
            <a:r>
              <a:rPr lang="en-US" i="1" dirty="0" err="1"/>
              <a:t>taqa</a:t>
            </a:r>
            <a:r>
              <a:rPr lang="en-US" dirty="0"/>
              <a:t>, </a:t>
            </a:r>
            <a:r>
              <a:rPr lang="he-IL" sz="1200" b="0" i="0" u="none" strike="noStrike" kern="1200" baseline="0" dirty="0">
                <a:solidFill>
                  <a:schemeClr val="tx1"/>
                </a:solidFill>
                <a:latin typeface="+mn-lt"/>
                <a:ea typeface="+mn-ea"/>
                <a:cs typeface="+mn-cs"/>
              </a:rPr>
              <a:t>תָּקַע</a:t>
            </a:r>
            <a:r>
              <a:rPr lang="en-US" dirty="0"/>
              <a:t>) is used elsewhere of driving in a peg (</a:t>
            </a:r>
            <a:r>
              <a:rPr lang="en-US" dirty="0" err="1"/>
              <a:t>Judg</a:t>
            </a:r>
            <a:r>
              <a:rPr lang="en-US" dirty="0"/>
              <a:t> 4:21; Isa 22:23) or impaling</a:t>
            </a:r>
            <a:r>
              <a:rPr lang="en-US" baseline="0" dirty="0"/>
              <a:t> someone with a sword or other weapon (</a:t>
            </a:r>
            <a:r>
              <a:rPr lang="en-US" baseline="0" dirty="0" err="1"/>
              <a:t>Judg</a:t>
            </a:r>
            <a:r>
              <a:rPr lang="en-US" baseline="0" dirty="0"/>
              <a:t> 3:21; 2 Sam 18:14). The reference may be to impaling the bodies as a way to display them on the city walls, a practice that was used extensively by the Assyrians in the following centuries. The relief in this photo depicts two bodies impaled beside a city, in addition to numerous heads that have been placed (impaled?) on the walls of a captured city. This artifact was photographed at the British Museum.</a:t>
            </a:r>
          </a:p>
          <a:p>
            <a:endParaRPr lang="en-US" dirty="0"/>
          </a:p>
          <a:p>
            <a:r>
              <a:rPr lang="en-US" dirty="0"/>
              <a:t>adr1805199238</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7790361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tb121704019</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022370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tb121704019</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80003223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tb121704013</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8364635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this time the bones of the men who had been hung up at Gibeah were</a:t>
            </a:r>
            <a:r>
              <a:rPr lang="en-US" baseline="0" dirty="0"/>
              <a:t> likely disarticulated. This display </a:t>
            </a:r>
            <a:r>
              <a:rPr lang="en-US" dirty="0"/>
              <a:t>was </a:t>
            </a:r>
            <a:r>
              <a:rPr lang="en-US" baseline="0" dirty="0"/>
              <a:t>photographed at the </a:t>
            </a:r>
            <a:r>
              <a:rPr lang="en-US" dirty="0"/>
              <a:t>National Museum of Antiquities (Rijksmuseum van Oudheden) in Leiden.</a:t>
            </a:r>
          </a:p>
          <a:p>
            <a:endParaRPr lang="en-US" dirty="0"/>
          </a:p>
          <a:p>
            <a:r>
              <a:rPr lang="en-US" dirty="0"/>
              <a:t>adr1805206823</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9825750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Zela has never been positively identified. Perhaps</a:t>
            </a:r>
            <a:r>
              <a:rPr lang="en-US" sz="1200" kern="1200" baseline="0" dirty="0">
                <a:solidFill>
                  <a:schemeClr val="tx1"/>
                </a:solidFill>
                <a:effectLst/>
                <a:latin typeface="+mn-lt"/>
                <a:ea typeface="+mn-ea"/>
                <a:cs typeface="+mn-cs"/>
              </a:rPr>
              <a:t> the best candidate is </a:t>
            </a:r>
            <a:r>
              <a:rPr lang="en-US" sz="1200" kern="1200" dirty="0">
                <a:solidFill>
                  <a:schemeClr val="tx1"/>
                </a:solidFill>
                <a:effectLst/>
                <a:latin typeface="+mn-lt"/>
                <a:ea typeface="+mn-ea"/>
                <a:cs typeface="+mn-cs"/>
              </a:rPr>
              <a:t>Khirbet </a:t>
            </a:r>
            <a:r>
              <a:rPr lang="en-US" sz="1200" kern="1200" dirty="0" err="1">
                <a:solidFill>
                  <a:schemeClr val="tx1"/>
                </a:solidFill>
                <a:effectLst/>
                <a:latin typeface="+mn-lt"/>
                <a:ea typeface="+mn-ea"/>
                <a:cs typeface="+mn-cs"/>
              </a:rPr>
              <a:t>Irha</a:t>
            </a:r>
            <a:r>
              <a:rPr lang="en-US" sz="1200" kern="1200" dirty="0">
                <a:solidFill>
                  <a:schemeClr val="tx1"/>
                </a:solidFill>
                <a:effectLst/>
                <a:latin typeface="+mn-lt"/>
                <a:ea typeface="+mn-ea"/>
                <a:cs typeface="+mn-cs"/>
              </a:rPr>
              <a:t>. Khirbet Irha is situated very near the watershed ridge about 0.6 miles (1 km) south of er-Ram. Survey work at the site revealed remains from the Middle Bronze, Iron I, Iron II, Persian, Hellenistic, and Byzantine periods and a possible fortification over 2.5 acres (1 ha; </a:t>
            </a:r>
            <a:r>
              <a:rPr lang="en-US" sz="1200" kern="1200" dirty="0" err="1">
                <a:solidFill>
                  <a:schemeClr val="tx1"/>
                </a:solidFill>
                <a:effectLst/>
                <a:latin typeface="+mn-lt"/>
                <a:ea typeface="+mn-ea"/>
                <a:cs typeface="+mn-cs"/>
              </a:rPr>
              <a:t>Dinur</a:t>
            </a:r>
            <a:r>
              <a:rPr lang="en-US" sz="1200" kern="1200" dirty="0">
                <a:solidFill>
                  <a:schemeClr val="tx1"/>
                </a:solidFill>
                <a:effectLst/>
                <a:latin typeface="+mn-lt"/>
                <a:ea typeface="+mn-ea"/>
                <a:cs typeface="+mn-cs"/>
              </a:rPr>
              <a:t> and Fieg 2013: site 430; </a:t>
            </a:r>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2001: [102] 8).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Even without a toponymic connection, Khirbet Irha seems like a good candidate for Zela, because it is close to Gibeah (2 mi</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 km] to the north) and has the adequate archaeological sequencing. If Zela can be identified with Khirbet Irha, then it would allow for the possibility of Zelzah (1 Sam 10:2) and Zela being the same toponym, as Khirbet Irha would match the geographical context of Saul leaving Ramah and going to the area of Rachel’s Tomb (</a:t>
            </a:r>
            <a:r>
              <a:rPr lang="en-US" sz="1200" kern="1200" dirty="0" err="1">
                <a:solidFill>
                  <a:schemeClr val="tx1"/>
                </a:solidFill>
                <a:effectLst/>
                <a:latin typeface="+mn-lt"/>
                <a:ea typeface="+mn-ea"/>
                <a:cs typeface="+mn-cs"/>
              </a:rPr>
              <a:t>Qubr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Benei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Israil</a:t>
            </a:r>
            <a:r>
              <a:rPr lang="en-US" sz="1200" kern="1200" dirty="0">
                <a:solidFill>
                  <a:schemeClr val="tx1"/>
                </a:solidFill>
                <a:effectLst/>
                <a:latin typeface="+mn-lt"/>
                <a:ea typeface="+mn-ea"/>
                <a:cs typeface="+mn-cs"/>
              </a:rPr>
              <a:t>?). While this seems to make sense of the available evidence, it should be stressed that this is a tentative identification.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map is adapted from map 1-9 </a:t>
            </a:r>
            <a:r>
              <a:rPr lang="en-US" dirty="0"/>
              <a:t>from the </a:t>
            </a:r>
            <a:r>
              <a:rPr lang="en-US" i="1" dirty="0"/>
              <a:t>Satellite Bible Atlas</a:t>
            </a:r>
            <a:r>
              <a:rPr lang="en-US" dirty="0"/>
              <a:t>, by William Schlegel. Used by permission.</a:t>
            </a:r>
            <a:endParaRPr lang="en-US" baseline="0" dirty="0"/>
          </a:p>
          <a:p>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Dinur</a:t>
            </a:r>
            <a:r>
              <a:rPr lang="en-US" sz="1200" kern="1200" dirty="0">
                <a:solidFill>
                  <a:schemeClr val="tx1"/>
                </a:solidFill>
                <a:effectLst/>
                <a:latin typeface="+mn-lt"/>
                <a:ea typeface="+mn-ea"/>
                <a:cs typeface="+mn-cs"/>
              </a:rPr>
              <a:t>, U., and </a:t>
            </a:r>
            <a:r>
              <a:rPr lang="en-US" sz="1200" kern="1200" dirty="0" err="1">
                <a:solidFill>
                  <a:schemeClr val="tx1"/>
                </a:solidFill>
                <a:effectLst/>
                <a:latin typeface="+mn-lt"/>
                <a:ea typeface="+mn-ea"/>
                <a:cs typeface="+mn-cs"/>
              </a:rPr>
              <a:t>Fieg</a:t>
            </a:r>
            <a:r>
              <a:rPr lang="en-US" sz="1200" kern="1200" dirty="0">
                <a:solidFill>
                  <a:schemeClr val="tx1"/>
                </a:solidFill>
                <a:effectLst/>
                <a:latin typeface="+mn-lt"/>
                <a:ea typeface="+mn-ea"/>
                <a:cs typeface="+mn-cs"/>
              </a:rPr>
              <a:t>, N. </a:t>
            </a:r>
          </a:p>
          <a:p>
            <a:pPr marL="685800" indent="-457200">
              <a:tabLst>
                <a:tab pos="685800" algn="l"/>
              </a:tabLst>
            </a:pPr>
            <a:r>
              <a:rPr lang="en-US" sz="1200" kern="1200" dirty="0">
                <a:solidFill>
                  <a:schemeClr val="tx1"/>
                </a:solidFill>
                <a:effectLst/>
                <a:latin typeface="+mn-lt"/>
                <a:ea typeface="+mn-ea"/>
                <a:cs typeface="+mn-cs"/>
              </a:rPr>
              <a:t>2013	Eastern Part of the Map of Jerusalem. Pp. 341–427 (58*–70*) in </a:t>
            </a:r>
            <a:r>
              <a:rPr lang="en-US" sz="1200" i="1" kern="1200" dirty="0">
                <a:solidFill>
                  <a:schemeClr val="tx1"/>
                </a:solidFill>
                <a:effectLst/>
                <a:latin typeface="+mn-lt"/>
                <a:ea typeface="+mn-ea"/>
                <a:cs typeface="+mn-cs"/>
              </a:rPr>
              <a:t>Archaeological Survey of the Hill Country of Benjamin</a:t>
            </a:r>
            <a:r>
              <a:rPr lang="en-US" sz="1200" kern="1200" dirty="0">
                <a:solidFill>
                  <a:schemeClr val="tx1"/>
                </a:solidFill>
                <a:effectLst/>
                <a:latin typeface="+mn-lt"/>
                <a:ea typeface="+mn-ea"/>
                <a:cs typeface="+mn-cs"/>
              </a:rPr>
              <a:t>, ed. I. Finkelstein and Y. Magen. Online Edition. Jerusalem: Israel Antiquities Authority.</a:t>
            </a:r>
          </a:p>
          <a:p>
            <a:r>
              <a:rPr lang="en-US" sz="1200" kern="1200" dirty="0" err="1">
                <a:solidFill>
                  <a:schemeClr val="tx1"/>
                </a:solidFill>
                <a:effectLst/>
                <a:latin typeface="+mn-lt"/>
                <a:ea typeface="+mn-ea"/>
                <a:cs typeface="+mn-cs"/>
              </a:rPr>
              <a:t>Kloner</a:t>
            </a:r>
            <a:r>
              <a:rPr lang="en-US" sz="1200" kern="1200" dirty="0">
                <a:solidFill>
                  <a:schemeClr val="tx1"/>
                </a:solidFill>
                <a:effectLst/>
                <a:latin typeface="+mn-lt"/>
                <a:ea typeface="+mn-ea"/>
                <a:cs typeface="+mn-cs"/>
              </a:rPr>
              <a:t>, A.</a:t>
            </a:r>
          </a:p>
          <a:p>
            <a:pPr marL="685800" indent="-457200">
              <a:tabLst>
                <a:tab pos="685800" algn="l"/>
              </a:tabLst>
            </a:pPr>
            <a:r>
              <a:rPr lang="en-US" sz="1200" kern="1200" dirty="0">
                <a:solidFill>
                  <a:schemeClr val="tx1"/>
                </a:solidFill>
                <a:effectLst/>
                <a:latin typeface="+mn-lt"/>
                <a:ea typeface="+mn-ea"/>
                <a:cs typeface="+mn-cs"/>
              </a:rPr>
              <a:t>2001	</a:t>
            </a:r>
            <a:r>
              <a:rPr lang="en-US" sz="1200" i="1" kern="1200" dirty="0">
                <a:solidFill>
                  <a:schemeClr val="tx1"/>
                </a:solidFill>
                <a:effectLst/>
                <a:latin typeface="+mn-lt"/>
                <a:ea typeface="+mn-ea"/>
                <a:cs typeface="+mn-cs"/>
              </a:rPr>
              <a:t>Survey of Jerusalem: The Northeastern Sector</a:t>
            </a:r>
            <a:r>
              <a:rPr lang="en-US" sz="1200" kern="1200" dirty="0">
                <a:solidFill>
                  <a:schemeClr val="tx1"/>
                </a:solidFill>
                <a:effectLst/>
                <a:latin typeface="+mn-lt"/>
                <a:ea typeface="+mn-ea"/>
                <a:cs typeface="+mn-cs"/>
              </a:rPr>
              <a:t>. Archaeological Survey of Israel 102. Jerusalem: Israel Antiquities Authority.</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20218083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sz="1200" baseline="0" dirty="0" err="1">
                <a:ea typeface="ＭＳ Ｐゴシック" pitchFamily="34" charset="-128"/>
              </a:rPr>
              <a:t>Khirbit</a:t>
            </a:r>
            <a:r>
              <a:rPr lang="en-US" sz="1200" baseline="0" dirty="0">
                <a:ea typeface="ＭＳ Ｐゴシック" pitchFamily="34" charset="-128"/>
              </a:rPr>
              <a:t> </a:t>
            </a:r>
            <a:r>
              <a:rPr lang="en-US" sz="1200" baseline="0" dirty="0" err="1">
                <a:ea typeface="ＭＳ Ｐゴシック" pitchFamily="34" charset="-128"/>
              </a:rPr>
              <a:t>Irha</a:t>
            </a:r>
            <a:r>
              <a:rPr lang="en-US" sz="1200" baseline="0" dirty="0">
                <a:ea typeface="ＭＳ Ｐゴシック" pitchFamily="34" charset="-128"/>
              </a:rPr>
              <a:t> (</a:t>
            </a:r>
            <a:r>
              <a:rPr lang="en-US" sz="1200" baseline="0" dirty="0" err="1">
                <a:ea typeface="ＭＳ Ｐゴシック" pitchFamily="34" charset="-128"/>
              </a:rPr>
              <a:t>Zelah</a:t>
            </a:r>
            <a:r>
              <a:rPr lang="en-US" sz="1200" baseline="0" dirty="0">
                <a:ea typeface="ＭＳ Ｐゴシック" pitchFamily="34" charset="-128"/>
              </a:rPr>
              <a:t>?) is located on the ridge along the horizon, and </a:t>
            </a:r>
            <a:r>
              <a:rPr lang="en-US" sz="1200" dirty="0">
                <a:ea typeface="ＭＳ Ｐゴシック" pitchFamily="34" charset="-128"/>
              </a:rPr>
              <a:t>Ramah is located behind</a:t>
            </a:r>
            <a:r>
              <a:rPr lang="en-US" sz="1200" baseline="0" dirty="0">
                <a:ea typeface="ＭＳ Ｐゴシック" pitchFamily="34" charset="-128"/>
              </a:rPr>
              <a:t> the hill in the upper right of this photo. </a:t>
            </a:r>
            <a:r>
              <a:rPr lang="en-US" sz="1200" dirty="0">
                <a:ea typeface="ＭＳ Ｐゴシック" pitchFamily="34" charset="-128"/>
              </a:rPr>
              <a:t>The megalithic structures in the foreground apparently date to the Middle Bronze Age (2200–1550 BC), on the basis of surface surveys. Some scholars believe they may be equated with the “tomb of Rachel” mentioned 1 Samuel 10:2, and several lines of evidence support this proposal.</a:t>
            </a:r>
            <a:r>
              <a:rPr lang="en-US" sz="1200" baseline="0" dirty="0">
                <a:ea typeface="ＭＳ Ｐゴシック" pitchFamily="34" charset="-128"/>
              </a:rPr>
              <a:t> </a:t>
            </a:r>
            <a:r>
              <a:rPr lang="en-US" sz="1200" dirty="0">
                <a:ea typeface="ＭＳ Ｐゴシック" pitchFamily="34" charset="-128"/>
              </a:rPr>
              <a:t>Its proximity to Ramah fits Jeremiah 31:15, which indicates that crying could be heard in Ramah from Rachel’s tomb. Genesis 35:19 says that Rachel died on the way to “</a:t>
            </a:r>
            <a:r>
              <a:rPr lang="en-US" sz="1200" dirty="0" err="1">
                <a:ea typeface="ＭＳ Ｐゴシック" pitchFamily="34" charset="-128"/>
              </a:rPr>
              <a:t>Ephrath</a:t>
            </a:r>
            <a:r>
              <a:rPr lang="en-US" sz="1200" dirty="0">
                <a:ea typeface="ＭＳ Ｐゴシック" pitchFamily="34" charset="-128"/>
              </a:rPr>
              <a:t> (that is, Bethlehem);” that this could refer to a Bethlehem besides that of Judah is supported by Nehemiah 7:26, which lists a Bethlehem in the midst of other Benjamite sites. Additionally, the Levite is careful several times to indicate that he had come from “Bethlehem of Judah” (</a:t>
            </a:r>
            <a:r>
              <a:rPr lang="en-US" sz="1200" dirty="0" err="1">
                <a:ea typeface="ＭＳ Ｐゴシック" pitchFamily="34" charset="-128"/>
              </a:rPr>
              <a:t>Judg</a:t>
            </a:r>
            <a:r>
              <a:rPr lang="en-US" sz="1200" dirty="0">
                <a:ea typeface="ＭＳ Ｐゴシック" pitchFamily="34" charset="-128"/>
              </a:rPr>
              <a:t> 19), suggesting that there was another site by the same name in the area. The Arabic name for these structures is </a:t>
            </a:r>
            <a:r>
              <a:rPr lang="en-US" sz="1200" i="1" dirty="0" err="1">
                <a:ea typeface="ＭＳ Ｐゴシック" pitchFamily="34" charset="-128"/>
              </a:rPr>
              <a:t>Kubr</a:t>
            </a:r>
            <a:r>
              <a:rPr lang="en-US" sz="1200" i="1" dirty="0">
                <a:ea typeface="ＭＳ Ｐゴシック" pitchFamily="34" charset="-128"/>
              </a:rPr>
              <a:t> </a:t>
            </a:r>
            <a:r>
              <a:rPr lang="en-US" sz="1200" i="1" dirty="0" err="1">
                <a:ea typeface="ＭＳ Ｐゴシック" pitchFamily="34" charset="-128"/>
              </a:rPr>
              <a:t>Benei</a:t>
            </a:r>
            <a:r>
              <a:rPr lang="en-US" sz="1200" i="1" dirty="0">
                <a:ea typeface="ＭＳ Ｐゴシック" pitchFamily="34" charset="-128"/>
              </a:rPr>
              <a:t> Israel</a:t>
            </a:r>
            <a:r>
              <a:rPr lang="en-US" sz="1200" dirty="0">
                <a:ea typeface="ＭＳ Ｐゴシック" pitchFamily="34" charset="-128"/>
              </a:rPr>
              <a:t>, “Tombs of the Sons of Israel.” This indicates an old tradition connecting these structures with the Israelites. The next slide includes labels.</a:t>
            </a:r>
          </a:p>
          <a:p>
            <a:pPr marL="0" indent="0" eaLnBrk="1" hangingPunct="1"/>
            <a:endParaRPr lang="en-US" sz="1200" dirty="0">
              <a:ea typeface="ＭＳ Ｐゴシック" pitchFamily="34" charset="-128"/>
            </a:endParaRPr>
          </a:p>
          <a:p>
            <a:pPr marL="0" indent="0"/>
            <a:r>
              <a:rPr lang="en-US" dirty="0">
                <a:solidFill>
                  <a:srgbClr val="FFFFFF"/>
                </a:solidFill>
              </a:rPr>
              <a:t>ws053017017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816F621D-557D-4C1D-B81A-213F6F6ACCAA}"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1118627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err="1">
                <a:ea typeface="ＭＳ Ｐゴシック" pitchFamily="34" charset="-128"/>
              </a:rPr>
              <a:t>Khirbit</a:t>
            </a:r>
            <a:r>
              <a:rPr lang="en-US" sz="1200" baseline="0" dirty="0">
                <a:ea typeface="ＭＳ Ｐゴシック" pitchFamily="34" charset="-128"/>
              </a:rPr>
              <a:t> </a:t>
            </a:r>
            <a:r>
              <a:rPr lang="en-US" sz="1200" baseline="0" dirty="0" err="1">
                <a:ea typeface="ＭＳ Ｐゴシック" pitchFamily="34" charset="-128"/>
              </a:rPr>
              <a:t>Irha</a:t>
            </a:r>
            <a:r>
              <a:rPr lang="en-US" sz="1200" baseline="0" dirty="0">
                <a:ea typeface="ＭＳ Ｐゴシック" pitchFamily="34" charset="-128"/>
              </a:rPr>
              <a:t> (</a:t>
            </a:r>
            <a:r>
              <a:rPr lang="en-US" sz="1200" baseline="0" dirty="0" err="1">
                <a:ea typeface="ＭＳ Ｐゴシック" pitchFamily="34" charset="-128"/>
              </a:rPr>
              <a:t>Zelah</a:t>
            </a:r>
            <a:r>
              <a:rPr lang="en-US" sz="1200" baseline="0" dirty="0">
                <a:ea typeface="ＭＳ Ｐゴシック" pitchFamily="34" charset="-128"/>
              </a:rPr>
              <a:t>?) is located on the ridge along the horizon, and </a:t>
            </a:r>
            <a:r>
              <a:rPr lang="en-US" sz="1200" dirty="0">
                <a:ea typeface="ＭＳ Ｐゴシック" pitchFamily="34" charset="-128"/>
              </a:rPr>
              <a:t>Ramah is located behind</a:t>
            </a:r>
            <a:r>
              <a:rPr lang="en-US" sz="1200" baseline="0" dirty="0">
                <a:ea typeface="ＭＳ Ｐゴシック" pitchFamily="34" charset="-128"/>
              </a:rPr>
              <a:t> the hill in the upper right of this photo. </a:t>
            </a:r>
            <a:r>
              <a:rPr lang="en-US" sz="1200" dirty="0">
                <a:ea typeface="ＭＳ Ｐゴシック" pitchFamily="34" charset="-128"/>
              </a:rPr>
              <a:t>The megalithic structures in the foreground apparently date to the Middle Bronze Age (2200–1550 BC), on the basis of surface surveys. Some scholars believe they may be equated with the “tomb of Rachel” mentioned 1 Samuel 10:2, and several lines of evidence support this proposal.</a:t>
            </a:r>
            <a:r>
              <a:rPr lang="en-US" sz="1200" baseline="0" dirty="0">
                <a:ea typeface="ＭＳ Ｐゴシック" pitchFamily="34" charset="-128"/>
              </a:rPr>
              <a:t> </a:t>
            </a:r>
            <a:r>
              <a:rPr lang="en-US" sz="1200" dirty="0">
                <a:ea typeface="ＭＳ Ｐゴシック" pitchFamily="34" charset="-128"/>
              </a:rPr>
              <a:t>Its proximity to Ramah fits Jeremiah 31:15, which indicates that crying could be heard in Ramah from Rachel’s tomb. Genesis 35:19 says that Rachel died on the way to “</a:t>
            </a:r>
            <a:r>
              <a:rPr lang="en-US" sz="1200" dirty="0" err="1">
                <a:ea typeface="ＭＳ Ｐゴシック" pitchFamily="34" charset="-128"/>
              </a:rPr>
              <a:t>Ephrath</a:t>
            </a:r>
            <a:r>
              <a:rPr lang="en-US" sz="1200" dirty="0">
                <a:ea typeface="ＭＳ Ｐゴシック" pitchFamily="34" charset="-128"/>
              </a:rPr>
              <a:t> (that is, Bethlehem);” that this could refer to a Bethlehem besides that of Judah is supported by Nehemiah 7:26, which lists a Bethlehem in the midst of other Benjamite sites. Additionally, the Levite is careful several times to indicate that he had come from “Bethlehem of Judah” (</a:t>
            </a:r>
            <a:r>
              <a:rPr lang="en-US" sz="1200" dirty="0" err="1">
                <a:ea typeface="ＭＳ Ｐゴシック" pitchFamily="34" charset="-128"/>
              </a:rPr>
              <a:t>Judg</a:t>
            </a:r>
            <a:r>
              <a:rPr lang="en-US" sz="1200" dirty="0">
                <a:ea typeface="ＭＳ Ｐゴシック" pitchFamily="34" charset="-128"/>
              </a:rPr>
              <a:t> 19), suggesting that there was another site by the same name in the area. The Arabic name for these structures is </a:t>
            </a:r>
            <a:r>
              <a:rPr lang="en-US" sz="1200" i="1" dirty="0" err="1">
                <a:ea typeface="ＭＳ Ｐゴシック" pitchFamily="34" charset="-128"/>
              </a:rPr>
              <a:t>Kubr</a:t>
            </a:r>
            <a:r>
              <a:rPr lang="en-US" sz="1200" i="1" dirty="0">
                <a:ea typeface="ＭＳ Ｐゴシック" pitchFamily="34" charset="-128"/>
              </a:rPr>
              <a:t> </a:t>
            </a:r>
            <a:r>
              <a:rPr lang="en-US" sz="1200" i="1" dirty="0" err="1">
                <a:ea typeface="ＭＳ Ｐゴシック" pitchFamily="34" charset="-128"/>
              </a:rPr>
              <a:t>Benei</a:t>
            </a:r>
            <a:r>
              <a:rPr lang="en-US" sz="1200" i="1" dirty="0">
                <a:ea typeface="ＭＳ Ｐゴシック" pitchFamily="34" charset="-128"/>
              </a:rPr>
              <a:t> Israel</a:t>
            </a:r>
            <a:r>
              <a:rPr lang="en-US" sz="1200" dirty="0">
                <a:ea typeface="ＭＳ Ｐゴシック" pitchFamily="34" charset="-128"/>
              </a:rPr>
              <a:t>, “Tombs of the Sons of Israel.” This indicates an old tradition connecting these structures with the Israelites. </a:t>
            </a:r>
          </a:p>
          <a:p>
            <a:pPr marL="0" indent="0" eaLnBrk="1" hangingPunct="1"/>
            <a:endParaRPr lang="en-US" sz="1200" dirty="0">
              <a:ea typeface="ＭＳ Ｐゴシック" pitchFamily="34" charset="-128"/>
            </a:endParaRPr>
          </a:p>
          <a:p>
            <a:pPr marL="0" indent="0"/>
            <a:r>
              <a:rPr lang="en-US" dirty="0">
                <a:solidFill>
                  <a:srgbClr val="FFFFFF"/>
                </a:solidFill>
              </a:rPr>
              <a:t>ws053017017</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816F621D-557D-4C1D-B81A-213F6F6ACCAA}" type="slidenum">
              <a:rPr 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11186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While</a:t>
            </a:r>
            <a:r>
              <a:rPr lang="en-US" baseline="0" dirty="0"/>
              <a:t> Saul’s violence against the Gibeonites is not explicitly mentioned, it is possible to connect 2 Samuel 21:1 with Saul placing Nob under the “ban” (1 Sam 22:18-19), because Gibeon and the Gibeonites are connected with the religious cult and priesthood from the period of conquest through the early monarchy (Josh 10:27; 1 Kgs 3:4-5; 9:2; 1 Chr 16:39; 21:29; 2 Chr 1:3, 13). On the other hand, 2 Samuel 21:2 states that Saul “sought to slay them in his zeal for the children of Israel and Judah,” which may indicate that it was an unrelated event. </a:t>
            </a:r>
            <a:r>
              <a:rPr lang="en-US" sz="1200" kern="1200" dirty="0">
                <a:solidFill>
                  <a:schemeClr val="tx1"/>
                </a:solidFill>
                <a:effectLst/>
                <a:latin typeface="+mn-lt"/>
                <a:ea typeface="+mn-ea"/>
                <a:cs typeface="+mn-cs"/>
              </a:rPr>
              <a:t>This relief</a:t>
            </a:r>
            <a:r>
              <a:rPr lang="en-US" sz="1200" kern="1200" baseline="0" dirty="0">
                <a:solidFill>
                  <a:schemeClr val="tx1"/>
                </a:solidFill>
                <a:effectLst/>
                <a:latin typeface="+mn-lt"/>
                <a:ea typeface="+mn-ea"/>
                <a:cs typeface="+mn-cs"/>
              </a:rPr>
              <a:t> comes from the gates of the Assyrian city of Balawat. The gates were installed during the reign of Shalmaneser III. This relief was photographed at the British Museum.</a:t>
            </a:r>
            <a:endParaRPr lang="en-US" dirty="0">
              <a:latin typeface="Times New Roman" pitchFamily="18" charset="0"/>
            </a:endParaRPr>
          </a:p>
          <a:p>
            <a:endParaRPr lang="en-US" dirty="0"/>
          </a:p>
          <a:p>
            <a:r>
              <a:rPr lang="en-US" dirty="0"/>
              <a:t>adr1805194209</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201994595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Burials</a:t>
            </a:r>
            <a:r>
              <a:rPr lang="en-US" baseline="0" dirty="0"/>
              <a:t> during the Iron Age II were typically in rock-cut tombs lined with benches where the bodies were laid. Once the flesh had decomposed, the bones and other grave goods were removed into a pit beneath one of the benches, allowing the deceased to literally rest with their ancestors. This photo shows a tomb of the Iron Age that has a bone repository beneath one of the benches. </a:t>
            </a:r>
            <a:r>
              <a:rPr lang="en-US" dirty="0"/>
              <a:t>This Iron</a:t>
            </a:r>
            <a:r>
              <a:rPr lang="en-US" baseline="0" dirty="0"/>
              <a:t> Age II tomb at St. Etienne’s tomb complex is one of the best preserved examples of Israelite/Judahite tombs.</a:t>
            </a:r>
            <a:endParaRPr lang="en-US" dirty="0"/>
          </a:p>
          <a:p>
            <a:endParaRPr lang="en-US" dirty="0"/>
          </a:p>
          <a:p>
            <a:r>
              <a:rPr lang="en-US" dirty="0"/>
              <a:t>tb062907541</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25933354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tb111103790</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53265970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Accounts</a:t>
            </a:r>
            <a:r>
              <a:rPr lang="en-US" baseline="0" dirty="0"/>
              <a:t> of t</a:t>
            </a:r>
            <a:r>
              <a:rPr lang="en-US" dirty="0"/>
              <a:t>he latter</a:t>
            </a:r>
            <a:r>
              <a:rPr lang="en-US" baseline="0" dirty="0"/>
              <a:t> Israelite/Philistine wars (arranged around the death of four Philistine giants) are preserved in 2 Samuel 21:15-22 and 1 Chronicles 20:4-8. The Chronicler’s account does not include the first campaign that details the fight between </a:t>
            </a:r>
            <a:r>
              <a:rPr lang="en-US" baseline="0" dirty="0" err="1"/>
              <a:t>Abishai</a:t>
            </a:r>
            <a:r>
              <a:rPr lang="en-US" baseline="0" dirty="0"/>
              <a:t> and </a:t>
            </a:r>
            <a:r>
              <a:rPr lang="en-US" baseline="0" dirty="0" err="1"/>
              <a:t>Ishbi-benob</a:t>
            </a:r>
            <a:r>
              <a:rPr lang="en-US" baseline="0" dirty="0"/>
              <a:t> (2 Sam 21:15-17). Second Samuel 21:18-22 and 1 Chronicles 20:4-8 are parallel accounts but include different locations for the battles. It is difficult to determine where this series of battles fit chronologically with the surrounding text, but they probably occurred prior to the revolts of Absalom and Sheba, given that these revolts seem to have occurred toward the end of David’s life.</a:t>
            </a:r>
          </a:p>
          <a:p>
            <a:endParaRPr lang="en-US" dirty="0"/>
          </a:p>
          <a:p>
            <a:r>
              <a:rPr lang="en-US" dirty="0"/>
              <a:t>tb011105856</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85019568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The Philistines were fond of using chariots in battle (cf. 1</a:t>
            </a:r>
            <a:r>
              <a:rPr lang="en-US" sz="1200" b="0" baseline="0" dirty="0"/>
              <a:t> Sam 13:5)</a:t>
            </a:r>
            <a:r>
              <a:rPr lang="en-US" sz="1200" b="0" dirty="0"/>
              <a:t>. Chariots were</a:t>
            </a:r>
            <a:r>
              <a:rPr lang="en-US" sz="1200" b="0" baseline="0" dirty="0"/>
              <a:t> best suited for the flat ground of the Philistine coastal region, where they could maneuver with ease</a:t>
            </a:r>
            <a:r>
              <a:rPr lang="en-US" baseline="0" dirty="0"/>
              <a:t>. These carvings were photographed at the </a:t>
            </a:r>
            <a:r>
              <a:rPr lang="en-US" dirty="0"/>
              <a:t>Ankara Museum of Anatolian Civilizations.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adr1006031462</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69288304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Philistines</a:t>
            </a:r>
            <a:r>
              <a:rPr lang="en-US" baseline="0" dirty="0"/>
              <a:t> also made use of mounted cavalry (cf. 1 Sam 13:5). </a:t>
            </a:r>
            <a:r>
              <a:rPr lang="en-US" dirty="0"/>
              <a:t>These two ceramic</a:t>
            </a:r>
            <a:r>
              <a:rPr lang="en-US" baseline="0" dirty="0"/>
              <a:t> models of horses with riders come from the Iron Age II (1000–586 BC). They were photographed at the </a:t>
            </a:r>
            <a:r>
              <a:rPr lang="en-US" dirty="0"/>
              <a:t>Hecht Museum at the University of Haifa.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adr1805253549</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2433131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a:t>
            </a:r>
            <a:r>
              <a:rPr lang="en-US" baseline="0" dirty="0"/>
              <a:t> later times, cavalry units were used extensively by the Assyrians. This relief from Nineveh depicts horsemen of Tiglath-pileser III attacking enemy horsemen. It was photographed at the </a:t>
            </a:r>
            <a:r>
              <a:rPr lang="en-US" dirty="0"/>
              <a:t>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adr1805195256</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2433131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relief was photographed at the Louvre Museum.</a:t>
            </a:r>
            <a:endParaRPr lang="en-US" dirty="0"/>
          </a:p>
          <a:p>
            <a:endParaRPr lang="en-US" dirty="0"/>
          </a:p>
          <a:p>
            <a:r>
              <a:rPr lang="en-US" dirty="0"/>
              <a:t>tb0927194769</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90204260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http://digitalcollections.nypl.org/items/510d47dc-474e-a3d9-e040-e00a18064a99</a:t>
            </a:r>
            <a:r>
              <a:rPr lang="en-US" sz="1200" u="sng" kern="1200" dirty="0">
                <a:effectLst/>
                <a:latin typeface="+mn-lt"/>
                <a:ea typeface="+mn-ea"/>
                <a:cs typeface="+mn-cs"/>
              </a:rPr>
              <a:t>.</a:t>
            </a:r>
            <a:endParaRPr lang="en-US" dirty="0"/>
          </a:p>
          <a:p>
            <a:endParaRPr lang="en-US" dirty="0"/>
          </a:p>
          <a:p>
            <a:r>
              <a:rPr lang="en-US" dirty="0"/>
              <a:t>nypl</a:t>
            </a:r>
            <a:r>
              <a:rPr lang="en-US" sz="1200" b="0" i="0" kern="1200" dirty="0">
                <a:effectLst/>
                <a:latin typeface="+mn-lt"/>
                <a:ea typeface="+mn-ea"/>
                <a:cs typeface="+mn-cs"/>
              </a:rPr>
              <a:t>494764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90204260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bronze statue comes </a:t>
            </a:r>
            <a:r>
              <a:rPr lang="en-US" dirty="0"/>
              <a:t>from the via IV </a:t>
            </a:r>
            <a:r>
              <a:rPr lang="en-US" dirty="0" err="1"/>
              <a:t>Novembre</a:t>
            </a:r>
            <a:r>
              <a:rPr lang="en-US" dirty="0"/>
              <a:t> on the Quirinal slopes in Rome. It was photographed at the </a:t>
            </a:r>
            <a:r>
              <a:rPr lang="en-US" sz="1200" kern="1200" dirty="0">
                <a:solidFill>
                  <a:schemeClr val="tx1"/>
                </a:solidFill>
                <a:effectLst/>
                <a:latin typeface="+mn-lt"/>
                <a:ea typeface="+mn-ea"/>
                <a:cs typeface="+mn-cs"/>
              </a:rPr>
              <a:t>National Museum of Rome.</a:t>
            </a:r>
            <a:endParaRPr lang="en-US" dirty="0"/>
          </a:p>
          <a:p>
            <a:endParaRPr lang="en-US" dirty="0"/>
          </a:p>
          <a:p>
            <a:r>
              <a:rPr lang="en-US" dirty="0"/>
              <a:t>tb0513177303</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90204260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Ishbibenob</a:t>
            </a:r>
            <a:r>
              <a:rPr lang="en-US" b="1" dirty="0"/>
              <a:t> and the giants of Gath</a:t>
            </a:r>
            <a:endParaRPr lang="en-US" dirty="0"/>
          </a:p>
          <a:p>
            <a:r>
              <a:rPr lang="en-US" dirty="0"/>
              <a:t>Besides Jonathan the son of </a:t>
            </a:r>
            <a:r>
              <a:rPr lang="en-US" dirty="0" err="1"/>
              <a:t>Shimea</a:t>
            </a:r>
            <a:r>
              <a:rPr lang="en-US" dirty="0"/>
              <a:t> (cf. 1 Sam 16:9; 17:13; 2 Sam 13:3, 32; 1 Chr 2:13), each of the other warriors is included in the list of David’s mighty men. (2 Sam 23:8-39; 1 Chr 11:10-47) The oft-mentioned Abishai was the commander of the thirty (2 Sam 23:18; 2 Chr 11:20). </a:t>
            </a:r>
            <a:r>
              <a:rPr lang="en-US" dirty="0" err="1"/>
              <a:t>Sibbecai</a:t>
            </a:r>
            <a:r>
              <a:rPr lang="en-US" dirty="0"/>
              <a:t> the </a:t>
            </a:r>
            <a:r>
              <a:rPr lang="en-US" dirty="0" err="1"/>
              <a:t>Hushathite</a:t>
            </a:r>
            <a:r>
              <a:rPr lang="en-US" dirty="0"/>
              <a:t> was one of the thirty (2 Sam 23:37; 1 Chr 11:29), and according to 1 Chronicles 27:11 was over the eighth division David’s forces. Elhanan was also one of the thirty (2 Sam 23:34; 1 Chr 11:28). The hometowns of these men are well known, as three of the four were from Bethlehem (Jonathan, Abishai, and Elhanan), and </a:t>
            </a:r>
            <a:r>
              <a:rPr lang="en-US" dirty="0" err="1"/>
              <a:t>Sibbecai</a:t>
            </a:r>
            <a:r>
              <a:rPr lang="en-US" dirty="0"/>
              <a:t> was from </a:t>
            </a:r>
            <a:r>
              <a:rPr lang="en-US" dirty="0" err="1"/>
              <a:t>Hushah</a:t>
            </a:r>
            <a:r>
              <a:rPr lang="en-US" dirty="0"/>
              <a:t> (</a:t>
            </a:r>
            <a:r>
              <a:rPr lang="en-US" dirty="0" err="1"/>
              <a:t>Ḥûsân</a:t>
            </a:r>
            <a:r>
              <a:rPr lang="en-US" dirty="0"/>
              <a:t>).</a:t>
            </a:r>
          </a:p>
          <a:p>
            <a:r>
              <a:rPr lang="en-US" dirty="0"/>
              <a:t> </a:t>
            </a:r>
          </a:p>
          <a:p>
            <a:r>
              <a:rPr lang="en-US" dirty="0"/>
              <a:t>While it is clear from the context that Philistine Gath (Tell </a:t>
            </a:r>
            <a:r>
              <a:rPr lang="en-US" dirty="0" err="1"/>
              <a:t>eṣ-Sâfi</a:t>
            </a:r>
            <a:r>
              <a:rPr lang="en-US" dirty="0"/>
              <a:t>) is the hometown of the four giants, the names of the giants and the specific locations of the battles are very difficult to reconstruct. The name of the first giant, which is often translated as “</a:t>
            </a:r>
            <a:r>
              <a:rPr lang="en-US" dirty="0" err="1"/>
              <a:t>Ishbibenob</a:t>
            </a:r>
            <a:r>
              <a:rPr lang="en-US" dirty="0"/>
              <a:t>” (e.g., RSV), may actually be better understood as “they dwelled at Nob” following a marginal MT </a:t>
            </a:r>
            <a:r>
              <a:rPr lang="en-US" i="1" dirty="0" err="1"/>
              <a:t>Qere</a:t>
            </a:r>
            <a:r>
              <a:rPr lang="en-US" i="1" dirty="0"/>
              <a:t> </a:t>
            </a:r>
            <a:r>
              <a:rPr lang="en-US" dirty="0"/>
              <a:t>(</a:t>
            </a:r>
            <a:r>
              <a:rPr lang="he-IL" dirty="0" err="1"/>
              <a:t>יִשְׁבִּי</a:t>
            </a:r>
            <a:r>
              <a:rPr lang="he-IL" dirty="0"/>
              <a:t> </a:t>
            </a:r>
            <a:r>
              <a:rPr lang="he-IL" dirty="0" err="1"/>
              <a:t>בְּנֹב</a:t>
            </a:r>
            <a:r>
              <a:rPr lang="en-US" dirty="0"/>
              <a:t>) (as originally suggested by Wellhausen 1871: 210; cf. Ehrlich 1992a: 510; Na’aman 2008: 5 with extensive bibliography). Furthermore, Nob is often emended to Gob (e.g., Driver 1913: 353; Simons 1959: 337; but see McCarter, Jr. 1984: 448), which occurs in the next two narratives associated with </a:t>
            </a:r>
            <a:r>
              <a:rPr lang="en-US" dirty="0" err="1"/>
              <a:t>Sibbecai</a:t>
            </a:r>
            <a:r>
              <a:rPr lang="en-US" dirty="0"/>
              <a:t> and Elhanan in the Samuel version (2 Sam 21:18-19). While this textual reconstruction cannot be considered certain, the clear connection with Philistine Gath would seem to place the event in the vicinity of Tell </a:t>
            </a:r>
            <a:r>
              <a:rPr lang="en-US" dirty="0" err="1"/>
              <a:t>eṣ-Sâfi</a:t>
            </a:r>
            <a:r>
              <a:rPr lang="en-US" dirty="0"/>
              <a:t>, and would certainly rule out the possibility that Benjaminite Nob (1 Sam 21:1; 22:9, 11, 19; </a:t>
            </a:r>
            <a:r>
              <a:rPr lang="en-US" dirty="0" err="1"/>
              <a:t>Neh</a:t>
            </a:r>
            <a:r>
              <a:rPr lang="en-US" dirty="0"/>
              <a:t> 11:32; Isa 10:32) was the intended toponym. </a:t>
            </a:r>
          </a:p>
          <a:p>
            <a:r>
              <a:rPr lang="en-US" dirty="0"/>
              <a:t> </a:t>
            </a:r>
          </a:p>
          <a:p>
            <a:r>
              <a:rPr lang="en-US" dirty="0"/>
              <a:t>The second giant’s identity, </a:t>
            </a:r>
            <a:r>
              <a:rPr lang="en-US" dirty="0" err="1"/>
              <a:t>Saph</a:t>
            </a:r>
            <a:r>
              <a:rPr lang="en-US" dirty="0"/>
              <a:t> (</a:t>
            </a:r>
            <a:r>
              <a:rPr lang="he-IL" dirty="0"/>
              <a:t>סַף</a:t>
            </a:r>
            <a:r>
              <a:rPr lang="en-US" dirty="0"/>
              <a:t>) or </a:t>
            </a:r>
            <a:r>
              <a:rPr lang="en-US" dirty="0" err="1"/>
              <a:t>Sippai</a:t>
            </a:r>
            <a:r>
              <a:rPr lang="en-US" dirty="0"/>
              <a:t> (</a:t>
            </a:r>
            <a:r>
              <a:rPr lang="he-IL" dirty="0" err="1"/>
              <a:t>סִפַּי</a:t>
            </a:r>
            <a:r>
              <a:rPr lang="en-US" dirty="0"/>
              <a:t>), is not in question, however, the location of the event is recorded as “Gob” in Samuel (2 Sam 21:18), whereas the Chronicler’s account (1 Chr 20:4) has “Gezer” (</a:t>
            </a:r>
            <a:r>
              <a:rPr lang="he-IL" dirty="0" err="1"/>
              <a:t>בְּגֶזֶר</a:t>
            </a:r>
            <a:r>
              <a:rPr lang="en-US" dirty="0"/>
              <a:t>/Γα</a:t>
            </a:r>
            <a:r>
              <a:rPr lang="en-US" dirty="0" err="1"/>
              <a:t>ζερ</a:t>
            </a:r>
            <a:r>
              <a:rPr lang="en-US" dirty="0"/>
              <a:t>). Although it should be noted that while Gob (</a:t>
            </a:r>
            <a:r>
              <a:rPr lang="he-IL" dirty="0"/>
              <a:t>גוֹב</a:t>
            </a:r>
            <a:r>
              <a:rPr lang="en-US" dirty="0"/>
              <a:t>) occurs in the MT of 2 Samuel 21:18, the LXX tradition is in support of Gath (</a:t>
            </a:r>
            <a:r>
              <a:rPr lang="en-US" dirty="0" err="1"/>
              <a:t>Γεθ</a:t>
            </a:r>
            <a:r>
              <a:rPr lang="en-US" dirty="0"/>
              <a:t>). Several scholars are in favor of the reading of Gob over Gezer for 1 Chronicles 20:4 in light of the MT of 2 Samuel 21:18 (e.g., Smith 1899: 377–8; Williamson 2010: 141; Ehrlich 1992b: 1041; but see Myers 1995: 141 who is in support of Gezer), however, McCarter points to the variant of </a:t>
            </a:r>
            <a:r>
              <a:rPr lang="el-GR" dirty="0"/>
              <a:t>Γαζετ </a:t>
            </a:r>
            <a:r>
              <a:rPr lang="en-US" dirty="0"/>
              <a:t>in LXX</a:t>
            </a:r>
            <a:r>
              <a:rPr lang="en-US" baseline="30000" dirty="0"/>
              <a:t>L</a:t>
            </a:r>
            <a:r>
              <a:rPr lang="en-US" dirty="0"/>
              <a:t> in 2 Samuel 21:18 in support of the reading of Gezer for both passages (1984: 447–50). As Na’aman points out, it is very possible that the Chronicler updated Gob with Gezer in order to reflect conditions during his day (2008: 4–5). </a:t>
            </a:r>
          </a:p>
          <a:p>
            <a:r>
              <a:rPr lang="en-US" dirty="0"/>
              <a:t> </a:t>
            </a:r>
          </a:p>
          <a:p>
            <a:r>
              <a:rPr lang="en-US" dirty="0"/>
              <a:t>The third giant’s name (either Goliath the Gittite or his brother, </a:t>
            </a:r>
            <a:r>
              <a:rPr lang="en-US" dirty="0" err="1"/>
              <a:t>Lahmi</a:t>
            </a:r>
            <a:r>
              <a:rPr lang="en-US" dirty="0"/>
              <a:t>—2 Sam 21:19; 1 Chr 20:5) and the connection to narrative of 1 Samuel 17 has received considerable scholarly discussion, on account of the proposed correlation between Elhanan and David. Like the preceding event, the MT of 2 Samuel places this event at Gob, which seems to be supported by the LXX.</a:t>
            </a:r>
          </a:p>
          <a:p>
            <a:r>
              <a:rPr lang="en-US" dirty="0"/>
              <a:t> </a:t>
            </a:r>
          </a:p>
          <a:p>
            <a:r>
              <a:rPr lang="en-US" dirty="0"/>
              <a:t>Finally, the name of the final (24-digit) giant is not given, and the parallel texts agree in placing this event “at Gath” (2 Sam 21:19; 1 Chr 20:5). The summary of the four events (1 Sam 21:22; 1 Chr 20:8) connects the giants with the Rephaim and the city of Philistine Gath. </a:t>
            </a:r>
          </a:p>
          <a:p>
            <a:r>
              <a:rPr lang="en-US" dirty="0"/>
              <a:t> </a:t>
            </a:r>
          </a:p>
          <a:p>
            <a:r>
              <a:rPr lang="en-US" b="1" dirty="0"/>
              <a:t>Gob = Tel </a:t>
            </a:r>
            <a:r>
              <a:rPr lang="en-US" b="1" dirty="0" err="1"/>
              <a:t>Harsim</a:t>
            </a:r>
            <a:r>
              <a:rPr lang="en-US" b="1" dirty="0"/>
              <a:t>?</a:t>
            </a:r>
            <a:endParaRPr lang="en-US" dirty="0"/>
          </a:p>
          <a:p>
            <a:r>
              <a:rPr lang="en-US" dirty="0"/>
              <a:t>Tel </a:t>
            </a:r>
            <a:r>
              <a:rPr lang="en-US" dirty="0" err="1"/>
              <a:t>Ḥarasim</a:t>
            </a:r>
            <a:r>
              <a:rPr lang="en-US" dirty="0"/>
              <a:t> matches the context of 2 Samuel 21:15-22 and 1 Chronicles 20:4-8, which place Gob and all of the events at or in the immediate vicinity of Gath. As we have demonstrated above, the Judahite towns in the Elah Valley seem to be restricted on the west by the Azekah-</a:t>
            </a:r>
            <a:r>
              <a:rPr lang="en-US" dirty="0" err="1"/>
              <a:t>Goded</a:t>
            </a:r>
            <a:r>
              <a:rPr lang="en-US" dirty="0"/>
              <a:t> ridge, and Tel </a:t>
            </a:r>
            <a:r>
              <a:rPr lang="en-US" dirty="0" err="1"/>
              <a:t>Ḥarasim</a:t>
            </a:r>
            <a:r>
              <a:rPr lang="en-US" dirty="0"/>
              <a:t> is the only known Iron Age ruin of any significance (cf. Dagan 2000; Levin 2002: 32–3; </a:t>
            </a:r>
            <a:r>
              <a:rPr lang="en-US" dirty="0" err="1"/>
              <a:t>Shavit</a:t>
            </a:r>
            <a:r>
              <a:rPr lang="en-US" dirty="0"/>
              <a:t> 2008: 142–8—who mentions the small ruins of Khirbet </a:t>
            </a:r>
            <a:r>
              <a:rPr lang="en-US" dirty="0" err="1"/>
              <a:t>Boten</a:t>
            </a:r>
            <a:r>
              <a:rPr lang="en-US" dirty="0"/>
              <a:t> and Wadi </a:t>
            </a:r>
            <a:r>
              <a:rPr lang="en-US" dirty="0" err="1"/>
              <a:t>Luzit</a:t>
            </a:r>
            <a:r>
              <a:rPr lang="en-US" dirty="0"/>
              <a:t> [East] with remains from the early and late Iron IIA). In light of the massive size and recently exposed Iron I–IIA fortifications at Tell </a:t>
            </a:r>
            <a:r>
              <a:rPr lang="en-US" dirty="0" err="1"/>
              <a:t>eṣ-Ṣâfi</a:t>
            </a:r>
            <a:r>
              <a:rPr lang="en-US" dirty="0"/>
              <a:t>/Gath (A. Maeir personal communication), Davidic sovereignty over Gath as is usually interpreted from 1 Chronicles 18:1 (but see the presumably corrupt </a:t>
            </a:r>
            <a:r>
              <a:rPr lang="en-US" dirty="0" err="1"/>
              <a:t>Methegh-ammah</a:t>
            </a:r>
            <a:r>
              <a:rPr lang="en-US" dirty="0"/>
              <a:t> in the parallel account from 2 Samuel 8:1) seems unlikely. On the other hand, it is worth noting that from a contextual perspective, 2 Samuel 8:1 and 1 Chronicles 18:1 seem to refer to events that preceded the later Philistine wars of 2 Samuel 21:15-22 and 1 Chronicles 20:4-8, which could theoretically indicate a fluid situation. In addition, the clear independence of Gath at the outset of Solomon’s reign (1 Kgs 2:40-41) demonstrates the biblical witness to the dynamic nature of the relations between Philistine Gath and early monarchical Israel (Aharoni 1979: 279; Levin 2002: 31). As Na’aman has argued, the conflicts at Gob and Gath (as well as other stories with unique toponymy—e.g., 2 Sam 5:17-25) may be evidence of an early textual witness “of great antiquity of the memories of David’s rise to the throne” (2008: 8). Therefore, the occurrence of Gob in a 10th century BC context, and the possible identification of the site with Tel </a:t>
            </a:r>
            <a:r>
              <a:rPr lang="en-US" dirty="0" err="1"/>
              <a:t>Ḥarasim</a:t>
            </a:r>
            <a:r>
              <a:rPr lang="en-US" dirty="0"/>
              <a:t> should be considered in future reconstructions of the development of Judah’s presence in the Judean Shephelah.</a:t>
            </a:r>
          </a:p>
          <a:p>
            <a:endParaRPr lang="en-US" dirty="0"/>
          </a:p>
          <a:p>
            <a:r>
              <a:rPr lang="en-US" dirty="0"/>
              <a:t>This map comes from the Survey of Western Palestine, published in 1880 by the Palestine Exploration Fund; a digital version of the 26-map set is available from BiblePlaces.com.</a:t>
            </a:r>
          </a:p>
          <a:p>
            <a:r>
              <a:rPr lang="en-US" b="1" dirty="0"/>
              <a:t> </a:t>
            </a:r>
          </a:p>
          <a:p>
            <a:r>
              <a:rPr lang="en-US" b="0" dirty="0"/>
              <a:t>See the next slide for labels.</a:t>
            </a:r>
          </a:p>
          <a:p>
            <a:endParaRPr lang="en-US" dirty="0"/>
          </a:p>
          <a:p>
            <a:r>
              <a:rPr lang="en-US" b="1" dirty="0"/>
              <a:t>References:</a:t>
            </a:r>
            <a:endParaRPr lang="en-US" dirty="0"/>
          </a:p>
          <a:p>
            <a:r>
              <a:rPr lang="en-US" dirty="0"/>
              <a:t>Aharoni, Y.</a:t>
            </a:r>
          </a:p>
          <a:p>
            <a:pPr marL="685800" indent="-457200">
              <a:tabLst>
                <a:tab pos="685800" algn="l"/>
              </a:tabLst>
            </a:pPr>
            <a:r>
              <a:rPr lang="en-US" dirty="0"/>
              <a:t>1979	</a:t>
            </a:r>
            <a:r>
              <a:rPr lang="en-US" i="1" dirty="0"/>
              <a:t>The Land of the Bible: A Historical Geography</a:t>
            </a:r>
            <a:r>
              <a:rPr lang="en-US" dirty="0"/>
              <a:t>. Trans. A. F. Rainey, from Hebrew. Revised and Enlarged. Philadelphia: Westminster Press.</a:t>
            </a:r>
          </a:p>
          <a:p>
            <a:r>
              <a:rPr lang="en-US" dirty="0"/>
              <a:t>Dagan, Y.</a:t>
            </a:r>
          </a:p>
          <a:p>
            <a:pPr marL="685800" indent="-457200">
              <a:tabLst>
                <a:tab pos="685800" algn="l"/>
              </a:tabLst>
            </a:pPr>
            <a:r>
              <a:rPr lang="en-US" dirty="0"/>
              <a:t>2000	The Settlement in the Judean Shephelah in the Second and First Millennium BC: A Test Case of Settlement Processes in a Geographical Region. Unpublished Ph.D. Dissertation, Tel Aviv University.</a:t>
            </a:r>
          </a:p>
          <a:p>
            <a:r>
              <a:rPr lang="en-US" dirty="0"/>
              <a:t>Driver, S. R.</a:t>
            </a:r>
          </a:p>
          <a:p>
            <a:pPr marL="685800" indent="-457200"/>
            <a:r>
              <a:rPr lang="en-US" dirty="0"/>
              <a:t>1913	</a:t>
            </a:r>
            <a:r>
              <a:rPr lang="en-US" i="1" dirty="0"/>
              <a:t>Notes on the Hebrew Text and the Topography of the Books of Samuel</a:t>
            </a:r>
            <a:r>
              <a:rPr lang="en-US" dirty="0"/>
              <a:t>. Oxford: Oxford Clarendon Press.</a:t>
            </a:r>
          </a:p>
          <a:p>
            <a:r>
              <a:rPr lang="en-US" dirty="0"/>
              <a:t>Ehrlich, C. S.</a:t>
            </a:r>
          </a:p>
          <a:p>
            <a:pPr marL="685800" indent="-457200">
              <a:tabLst>
                <a:tab pos="685800" algn="l"/>
              </a:tabLst>
            </a:pPr>
            <a:r>
              <a:rPr lang="en-US" dirty="0"/>
              <a:t>1992a	</a:t>
            </a:r>
            <a:r>
              <a:rPr lang="en-US" dirty="0" err="1"/>
              <a:t>Ishbi-Benob</a:t>
            </a:r>
            <a:r>
              <a:rPr lang="en-US" dirty="0"/>
              <a:t>. </a:t>
            </a:r>
            <a:r>
              <a:rPr lang="en-US" i="1" dirty="0"/>
              <a:t>Anchor Bible Dictionary, </a:t>
            </a:r>
            <a:r>
              <a:rPr lang="en-US" dirty="0"/>
              <a:t>vol. 3, ed. D. N. Freedman. New York: Doubleday.</a:t>
            </a:r>
          </a:p>
          <a:p>
            <a:pPr marL="685800" indent="-457200"/>
            <a:r>
              <a:rPr lang="en-US" dirty="0"/>
              <a:t>1992b	Gob. </a:t>
            </a:r>
            <a:r>
              <a:rPr lang="en-US" i="1" dirty="0"/>
              <a:t>Anchor Bible Dictionary, </a:t>
            </a:r>
            <a:r>
              <a:rPr lang="en-US" dirty="0"/>
              <a:t>vol. 2, ed. D. N. Freedman. New York: Doubleday.</a:t>
            </a:r>
          </a:p>
          <a:p>
            <a:r>
              <a:rPr lang="en-US" dirty="0"/>
              <a:t>Levin, Y.</a:t>
            </a:r>
          </a:p>
          <a:p>
            <a:pPr marL="685800" indent="-457200">
              <a:tabLst>
                <a:tab pos="685800" algn="l"/>
              </a:tabLst>
            </a:pPr>
            <a:r>
              <a:rPr lang="en-US" dirty="0"/>
              <a:t>2002	The Search for Moresheth-Gath: A New Proposal. </a:t>
            </a:r>
            <a:r>
              <a:rPr lang="en-US" i="1" dirty="0"/>
              <a:t>Palestine Exploration Quarterly</a:t>
            </a:r>
            <a:r>
              <a:rPr lang="en-US" dirty="0"/>
              <a:t> 134: 28–36.</a:t>
            </a:r>
          </a:p>
          <a:p>
            <a:r>
              <a:rPr lang="en-US" dirty="0"/>
              <a:t>McCarter, Jr., P. K.</a:t>
            </a:r>
          </a:p>
          <a:p>
            <a:pPr marL="685800" indent="-457200">
              <a:tabLst>
                <a:tab pos="685800" algn="l"/>
              </a:tabLst>
            </a:pPr>
            <a:r>
              <a:rPr lang="en-US" dirty="0"/>
              <a:t>1984	</a:t>
            </a:r>
            <a:r>
              <a:rPr lang="en-US" i="1" dirty="0"/>
              <a:t>II Samuel</a:t>
            </a:r>
            <a:r>
              <a:rPr lang="en-US" dirty="0"/>
              <a:t>. Anchor Bible Commentary. London; New Haven: Yale University Press.</a:t>
            </a:r>
          </a:p>
          <a:p>
            <a:r>
              <a:rPr lang="en-US" dirty="0"/>
              <a:t>Myers, J.</a:t>
            </a:r>
          </a:p>
          <a:p>
            <a:pPr marL="685800" indent="-457200">
              <a:tabLst>
                <a:tab pos="685800" algn="l"/>
              </a:tabLst>
            </a:pPr>
            <a:r>
              <a:rPr lang="en-US" dirty="0"/>
              <a:t>1995	</a:t>
            </a:r>
            <a:r>
              <a:rPr lang="en-US" i="1" dirty="0"/>
              <a:t>II Chronicles</a:t>
            </a:r>
            <a:r>
              <a:rPr lang="en-US" dirty="0"/>
              <a:t>. Anchor Bible Commentary. London; New Haven: Yale University Press.</a:t>
            </a:r>
          </a:p>
          <a:p>
            <a:r>
              <a:rPr lang="en-US" dirty="0"/>
              <a:t>Na’aman, N.</a:t>
            </a:r>
          </a:p>
          <a:p>
            <a:pPr marL="685800" indent="-457200">
              <a:tabLst>
                <a:tab pos="685800" algn="l"/>
              </a:tabLst>
            </a:pPr>
            <a:r>
              <a:rPr lang="en-US" dirty="0"/>
              <a:t>2008	In Search of the Ancient Name of Khirbet Qeiyafa. </a:t>
            </a:r>
            <a:r>
              <a:rPr lang="en-US" i="1" dirty="0"/>
              <a:t>Journal of Hebrew Scriptures</a:t>
            </a:r>
            <a:r>
              <a:rPr lang="en-US" dirty="0"/>
              <a:t> 8: 2–8.</a:t>
            </a:r>
          </a:p>
          <a:p>
            <a:r>
              <a:rPr lang="en-US" dirty="0" err="1"/>
              <a:t>Shavit</a:t>
            </a:r>
            <a:r>
              <a:rPr lang="en-US" dirty="0"/>
              <a:t>, A.</a:t>
            </a:r>
          </a:p>
          <a:p>
            <a:pPr marL="685800" indent="-457200">
              <a:tabLst>
                <a:tab pos="685800" algn="l"/>
              </a:tabLst>
            </a:pPr>
            <a:r>
              <a:rPr lang="en-US" dirty="0"/>
              <a:t>2008	Settlement Patterns of Philistine City-states. Pp. 135–64 in </a:t>
            </a:r>
            <a:r>
              <a:rPr lang="en-US" i="1" dirty="0"/>
              <a:t>Bene Israel: Studies in the Archaeology of Israel and the Levant during the Bronze and Iron Ages in </a:t>
            </a:r>
            <a:r>
              <a:rPr lang="en-US" i="1" dirty="0" err="1"/>
              <a:t>Honour</a:t>
            </a:r>
            <a:r>
              <a:rPr lang="en-US" i="1" dirty="0"/>
              <a:t> of Israel Finkelstein</a:t>
            </a:r>
            <a:r>
              <a:rPr lang="en-US" dirty="0"/>
              <a:t>, ed. A. Fantalkin and A. </a:t>
            </a:r>
            <a:r>
              <a:rPr lang="en-US" dirty="0" err="1"/>
              <a:t>Yasur</a:t>
            </a:r>
            <a:r>
              <a:rPr lang="en-US" dirty="0"/>
              <a:t>-Landau. Leiden: Brill.</a:t>
            </a:r>
          </a:p>
          <a:p>
            <a:r>
              <a:rPr lang="en-US" dirty="0"/>
              <a:t>Simons, J. J.</a:t>
            </a:r>
          </a:p>
          <a:p>
            <a:pPr marL="685800" indent="-457200">
              <a:tabLst>
                <a:tab pos="685800" algn="l"/>
              </a:tabLst>
            </a:pPr>
            <a:r>
              <a:rPr lang="en-US" dirty="0"/>
              <a:t>1959	</a:t>
            </a:r>
            <a:r>
              <a:rPr lang="en-US" i="1" dirty="0"/>
              <a:t>The Geographical and Topographical Texts of the Old Testament</a:t>
            </a:r>
            <a:r>
              <a:rPr lang="en-US" dirty="0"/>
              <a:t>. Leiden: Brill.</a:t>
            </a:r>
          </a:p>
          <a:p>
            <a:r>
              <a:rPr lang="en-US" dirty="0"/>
              <a:t>Smith, H. P.</a:t>
            </a:r>
          </a:p>
          <a:p>
            <a:pPr marL="685800" indent="-457200">
              <a:tabLst>
                <a:tab pos="685800" algn="l"/>
              </a:tabLst>
            </a:pPr>
            <a:r>
              <a:rPr lang="en-US" dirty="0"/>
              <a:t>1899	</a:t>
            </a:r>
            <a:r>
              <a:rPr lang="en-US" i="1" dirty="0"/>
              <a:t>Samuel I and II</a:t>
            </a:r>
            <a:r>
              <a:rPr lang="en-US" dirty="0"/>
              <a:t>. International Critical Commentary. Edinburgh: A&amp;C Black.</a:t>
            </a:r>
          </a:p>
          <a:p>
            <a:r>
              <a:rPr lang="en-US" dirty="0"/>
              <a:t>Wellhausen, J.</a:t>
            </a:r>
          </a:p>
          <a:p>
            <a:pPr marL="685800" indent="-457200">
              <a:tabLst>
                <a:tab pos="685800" algn="l"/>
              </a:tabLst>
            </a:pPr>
            <a:r>
              <a:rPr lang="en-US" dirty="0"/>
              <a:t>1871	</a:t>
            </a:r>
            <a:r>
              <a:rPr lang="en-US" i="1" dirty="0"/>
              <a:t>Der Text der </a:t>
            </a:r>
            <a:r>
              <a:rPr lang="en-US" i="1" dirty="0" err="1"/>
              <a:t>Bücher</a:t>
            </a:r>
            <a:r>
              <a:rPr lang="en-US" i="1" dirty="0"/>
              <a:t> </a:t>
            </a:r>
            <a:r>
              <a:rPr lang="en-US" i="1" dirty="0" err="1"/>
              <a:t>Samuelis</a:t>
            </a:r>
            <a:r>
              <a:rPr lang="en-US" i="1" dirty="0"/>
              <a:t> </a:t>
            </a:r>
            <a:r>
              <a:rPr lang="en-US" i="1" dirty="0" err="1"/>
              <a:t>Untersucht</a:t>
            </a:r>
            <a:r>
              <a:rPr lang="en-US" dirty="0"/>
              <a:t>. Göttingen: </a:t>
            </a:r>
            <a:r>
              <a:rPr lang="en-US" dirty="0" err="1"/>
              <a:t>Vandenhoeck</a:t>
            </a:r>
            <a:r>
              <a:rPr lang="en-US" dirty="0"/>
              <a:t>.</a:t>
            </a:r>
          </a:p>
          <a:p>
            <a:r>
              <a:rPr lang="en-US" dirty="0"/>
              <a:t>Williamson, H. G. M.</a:t>
            </a:r>
          </a:p>
          <a:p>
            <a:pPr marL="685800" indent="-457200">
              <a:tabLst>
                <a:tab pos="685800" algn="l"/>
              </a:tabLst>
            </a:pPr>
            <a:r>
              <a:rPr lang="en-US" dirty="0"/>
              <a:t>2010	</a:t>
            </a:r>
            <a:r>
              <a:rPr lang="en-US" i="1" dirty="0"/>
              <a:t>1 and 2 Chronicles Commentary</a:t>
            </a:r>
            <a:r>
              <a:rPr lang="en-US" dirty="0"/>
              <a:t>. 2nd edition. Grand Rapids: W. B. Eerdmans.</a:t>
            </a:r>
          </a:p>
          <a:p>
            <a:pPr marR="0" lvl="0" algn="l" defTabSz="914400" rtl="0" eaLnBrk="1" fontAlgn="auto" latinLnBrk="0" hangingPunct="1">
              <a:lnSpc>
                <a:spcPct val="100000"/>
              </a:lnSpc>
              <a:spcBef>
                <a:spcPts val="0"/>
              </a:spcBef>
              <a:spcAft>
                <a:spcPts val="0"/>
              </a:spcAft>
              <a:buClrTx/>
              <a:buSzTx/>
              <a:buFontTx/>
              <a:buNone/>
              <a:tabLst>
                <a:tab pos="685800" algn="l"/>
              </a:tabLst>
              <a:defRPr/>
            </a:pPr>
            <a:endParaRPr lang="en-US" baseline="0" dirty="0"/>
          </a:p>
          <a:p>
            <a:pPr marR="0" lvl="0" algn="l" defTabSz="914400" rtl="0" eaLnBrk="1" fontAlgn="auto" latinLnBrk="0" hangingPunct="1">
              <a:lnSpc>
                <a:spcPct val="100000"/>
              </a:lnSpc>
              <a:spcBef>
                <a:spcPts val="0"/>
              </a:spcBef>
              <a:spcAft>
                <a:spcPts val="0"/>
              </a:spcAft>
              <a:buClrTx/>
              <a:buSzTx/>
              <a:buFontTx/>
              <a:buNone/>
              <a:tabLst>
                <a:tab pos="685800" algn="l"/>
              </a:tabLst>
              <a:defRPr/>
            </a:pPr>
            <a:r>
              <a:rPr lang="en-US" baseline="0" dirty="0" err="1"/>
              <a:t>SWPSheetBenjaminRegion</a:t>
            </a:r>
            <a:endParaRPr lang="en-US" dirty="0"/>
          </a:p>
          <a:p>
            <a:pPr marL="228600" indent="0">
              <a:buNone/>
              <a:tabLst>
                <a:tab pos="685800" algn="l"/>
              </a:tabLst>
            </a:pP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780590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0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microsoft.com/office/2007/relationships/hdphoto" Target="../media/hdphoto6.wdp"/></Relationships>
</file>

<file path=ppt/slides/_rels/slide10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10.jpg"/></Relationships>
</file>

<file path=ppt/slides/_rels/slide11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1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microsoft.com/office/2007/relationships/hdphoto" Target="../media/hdphoto7.wdp"/></Relationships>
</file>

<file path=ppt/slides/_rels/slide122.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25.jpg"/></Relationships>
</file>

<file path=ppt/slides/_rels/slide12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3.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4.jpeg"/></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84.jpg"/></Relationships>
</file>

<file path=ppt/slides/_rels/slide8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9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21</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(aerial view from the south)</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It is because of Saul and his bloody house, because he put to death the Gibeonites</a:t>
            </a:r>
          </a:p>
        </p:txBody>
      </p:sp>
    </p:spTree>
    <p:extLst>
      <p:ext uri="{BB962C8B-B14F-4D97-AF65-F5344CB8AC3E}">
        <p14:creationId xmlns:p14="http://schemas.microsoft.com/office/powerpoint/2010/main" val="11500575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map, text&#10;&#10;Description automatically generated">
            <a:extLst>
              <a:ext uri="{FF2B5EF4-FFF2-40B4-BE49-F238E27FC236}">
                <a16:creationId xmlns:a16="http://schemas.microsoft.com/office/drawing/2014/main" id="{2CE7D58F-2528-471A-84EF-1F2658685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1520"/>
            <a:ext cx="9144000" cy="5394960"/>
          </a:xfrm>
          <a:prstGeom prst="rect">
            <a:avLst/>
          </a:prstGeom>
        </p:spPr>
      </p:pic>
      <p:sp>
        <p:nvSpPr>
          <p:cNvPr id="2" name="Text Placeholder 1"/>
          <p:cNvSpPr>
            <a:spLocks noGrp="1"/>
          </p:cNvSpPr>
          <p:nvPr>
            <p:ph type="body" sz="quarter" idx="10"/>
          </p:nvPr>
        </p:nvSpPr>
        <p:spPr/>
        <p:txBody>
          <a:bodyPr/>
          <a:lstStyle/>
          <a:p>
            <a:r>
              <a:rPr lang="en-US" dirty="0"/>
              <a:t>Map with the Coastal Plain and the </a:t>
            </a:r>
            <a:r>
              <a:rPr lang="en-US" dirty="0" err="1"/>
              <a:t>Shephelah</a:t>
            </a:r>
            <a:endParaRPr lang="en-US" dirty="0"/>
          </a:p>
        </p:txBody>
      </p:sp>
      <p:sp>
        <p:nvSpPr>
          <p:cNvPr id="3" name="Text Placeholder 2"/>
          <p:cNvSpPr>
            <a:spLocks noGrp="1"/>
          </p:cNvSpPr>
          <p:nvPr>
            <p:ph type="body" sz="quarter" idx="12"/>
          </p:nvPr>
        </p:nvSpPr>
        <p:spPr/>
        <p:txBody>
          <a:bodyPr/>
          <a:lstStyle/>
          <a:p>
            <a:r>
              <a:rPr lang="en-US" dirty="0"/>
              <a:t>21:16</a:t>
            </a:r>
          </a:p>
        </p:txBody>
      </p:sp>
      <p:sp>
        <p:nvSpPr>
          <p:cNvPr id="4" name="Title 3"/>
          <p:cNvSpPr>
            <a:spLocks noGrp="1"/>
          </p:cNvSpPr>
          <p:nvPr>
            <p:ph type="title"/>
          </p:nvPr>
        </p:nvSpPr>
        <p:spPr/>
        <p:txBody>
          <a:bodyPr/>
          <a:lstStyle/>
          <a:p>
            <a:r>
              <a:rPr lang="en-US" dirty="0" err="1"/>
              <a:t>Ishbi-benob</a:t>
            </a:r>
            <a:r>
              <a:rPr lang="en-US" dirty="0"/>
              <a:t> was one of the descendants of the giant</a:t>
            </a:r>
          </a:p>
        </p:txBody>
      </p:sp>
      <p:sp>
        <p:nvSpPr>
          <p:cNvPr id="7" name="Oval 6"/>
          <p:cNvSpPr/>
          <p:nvPr/>
        </p:nvSpPr>
        <p:spPr>
          <a:xfrm>
            <a:off x="1295400" y="4699702"/>
            <a:ext cx="1447800" cy="7620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8" name="Text Box 1030"/>
          <p:cNvSpPr txBox="1">
            <a:spLocks noChangeArrowheads="1"/>
          </p:cNvSpPr>
          <p:nvPr/>
        </p:nvSpPr>
        <p:spPr bwMode="auto">
          <a:xfrm>
            <a:off x="1295400" y="5485929"/>
            <a:ext cx="69121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Gath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Text Box 1030"/>
          <p:cNvSpPr txBox="1">
            <a:spLocks noChangeArrowheads="1"/>
          </p:cNvSpPr>
          <p:nvPr/>
        </p:nvSpPr>
        <p:spPr bwMode="auto">
          <a:xfrm>
            <a:off x="5128953" y="4591692"/>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Azekah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Oval 9"/>
          <p:cNvSpPr/>
          <p:nvPr/>
        </p:nvSpPr>
        <p:spPr>
          <a:xfrm>
            <a:off x="1600200" y="743712"/>
            <a:ext cx="1447800" cy="388463"/>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1" name="Text Box 1030"/>
          <p:cNvSpPr txBox="1">
            <a:spLocks noChangeArrowheads="1"/>
          </p:cNvSpPr>
          <p:nvPr/>
        </p:nvSpPr>
        <p:spPr bwMode="auto">
          <a:xfrm>
            <a:off x="1551007" y="1156402"/>
            <a:ext cx="78579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Ekron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1030"/>
          <p:cNvSpPr txBox="1">
            <a:spLocks noChangeArrowheads="1"/>
          </p:cNvSpPr>
          <p:nvPr/>
        </p:nvSpPr>
        <p:spPr bwMode="auto">
          <a:xfrm>
            <a:off x="765214" y="3218724"/>
            <a:ext cx="73449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Gob?</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Oval 12"/>
          <p:cNvSpPr/>
          <p:nvPr/>
        </p:nvSpPr>
        <p:spPr>
          <a:xfrm>
            <a:off x="856027" y="2786924"/>
            <a:ext cx="643683" cy="407573"/>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4" name="Oval 13"/>
          <p:cNvSpPr/>
          <p:nvPr/>
        </p:nvSpPr>
        <p:spPr>
          <a:xfrm>
            <a:off x="5029200" y="4972812"/>
            <a:ext cx="1037830" cy="51311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5" name="Oval 14"/>
          <p:cNvSpPr/>
          <p:nvPr/>
        </p:nvSpPr>
        <p:spPr>
          <a:xfrm>
            <a:off x="6096000" y="5172867"/>
            <a:ext cx="1037830" cy="51311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6" name="Text Box 1030"/>
          <p:cNvSpPr txBox="1">
            <a:spLocks noChangeArrowheads="1"/>
          </p:cNvSpPr>
          <p:nvPr/>
        </p:nvSpPr>
        <p:spPr bwMode="auto">
          <a:xfrm>
            <a:off x="7386303" y="1853662"/>
            <a:ext cx="1685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Beth-shemesh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Oval 16"/>
          <p:cNvSpPr/>
          <p:nvPr/>
        </p:nvSpPr>
        <p:spPr>
          <a:xfrm>
            <a:off x="7571246" y="2253772"/>
            <a:ext cx="1037830" cy="51311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8" name="Text Box 1030"/>
          <p:cNvSpPr txBox="1">
            <a:spLocks noChangeArrowheads="1"/>
          </p:cNvSpPr>
          <p:nvPr/>
        </p:nvSpPr>
        <p:spPr bwMode="auto">
          <a:xfrm>
            <a:off x="6629400" y="4942466"/>
            <a:ext cx="1375698"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err="1">
                <a:solidFill>
                  <a:srgbClr val="FFFFFF"/>
                </a:solidFill>
                <a:effectLst>
                  <a:glow rad="76200">
                    <a:srgbClr val="000000">
                      <a:alpha val="60000"/>
                    </a:srgbClr>
                  </a:glow>
                </a:effectLst>
                <a:latin typeface="Calibri" pitchFamily="34" charset="0"/>
                <a:cs typeface="Calibri" pitchFamily="34" charset="0"/>
              </a:rPr>
              <a:t>Kh</a:t>
            </a:r>
            <a:r>
              <a:rPr lang="en-US" sz="2000" kern="0" dirty="0">
                <a:solidFill>
                  <a:srgbClr val="FFFFFF"/>
                </a:solidFill>
                <a:effectLst>
                  <a:glow rad="76200">
                    <a:srgbClr val="000000">
                      <a:alpha val="60000"/>
                    </a:srgbClr>
                  </a:glow>
                </a:effectLst>
                <a:latin typeface="Calibri" pitchFamily="34" charset="0"/>
                <a:cs typeface="Calibri" pitchFamily="34" charset="0"/>
              </a:rPr>
              <a:t>. Qeiyafa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9" name="Oval 18"/>
          <p:cNvSpPr/>
          <p:nvPr/>
        </p:nvSpPr>
        <p:spPr>
          <a:xfrm>
            <a:off x="7848600" y="933678"/>
            <a:ext cx="1037830" cy="51311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20" name="Text Box 1030"/>
          <p:cNvSpPr txBox="1">
            <a:spLocks noChangeArrowheads="1"/>
          </p:cNvSpPr>
          <p:nvPr/>
        </p:nvSpPr>
        <p:spPr bwMode="auto">
          <a:xfrm>
            <a:off x="7061205" y="956347"/>
            <a:ext cx="78739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a:solidFill>
                  <a:srgbClr val="FFFFFF"/>
                </a:solidFill>
                <a:effectLst>
                  <a:glow rad="76200">
                    <a:srgbClr val="000000">
                      <a:alpha val="60000"/>
                    </a:srgbClr>
                  </a:glow>
                </a:effectLst>
                <a:latin typeface="Calibri" pitchFamily="34" charset="0"/>
                <a:cs typeface="Calibri" pitchFamily="34" charset="0"/>
              </a:rPr>
              <a:t>Zorah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5053328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18118" y="0"/>
            <a:ext cx="6307765" cy="6858000"/>
            <a:chOff x="1418118" y="0"/>
            <a:chExt cx="6307765" cy="6858000"/>
          </a:xfrm>
        </p:grpSpPr>
        <p:pic>
          <p:nvPicPr>
            <p:cNvPr id="2051" name="Picture 3" descr="C:\Users\Kris\Documents\Bolen\03 Museums 2014\UK Museums\Ashmolean Museum\Human Image\Bactria, Afghanistan, bronze Herakles with club, 100 BC-100 AD, adr1305249986.jpg"/>
            <p:cNvPicPr>
              <a:picLocks noChangeAspect="1" noChangeArrowheads="1"/>
            </p:cNvPicPr>
            <p:nvPr/>
          </p:nvPicPr>
          <p:blipFill rotWithShape="1">
            <a:blip r:embed="rId3">
              <a:extLst>
                <a:ext uri="{28A0092B-C50C-407E-A947-70E740481C1C}">
                  <a14:useLocalDpi xmlns:a14="http://schemas.microsoft.com/office/drawing/2010/main" val="0"/>
                </a:ext>
              </a:extLst>
            </a:blip>
            <a:srcRect t="4976"/>
            <a:stretch/>
          </p:blipFill>
          <p:spPr bwMode="auto">
            <a:xfrm>
              <a:off x="1418118" y="0"/>
              <a:ext cx="630776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2435" y="3295464"/>
              <a:ext cx="596265" cy="552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Heracles with a club, from Bactria, circa 100 BC – AD 100</a:t>
            </a:r>
          </a:p>
        </p:txBody>
      </p:sp>
      <p:sp>
        <p:nvSpPr>
          <p:cNvPr id="3" name="Text Placeholder 2"/>
          <p:cNvSpPr>
            <a:spLocks noGrp="1"/>
          </p:cNvSpPr>
          <p:nvPr>
            <p:ph type="body" sz="quarter" idx="12"/>
          </p:nvPr>
        </p:nvSpPr>
        <p:spPr/>
        <p:txBody>
          <a:bodyPr/>
          <a:lstStyle/>
          <a:p>
            <a:r>
              <a:rPr lang="en-US" dirty="0"/>
              <a:t>21:16</a:t>
            </a:r>
          </a:p>
        </p:txBody>
      </p:sp>
      <p:sp>
        <p:nvSpPr>
          <p:cNvPr id="4" name="Title 3"/>
          <p:cNvSpPr>
            <a:spLocks noGrp="1"/>
          </p:cNvSpPr>
          <p:nvPr>
            <p:ph type="title"/>
          </p:nvPr>
        </p:nvSpPr>
        <p:spPr/>
        <p:txBody>
          <a:bodyPr/>
          <a:lstStyle/>
          <a:p>
            <a:r>
              <a:rPr lang="en-US" dirty="0" err="1"/>
              <a:t>Ishbi-benob</a:t>
            </a:r>
            <a:r>
              <a:rPr lang="en-US" dirty="0"/>
              <a:t> was one of the descendants of the giant</a:t>
            </a:r>
          </a:p>
        </p:txBody>
      </p:sp>
    </p:spTree>
    <p:extLst>
      <p:ext uri="{BB962C8B-B14F-4D97-AF65-F5344CB8AC3E}">
        <p14:creationId xmlns:p14="http://schemas.microsoft.com/office/powerpoint/2010/main" val="12734338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6834" b="4929"/>
          <a:stretch/>
        </p:blipFill>
        <p:spPr>
          <a:xfrm>
            <a:off x="0" y="164591"/>
            <a:ext cx="9144000" cy="6381445"/>
          </a:xfrm>
          <a:prstGeom prst="rect">
            <a:avLst/>
          </a:prstGeom>
        </p:spPr>
      </p:pic>
      <p:sp>
        <p:nvSpPr>
          <p:cNvPr id="2" name="Text Placeholder 1"/>
          <p:cNvSpPr>
            <a:spLocks noGrp="1"/>
          </p:cNvSpPr>
          <p:nvPr>
            <p:ph type="body" sz="quarter" idx="10"/>
          </p:nvPr>
        </p:nvSpPr>
        <p:spPr/>
        <p:txBody>
          <a:bodyPr/>
          <a:lstStyle/>
          <a:p>
            <a:r>
              <a:rPr lang="en-US" dirty="0"/>
              <a:t>Hittite spearheads, 14th–13th centuries BC</a:t>
            </a:r>
          </a:p>
        </p:txBody>
      </p:sp>
      <p:sp>
        <p:nvSpPr>
          <p:cNvPr id="3" name="Text Placeholder 2"/>
          <p:cNvSpPr>
            <a:spLocks noGrp="1"/>
          </p:cNvSpPr>
          <p:nvPr>
            <p:ph type="body" sz="quarter" idx="12"/>
          </p:nvPr>
        </p:nvSpPr>
        <p:spPr/>
        <p:txBody>
          <a:bodyPr/>
          <a:lstStyle/>
          <a:p>
            <a:r>
              <a:rPr lang="en-US" dirty="0"/>
              <a:t>21:16</a:t>
            </a:r>
          </a:p>
        </p:txBody>
      </p:sp>
      <p:sp>
        <p:nvSpPr>
          <p:cNvPr id="4" name="Title 3"/>
          <p:cNvSpPr>
            <a:spLocks noGrp="1"/>
          </p:cNvSpPr>
          <p:nvPr>
            <p:ph type="title"/>
          </p:nvPr>
        </p:nvSpPr>
        <p:spPr/>
        <p:txBody>
          <a:bodyPr/>
          <a:lstStyle/>
          <a:p>
            <a:r>
              <a:rPr lang="en-US" dirty="0"/>
              <a:t>The weight of his spear was 300 shekels of bronze</a:t>
            </a:r>
          </a:p>
        </p:txBody>
      </p:sp>
    </p:spTree>
    <p:extLst>
      <p:ext uri="{BB962C8B-B14F-4D97-AF65-F5344CB8AC3E}">
        <p14:creationId xmlns:p14="http://schemas.microsoft.com/office/powerpoint/2010/main" val="195213285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371600" y="162429"/>
            <a:ext cx="6477000" cy="6533140"/>
            <a:chOff x="1371600" y="162430"/>
            <a:chExt cx="6477000" cy="6533140"/>
          </a:xfrm>
        </p:grpSpPr>
        <p:pic>
          <p:nvPicPr>
            <p:cNvPr id="7" name="Picture 6" descr="Judahite weights, official 2, 3, 4, 6, 8, 10 gerah, 1, 2, 4, 8, 40, 400 sheqel, tb032014357.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b="3289"/>
            <a:stretch/>
          </p:blipFill>
          <p:spPr>
            <a:xfrm>
              <a:off x="2667000" y="162430"/>
              <a:ext cx="3810000" cy="6533140"/>
            </a:xfrm>
            <a:prstGeom prst="rect">
              <a:avLst/>
            </a:prstGeom>
          </p:spPr>
        </p:pic>
        <p:sp>
          <p:nvSpPr>
            <p:cNvPr id="8" name="TextBox 7"/>
            <p:cNvSpPr txBox="1"/>
            <p:nvPr/>
          </p:nvSpPr>
          <p:spPr>
            <a:xfrm>
              <a:off x="6705600" y="6190565"/>
              <a:ext cx="1143000" cy="276999"/>
            </a:xfrm>
            <a:prstGeom prst="rect">
              <a:avLst/>
            </a:prstGeom>
            <a:noFill/>
          </p:spPr>
          <p:txBody>
            <a:bodyPr wrap="square" lIns="0" tIns="0" rIns="0" bIns="0" rtlCol="0">
              <a:spAutoFit/>
            </a:bodyPr>
            <a:lstStyle/>
            <a:p>
              <a:r>
                <a:rPr lang="en-US" dirty="0">
                  <a:solidFill>
                    <a:srgbClr val="FEFFFF"/>
                  </a:solidFill>
                </a:rPr>
                <a:t>2 gerah</a:t>
              </a:r>
            </a:p>
          </p:txBody>
        </p:sp>
        <p:sp>
          <p:nvSpPr>
            <p:cNvPr id="9" name="TextBox 8"/>
            <p:cNvSpPr txBox="1"/>
            <p:nvPr/>
          </p:nvSpPr>
          <p:spPr>
            <a:xfrm>
              <a:off x="6705600" y="5790652"/>
              <a:ext cx="1143000" cy="276999"/>
            </a:xfrm>
            <a:prstGeom prst="rect">
              <a:avLst/>
            </a:prstGeom>
            <a:noFill/>
          </p:spPr>
          <p:txBody>
            <a:bodyPr wrap="square" lIns="0" tIns="0" rIns="0" bIns="0" rtlCol="0">
              <a:spAutoFit/>
            </a:bodyPr>
            <a:lstStyle/>
            <a:p>
              <a:r>
                <a:rPr lang="en-US" dirty="0">
                  <a:solidFill>
                    <a:srgbClr val="FEFFFF"/>
                  </a:solidFill>
                </a:rPr>
                <a:t>3 gerah</a:t>
              </a:r>
            </a:p>
          </p:txBody>
        </p:sp>
        <p:sp>
          <p:nvSpPr>
            <p:cNvPr id="10" name="TextBox 9"/>
            <p:cNvSpPr txBox="1"/>
            <p:nvPr/>
          </p:nvSpPr>
          <p:spPr>
            <a:xfrm>
              <a:off x="6705600" y="5390739"/>
              <a:ext cx="1143000" cy="276999"/>
            </a:xfrm>
            <a:prstGeom prst="rect">
              <a:avLst/>
            </a:prstGeom>
            <a:noFill/>
          </p:spPr>
          <p:txBody>
            <a:bodyPr wrap="square" lIns="0" tIns="0" rIns="0" bIns="0" rtlCol="0">
              <a:spAutoFit/>
            </a:bodyPr>
            <a:lstStyle/>
            <a:p>
              <a:r>
                <a:rPr lang="en-US" dirty="0">
                  <a:solidFill>
                    <a:srgbClr val="FEFFFF"/>
                  </a:solidFill>
                </a:rPr>
                <a:t>4 gerah</a:t>
              </a:r>
            </a:p>
          </p:txBody>
        </p:sp>
        <p:sp>
          <p:nvSpPr>
            <p:cNvPr id="11" name="TextBox 10"/>
            <p:cNvSpPr txBox="1"/>
            <p:nvPr/>
          </p:nvSpPr>
          <p:spPr>
            <a:xfrm>
              <a:off x="6705600" y="4990826"/>
              <a:ext cx="1143000" cy="276999"/>
            </a:xfrm>
            <a:prstGeom prst="rect">
              <a:avLst/>
            </a:prstGeom>
            <a:noFill/>
          </p:spPr>
          <p:txBody>
            <a:bodyPr wrap="square" lIns="0" tIns="0" rIns="0" bIns="0" rtlCol="0">
              <a:spAutoFit/>
            </a:bodyPr>
            <a:lstStyle/>
            <a:p>
              <a:r>
                <a:rPr lang="en-US" dirty="0">
                  <a:solidFill>
                    <a:srgbClr val="FEFFFF"/>
                  </a:solidFill>
                </a:rPr>
                <a:t>6 gerah</a:t>
              </a:r>
            </a:p>
          </p:txBody>
        </p:sp>
        <p:sp>
          <p:nvSpPr>
            <p:cNvPr id="12" name="TextBox 11"/>
            <p:cNvSpPr txBox="1"/>
            <p:nvPr/>
          </p:nvSpPr>
          <p:spPr>
            <a:xfrm>
              <a:off x="6705600" y="4590913"/>
              <a:ext cx="1143000" cy="276999"/>
            </a:xfrm>
            <a:prstGeom prst="rect">
              <a:avLst/>
            </a:prstGeom>
            <a:noFill/>
          </p:spPr>
          <p:txBody>
            <a:bodyPr wrap="square" lIns="0" tIns="0" rIns="0" bIns="0" rtlCol="0">
              <a:spAutoFit/>
            </a:bodyPr>
            <a:lstStyle/>
            <a:p>
              <a:r>
                <a:rPr lang="en-US" dirty="0">
                  <a:solidFill>
                    <a:srgbClr val="FEFFFF"/>
                  </a:solidFill>
                </a:rPr>
                <a:t>8 gerah</a:t>
              </a:r>
            </a:p>
          </p:txBody>
        </p:sp>
        <p:sp>
          <p:nvSpPr>
            <p:cNvPr id="13" name="TextBox 12"/>
            <p:cNvSpPr txBox="1"/>
            <p:nvPr/>
          </p:nvSpPr>
          <p:spPr>
            <a:xfrm>
              <a:off x="6705600" y="4191000"/>
              <a:ext cx="1143000" cy="276999"/>
            </a:xfrm>
            <a:prstGeom prst="rect">
              <a:avLst/>
            </a:prstGeom>
            <a:noFill/>
          </p:spPr>
          <p:txBody>
            <a:bodyPr wrap="square" lIns="0" tIns="0" rIns="0" bIns="0" rtlCol="0">
              <a:spAutoFit/>
            </a:bodyPr>
            <a:lstStyle/>
            <a:p>
              <a:r>
                <a:rPr lang="en-US" dirty="0">
                  <a:solidFill>
                    <a:srgbClr val="FEFFFF"/>
                  </a:solidFill>
                </a:rPr>
                <a:t>10 gerah</a:t>
              </a:r>
            </a:p>
          </p:txBody>
        </p:sp>
        <p:sp>
          <p:nvSpPr>
            <p:cNvPr id="14" name="TextBox 13"/>
            <p:cNvSpPr txBox="1"/>
            <p:nvPr/>
          </p:nvSpPr>
          <p:spPr>
            <a:xfrm>
              <a:off x="1371600" y="1475601"/>
              <a:ext cx="1143000" cy="276999"/>
            </a:xfrm>
            <a:prstGeom prst="rect">
              <a:avLst/>
            </a:prstGeom>
            <a:noFill/>
          </p:spPr>
          <p:txBody>
            <a:bodyPr wrap="square" lIns="0" tIns="0" rIns="0" bIns="0" rtlCol="0">
              <a:spAutoFit/>
            </a:bodyPr>
            <a:lstStyle/>
            <a:p>
              <a:pPr algn="r"/>
              <a:r>
                <a:rPr lang="en-US" dirty="0">
                  <a:solidFill>
                    <a:srgbClr val="FEFFFF"/>
                  </a:solidFill>
                </a:rPr>
                <a:t>400 shekels</a:t>
              </a:r>
            </a:p>
          </p:txBody>
        </p:sp>
        <p:sp>
          <p:nvSpPr>
            <p:cNvPr id="15" name="TextBox 14"/>
            <p:cNvSpPr txBox="1"/>
            <p:nvPr/>
          </p:nvSpPr>
          <p:spPr>
            <a:xfrm>
              <a:off x="1371600" y="3005916"/>
              <a:ext cx="1143000" cy="276999"/>
            </a:xfrm>
            <a:prstGeom prst="rect">
              <a:avLst/>
            </a:prstGeom>
            <a:noFill/>
          </p:spPr>
          <p:txBody>
            <a:bodyPr wrap="square" lIns="0" tIns="0" rIns="0" bIns="0" rtlCol="0">
              <a:spAutoFit/>
            </a:bodyPr>
            <a:lstStyle/>
            <a:p>
              <a:pPr algn="r"/>
              <a:r>
                <a:rPr lang="en-US" dirty="0">
                  <a:solidFill>
                    <a:srgbClr val="FEFFFF"/>
                  </a:solidFill>
                </a:rPr>
                <a:t>40 shekels</a:t>
              </a:r>
            </a:p>
          </p:txBody>
        </p:sp>
        <p:sp>
          <p:nvSpPr>
            <p:cNvPr id="16" name="TextBox 15"/>
            <p:cNvSpPr txBox="1"/>
            <p:nvPr/>
          </p:nvSpPr>
          <p:spPr>
            <a:xfrm>
              <a:off x="1371600" y="4010322"/>
              <a:ext cx="1143000" cy="276999"/>
            </a:xfrm>
            <a:prstGeom prst="rect">
              <a:avLst/>
            </a:prstGeom>
            <a:noFill/>
          </p:spPr>
          <p:txBody>
            <a:bodyPr wrap="square" lIns="0" tIns="0" rIns="0" bIns="0" rtlCol="0">
              <a:spAutoFit/>
            </a:bodyPr>
            <a:lstStyle/>
            <a:p>
              <a:pPr algn="r"/>
              <a:r>
                <a:rPr lang="en-US" dirty="0">
                  <a:solidFill>
                    <a:srgbClr val="FEFFFF"/>
                  </a:solidFill>
                </a:rPr>
                <a:t>8 shekels</a:t>
              </a:r>
            </a:p>
          </p:txBody>
        </p:sp>
        <p:sp>
          <p:nvSpPr>
            <p:cNvPr id="17" name="TextBox 16"/>
            <p:cNvSpPr txBox="1"/>
            <p:nvPr/>
          </p:nvSpPr>
          <p:spPr>
            <a:xfrm>
              <a:off x="1371600" y="4745527"/>
              <a:ext cx="1143000" cy="276999"/>
            </a:xfrm>
            <a:prstGeom prst="rect">
              <a:avLst/>
            </a:prstGeom>
            <a:noFill/>
          </p:spPr>
          <p:txBody>
            <a:bodyPr wrap="square" lIns="0" tIns="0" rIns="0" bIns="0" rtlCol="0">
              <a:spAutoFit/>
            </a:bodyPr>
            <a:lstStyle/>
            <a:p>
              <a:pPr algn="r"/>
              <a:r>
                <a:rPr lang="en-US" dirty="0">
                  <a:solidFill>
                    <a:srgbClr val="FEFFFF"/>
                  </a:solidFill>
                </a:rPr>
                <a:t>4 shekels</a:t>
              </a:r>
            </a:p>
          </p:txBody>
        </p:sp>
        <p:sp>
          <p:nvSpPr>
            <p:cNvPr id="18" name="TextBox 17"/>
            <p:cNvSpPr txBox="1"/>
            <p:nvPr/>
          </p:nvSpPr>
          <p:spPr>
            <a:xfrm>
              <a:off x="1371600" y="5428217"/>
              <a:ext cx="1143000" cy="276999"/>
            </a:xfrm>
            <a:prstGeom prst="rect">
              <a:avLst/>
            </a:prstGeom>
            <a:noFill/>
          </p:spPr>
          <p:txBody>
            <a:bodyPr wrap="square" lIns="0" tIns="0" rIns="0" bIns="0" rtlCol="0">
              <a:spAutoFit/>
            </a:bodyPr>
            <a:lstStyle/>
            <a:p>
              <a:pPr algn="r"/>
              <a:r>
                <a:rPr lang="en-US" dirty="0">
                  <a:solidFill>
                    <a:srgbClr val="FEFFFF"/>
                  </a:solidFill>
                </a:rPr>
                <a:t>2 shekels</a:t>
              </a:r>
            </a:p>
          </p:txBody>
        </p:sp>
        <p:sp>
          <p:nvSpPr>
            <p:cNvPr id="19" name="TextBox 18"/>
            <p:cNvSpPr txBox="1"/>
            <p:nvPr/>
          </p:nvSpPr>
          <p:spPr>
            <a:xfrm>
              <a:off x="1371600" y="6105164"/>
              <a:ext cx="1143000" cy="276999"/>
            </a:xfrm>
            <a:prstGeom prst="rect">
              <a:avLst/>
            </a:prstGeom>
            <a:noFill/>
          </p:spPr>
          <p:txBody>
            <a:bodyPr wrap="square" lIns="0" tIns="0" rIns="0" bIns="0" rtlCol="0">
              <a:spAutoFit/>
            </a:bodyPr>
            <a:lstStyle/>
            <a:p>
              <a:pPr algn="r"/>
              <a:r>
                <a:rPr lang="en-US" dirty="0">
                  <a:solidFill>
                    <a:srgbClr val="FEFFFF"/>
                  </a:solidFill>
                </a:rPr>
                <a:t>1 shekel</a:t>
              </a:r>
            </a:p>
          </p:txBody>
        </p:sp>
      </p:grpSp>
      <p:sp>
        <p:nvSpPr>
          <p:cNvPr id="3" name="Text Placeholder 2"/>
          <p:cNvSpPr>
            <a:spLocks noGrp="1"/>
          </p:cNvSpPr>
          <p:nvPr>
            <p:ph type="body" sz="quarter" idx="10"/>
          </p:nvPr>
        </p:nvSpPr>
        <p:spPr/>
        <p:txBody>
          <a:bodyPr/>
          <a:lstStyle/>
          <a:p>
            <a:r>
              <a:rPr lang="en-US" dirty="0"/>
              <a:t>Judahite gerah and shekel weights, Iron Age</a:t>
            </a:r>
          </a:p>
        </p:txBody>
      </p:sp>
      <p:sp>
        <p:nvSpPr>
          <p:cNvPr id="4" name="Text Placeholder 3"/>
          <p:cNvSpPr>
            <a:spLocks noGrp="1"/>
          </p:cNvSpPr>
          <p:nvPr>
            <p:ph type="body" sz="quarter" idx="12"/>
          </p:nvPr>
        </p:nvSpPr>
        <p:spPr/>
        <p:txBody>
          <a:bodyPr/>
          <a:lstStyle/>
          <a:p>
            <a:r>
              <a:rPr lang="en-US" dirty="0"/>
              <a:t>21:16</a:t>
            </a:r>
          </a:p>
        </p:txBody>
      </p:sp>
      <p:sp>
        <p:nvSpPr>
          <p:cNvPr id="2" name="Title 1"/>
          <p:cNvSpPr>
            <a:spLocks noGrp="1"/>
          </p:cNvSpPr>
          <p:nvPr>
            <p:ph type="title"/>
          </p:nvPr>
        </p:nvSpPr>
        <p:spPr/>
        <p:txBody>
          <a:bodyPr/>
          <a:lstStyle/>
          <a:p>
            <a:r>
              <a:rPr lang="en-US" dirty="0"/>
              <a:t>The weight of his spear was 300 shekels of bronze</a:t>
            </a:r>
          </a:p>
        </p:txBody>
      </p:sp>
    </p:spTree>
    <p:extLst>
      <p:ext uri="{BB962C8B-B14F-4D97-AF65-F5344CB8AC3E}">
        <p14:creationId xmlns:p14="http://schemas.microsoft.com/office/powerpoint/2010/main" val="41438409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swords, from </a:t>
            </a:r>
            <a:r>
              <a:rPr lang="en-US" dirty="0" err="1"/>
              <a:t>Saruq</a:t>
            </a:r>
            <a:r>
              <a:rPr lang="en-US" dirty="0"/>
              <a:t> Al-</a:t>
            </a:r>
            <a:r>
              <a:rPr lang="en-US" dirty="0" err="1"/>
              <a:t>Hadid</a:t>
            </a:r>
            <a:r>
              <a:rPr lang="en-US" dirty="0"/>
              <a:t>, around 1000 BC</a:t>
            </a:r>
          </a:p>
        </p:txBody>
      </p:sp>
      <p:sp>
        <p:nvSpPr>
          <p:cNvPr id="3" name="Text Placeholder 2"/>
          <p:cNvSpPr>
            <a:spLocks noGrp="1"/>
          </p:cNvSpPr>
          <p:nvPr>
            <p:ph type="body" sz="quarter" idx="12"/>
          </p:nvPr>
        </p:nvSpPr>
        <p:spPr/>
        <p:txBody>
          <a:bodyPr/>
          <a:lstStyle/>
          <a:p>
            <a:r>
              <a:rPr lang="en-US" dirty="0"/>
              <a:t>21:16</a:t>
            </a:r>
          </a:p>
        </p:txBody>
      </p:sp>
      <p:sp>
        <p:nvSpPr>
          <p:cNvPr id="4" name="Title 3"/>
          <p:cNvSpPr>
            <a:spLocks noGrp="1"/>
          </p:cNvSpPr>
          <p:nvPr>
            <p:ph type="title"/>
          </p:nvPr>
        </p:nvSpPr>
        <p:spPr/>
        <p:txBody>
          <a:bodyPr/>
          <a:lstStyle/>
          <a:p>
            <a:r>
              <a:rPr lang="en-US" dirty="0"/>
              <a:t>And he was armed with a new sword</a:t>
            </a:r>
          </a:p>
        </p:txBody>
      </p:sp>
      <p:pic>
        <p:nvPicPr>
          <p:cNvPr id="3074" name="Picture 2" descr="C:\Users\Kris\Documents\Bolen\04 0Adds 2012\61 UAE\Museums\Saruq Al-Hadid Museum\Iron swords, from Saruq Al-Hadid, around 1000 BC, tb0510171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25563"/>
            <a:ext cx="9144000" cy="4206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16648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3700" y="212583"/>
            <a:ext cx="3276600" cy="6432835"/>
          </a:xfrm>
          <a:prstGeom prst="rect">
            <a:avLst/>
          </a:prstGeom>
        </p:spPr>
      </p:pic>
      <p:sp>
        <p:nvSpPr>
          <p:cNvPr id="2" name="Text Placeholder 1"/>
          <p:cNvSpPr>
            <a:spLocks noGrp="1"/>
          </p:cNvSpPr>
          <p:nvPr>
            <p:ph type="body" sz="quarter" idx="10"/>
          </p:nvPr>
        </p:nvSpPr>
        <p:spPr/>
        <p:txBody>
          <a:bodyPr/>
          <a:lstStyle/>
          <a:p>
            <a:r>
              <a:rPr lang="en-US" dirty="0"/>
              <a:t>Relief of a Neo-Assyrian official dressed for war with a sword, bow, arrows, and a mace (sketch)</a:t>
            </a:r>
          </a:p>
        </p:txBody>
      </p:sp>
      <p:sp>
        <p:nvSpPr>
          <p:cNvPr id="3" name="Text Placeholder 2"/>
          <p:cNvSpPr>
            <a:spLocks noGrp="1"/>
          </p:cNvSpPr>
          <p:nvPr>
            <p:ph type="body" sz="quarter" idx="12"/>
          </p:nvPr>
        </p:nvSpPr>
        <p:spPr/>
        <p:txBody>
          <a:bodyPr/>
          <a:lstStyle/>
          <a:p>
            <a:r>
              <a:rPr lang="en-US" dirty="0"/>
              <a:t>21:16</a:t>
            </a:r>
          </a:p>
        </p:txBody>
      </p:sp>
      <p:sp>
        <p:nvSpPr>
          <p:cNvPr id="4" name="Title 3"/>
          <p:cNvSpPr>
            <a:spLocks noGrp="1"/>
          </p:cNvSpPr>
          <p:nvPr>
            <p:ph type="title"/>
          </p:nvPr>
        </p:nvSpPr>
        <p:spPr/>
        <p:txBody>
          <a:bodyPr/>
          <a:lstStyle/>
          <a:p>
            <a:r>
              <a:rPr lang="en-US" dirty="0"/>
              <a:t>And he was armed with a new sword</a:t>
            </a:r>
          </a:p>
        </p:txBody>
      </p:sp>
    </p:spTree>
    <p:extLst>
      <p:ext uri="{BB962C8B-B14F-4D97-AF65-F5344CB8AC3E}">
        <p14:creationId xmlns:p14="http://schemas.microsoft.com/office/powerpoint/2010/main" val="20457099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Abishai</a:t>
            </a:r>
            <a:r>
              <a:rPr lang="en-US" dirty="0"/>
              <a:t> Street” sign in Jerusalem</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But Abishai the son of Zeruiah helped him and struck the Philistine and killed him</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95695851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962" y="0"/>
            <a:ext cx="4410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But Abishai the son of </a:t>
            </a:r>
            <a:r>
              <a:rPr lang="en-US" dirty="0" err="1"/>
              <a:t>Zeruiah</a:t>
            </a:r>
            <a:r>
              <a:rPr lang="en-US" dirty="0"/>
              <a:t> helped him and struck the Philistine and killed him</a:t>
            </a:r>
          </a:p>
        </p:txBody>
      </p:sp>
    </p:spTree>
    <p:extLst>
      <p:ext uri="{BB962C8B-B14F-4D97-AF65-F5344CB8AC3E}">
        <p14:creationId xmlns:p14="http://schemas.microsoft.com/office/powerpoint/2010/main" val="114172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802EE0-8E94-4956-84F8-71999AD4F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8271" y="0"/>
            <a:ext cx="4807458" cy="6858000"/>
          </a:xfrm>
          <a:prstGeom prst="rect">
            <a:avLst/>
          </a:prstGeom>
        </p:spPr>
      </p:pic>
      <p:sp>
        <p:nvSpPr>
          <p:cNvPr id="2" name="Text Placeholder 1"/>
          <p:cNvSpPr>
            <a:spLocks noGrp="1"/>
          </p:cNvSpPr>
          <p:nvPr>
            <p:ph type="body" sz="quarter" idx="10"/>
          </p:nvPr>
        </p:nvSpPr>
        <p:spPr/>
        <p:txBody>
          <a:bodyPr/>
          <a:lstStyle/>
          <a:p>
            <a:r>
              <a:rPr lang="en-US" dirty="0"/>
              <a:t>Depiction of Dionysus fighting a giant, from Nola, Italy, circa 460–450 BC</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But Abishai the son of </a:t>
            </a:r>
            <a:r>
              <a:rPr lang="en-US" dirty="0" err="1"/>
              <a:t>Zeruiah</a:t>
            </a:r>
            <a:r>
              <a:rPr lang="en-US" dirty="0"/>
              <a:t> helped him and struck the Philistine and killed him</a:t>
            </a:r>
          </a:p>
        </p:txBody>
      </p:sp>
    </p:spTree>
    <p:extLst>
      <p:ext uri="{BB962C8B-B14F-4D97-AF65-F5344CB8AC3E}">
        <p14:creationId xmlns:p14="http://schemas.microsoft.com/office/powerpoint/2010/main" val="186242048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6826" b="6505"/>
          <a:stretch/>
        </p:blipFill>
        <p:spPr>
          <a:xfrm>
            <a:off x="0" y="133350"/>
            <a:ext cx="9144000" cy="6386322"/>
          </a:xfrm>
          <a:prstGeom prst="rect">
            <a:avLst/>
          </a:prstGeom>
        </p:spPr>
      </p:pic>
      <p:sp>
        <p:nvSpPr>
          <p:cNvPr id="2" name="Text Placeholder 1"/>
          <p:cNvSpPr>
            <a:spLocks noGrp="1"/>
          </p:cNvSpPr>
          <p:nvPr>
            <p:ph type="body" sz="quarter" idx="10"/>
          </p:nvPr>
        </p:nvSpPr>
        <p:spPr/>
        <p:txBody>
          <a:bodyPr/>
          <a:lstStyle/>
          <a:p>
            <a:r>
              <a:rPr lang="en-US" i="1" dirty="0"/>
              <a:t>Abishai Saves David’s Life</a:t>
            </a:r>
            <a:r>
              <a:rPr lang="en-US" dirty="0"/>
              <a:t>, by Gustave </a:t>
            </a:r>
            <a:r>
              <a:rPr lang="en-US" dirty="0" err="1"/>
              <a:t>Doré</a:t>
            </a:r>
            <a:r>
              <a:rPr lang="en-US" dirty="0"/>
              <a:t>, 1866</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But Abishai the son of </a:t>
            </a:r>
            <a:r>
              <a:rPr lang="en-US" dirty="0" err="1"/>
              <a:t>Zeruiah</a:t>
            </a:r>
            <a:r>
              <a:rPr lang="en-US" dirty="0"/>
              <a:t> helped him and struck the Philistine and killed him</a:t>
            </a:r>
          </a:p>
        </p:txBody>
      </p:sp>
    </p:spTree>
    <p:extLst>
      <p:ext uri="{BB962C8B-B14F-4D97-AF65-F5344CB8AC3E}">
        <p14:creationId xmlns:p14="http://schemas.microsoft.com/office/powerpoint/2010/main" val="374927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(aerial view from the south)</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It is because of Saul and his bloody house, because he put to death the Gibeonites</a:t>
            </a:r>
          </a:p>
        </p:txBody>
      </p:sp>
      <p:sp>
        <p:nvSpPr>
          <p:cNvPr id="6" name="Oval 5"/>
          <p:cNvSpPr/>
          <p:nvPr/>
        </p:nvSpPr>
        <p:spPr>
          <a:xfrm>
            <a:off x="2895600" y="1569671"/>
            <a:ext cx="3797388"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Text Box 10"/>
          <p:cNvSpPr txBox="1">
            <a:spLocks noChangeArrowheads="1"/>
          </p:cNvSpPr>
          <p:nvPr/>
        </p:nvSpPr>
        <p:spPr bwMode="auto">
          <a:xfrm>
            <a:off x="4325255" y="1072634"/>
            <a:ext cx="93807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prstClr val="white"/>
                </a:solidFill>
                <a:effectLst>
                  <a:glow rad="76200">
                    <a:prstClr val="black">
                      <a:alpha val="60000"/>
                    </a:prstClr>
                  </a:glow>
                </a:effectLst>
                <a:cs typeface="Calibri" pitchFamily="34" charset="0"/>
              </a:rPr>
              <a:t>Gibeon</a:t>
            </a:r>
            <a:endParaRPr lang="en-US" sz="2000" dirty="0">
              <a:solidFill>
                <a:prstClr val="white"/>
              </a:solidFill>
              <a:effectLst>
                <a:glow rad="76200">
                  <a:prstClr val="black">
                    <a:alpha val="60000"/>
                  </a:prstClr>
                </a:glow>
              </a:effectLst>
              <a:cs typeface="Calibri" pitchFamily="34" charset="0"/>
            </a:endParaRPr>
          </a:p>
        </p:txBody>
      </p:sp>
      <p:sp>
        <p:nvSpPr>
          <p:cNvPr id="8" name="Oval 7"/>
          <p:cNvSpPr/>
          <p:nvPr/>
        </p:nvSpPr>
        <p:spPr>
          <a:xfrm>
            <a:off x="2895600" y="4747969"/>
            <a:ext cx="3797388"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9" name="Text Box 10"/>
          <p:cNvSpPr txBox="1">
            <a:spLocks noChangeArrowheads="1"/>
          </p:cNvSpPr>
          <p:nvPr/>
        </p:nvSpPr>
        <p:spPr bwMode="auto">
          <a:xfrm>
            <a:off x="5485576" y="4357414"/>
            <a:ext cx="147675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12929038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123337-E376-4A91-B373-17CA31D13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Oil lamp from the Iron Age (circa 11th–7th centuries BC)</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You shall no longer go out with us to battle, that you may not extinguish the lamp of Israel</a:t>
            </a:r>
          </a:p>
        </p:txBody>
      </p:sp>
    </p:spTree>
    <p:extLst>
      <p:ext uri="{BB962C8B-B14F-4D97-AF65-F5344CB8AC3E}">
        <p14:creationId xmlns:p14="http://schemas.microsoft.com/office/powerpoint/2010/main" val="69751314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Oil lamps from the Iron Age (circa 11th–7th centuries BC)</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You shall no longer go out with us to battle, that you may not extinguish the lamp of Israel</a:t>
            </a:r>
          </a:p>
        </p:txBody>
      </p:sp>
      <p:pic>
        <p:nvPicPr>
          <p:cNvPr id="5" name="Picture 4" descr="Oil lamp, Iron Age, tb031114499.jpg"/>
          <p:cNvPicPr>
            <a:picLocks noChangeAspect="1"/>
          </p:cNvPicPr>
          <p:nvPr/>
        </p:nvPicPr>
        <p:blipFill rotWithShape="1">
          <a:blip r:embed="rId3" cstate="print">
            <a:extLst>
              <a:ext uri="{28A0092B-C50C-407E-A947-70E740481C1C}">
                <a14:useLocalDpi xmlns:a14="http://schemas.microsoft.com/office/drawing/2010/main" val="0"/>
              </a:ext>
            </a:extLst>
          </a:blip>
          <a:srcRect b="5094"/>
          <a:stretch/>
        </p:blipFill>
        <p:spPr>
          <a:xfrm>
            <a:off x="0" y="572422"/>
            <a:ext cx="9144000" cy="5753654"/>
          </a:xfrm>
          <a:prstGeom prst="rect">
            <a:avLst/>
          </a:prstGeom>
        </p:spPr>
      </p:pic>
    </p:spTree>
    <p:extLst>
      <p:ext uri="{BB962C8B-B14F-4D97-AF65-F5344CB8AC3E}">
        <p14:creationId xmlns:p14="http://schemas.microsoft.com/office/powerpoint/2010/main" val="144245570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06 Jordan\Museums\Amman Citadel Museum\Oil lamp, Iron Age I, tb031115157.jpg"/>
          <p:cNvPicPr>
            <a:picLocks noChangeAspect="1" noChangeArrowheads="1"/>
          </p:cNvPicPr>
          <p:nvPr/>
        </p:nvPicPr>
        <p:blipFill rotWithShape="1">
          <a:blip r:embed="rId3">
            <a:extLst>
              <a:ext uri="{28A0092B-C50C-407E-A947-70E740481C1C}">
                <a14:useLocalDpi xmlns:a14="http://schemas.microsoft.com/office/drawing/2010/main" val="0"/>
              </a:ext>
            </a:extLst>
          </a:blip>
          <a:srcRect t="2464" b="248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Oil lamp, Iron Age I, circa 1100 BC </a:t>
            </a:r>
          </a:p>
        </p:txBody>
      </p:sp>
      <p:sp>
        <p:nvSpPr>
          <p:cNvPr id="3" name="Text Placeholder 2"/>
          <p:cNvSpPr>
            <a:spLocks noGrp="1"/>
          </p:cNvSpPr>
          <p:nvPr>
            <p:ph type="body" sz="quarter" idx="12"/>
          </p:nvPr>
        </p:nvSpPr>
        <p:spPr/>
        <p:txBody>
          <a:bodyPr/>
          <a:lstStyle/>
          <a:p>
            <a:r>
              <a:rPr lang="en-US" dirty="0"/>
              <a:t>21:17</a:t>
            </a:r>
          </a:p>
        </p:txBody>
      </p:sp>
      <p:sp>
        <p:nvSpPr>
          <p:cNvPr id="4" name="Title 3"/>
          <p:cNvSpPr>
            <a:spLocks noGrp="1"/>
          </p:cNvSpPr>
          <p:nvPr>
            <p:ph type="title"/>
          </p:nvPr>
        </p:nvSpPr>
        <p:spPr/>
        <p:txBody>
          <a:bodyPr/>
          <a:lstStyle/>
          <a:p>
            <a:r>
              <a:rPr lang="en-US" dirty="0"/>
              <a:t>You shall no longer go out with us to battle, that you may not extinguish the lamp of Israel</a:t>
            </a:r>
          </a:p>
        </p:txBody>
      </p:sp>
    </p:spTree>
    <p:extLst>
      <p:ext uri="{BB962C8B-B14F-4D97-AF65-F5344CB8AC3E}">
        <p14:creationId xmlns:p14="http://schemas.microsoft.com/office/powerpoint/2010/main" val="137427429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64770"/>
            <a:ext cx="9144000" cy="6728460"/>
            <a:chOff x="0" y="64770"/>
            <a:chExt cx="9144000" cy="672846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770"/>
              <a:ext cx="9144000" cy="6728460"/>
            </a:xfrm>
            <a:prstGeom prst="rect">
              <a:avLst/>
            </a:prstGeom>
          </p:spPr>
        </p:pic>
        <p:sp>
          <p:nvSpPr>
            <p:cNvPr id="7" name="TextBox 6"/>
            <p:cNvSpPr txBox="1"/>
            <p:nvPr/>
          </p:nvSpPr>
          <p:spPr>
            <a:xfrm>
              <a:off x="3224770" y="2642909"/>
              <a:ext cx="692940" cy="369332"/>
            </a:xfrm>
            <a:prstGeom prst="rect">
              <a:avLst/>
            </a:prstGeom>
            <a:noFill/>
          </p:spPr>
          <p:txBody>
            <a:bodyPr wrap="square" rtlCol="0">
              <a:spAutoFit/>
            </a:bodyPr>
            <a:lstStyle/>
            <a:p>
              <a:r>
                <a:rPr lang="en-US" b="1" dirty="0">
                  <a:solidFill>
                    <a:schemeClr val="bg1">
                      <a:lumMod val="85000"/>
                      <a:lumOff val="15000"/>
                    </a:schemeClr>
                  </a:solidFill>
                  <a:effectLst/>
                </a:rPr>
                <a:t>Gob?</a:t>
              </a:r>
            </a:p>
          </p:txBody>
        </p:sp>
        <p:sp>
          <p:nvSpPr>
            <p:cNvPr id="8" name="Oval 7"/>
            <p:cNvSpPr/>
            <p:nvPr/>
          </p:nvSpPr>
          <p:spPr>
            <a:xfrm>
              <a:off x="3877231" y="2786427"/>
              <a:ext cx="82296" cy="82296"/>
            </a:xfrm>
            <a:prstGeom prst="ellipse">
              <a:avLst/>
            </a:prstGeom>
            <a:solidFill>
              <a:srgbClr val="FEFFFF"/>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221761" y="2577949"/>
              <a:ext cx="864464" cy="498634"/>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cs typeface="Calibri" pitchFamily="34" charset="0"/>
              </a:endParaRPr>
            </a:p>
          </p:txBody>
        </p:sp>
      </p:gr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8580"/>
            <a:ext cx="9144000" cy="6720840"/>
          </a:xfrm>
          <a:prstGeom prst="rect">
            <a:avLst/>
          </a:prstGeom>
        </p:spPr>
      </p:pic>
      <p:sp>
        <p:nvSpPr>
          <p:cNvPr id="2" name="Text Placeholder 1"/>
          <p:cNvSpPr>
            <a:spLocks noGrp="1"/>
          </p:cNvSpPr>
          <p:nvPr>
            <p:ph type="body" sz="quarter" idx="10"/>
          </p:nvPr>
        </p:nvSpPr>
        <p:spPr/>
        <p:txBody>
          <a:bodyPr/>
          <a:lstStyle/>
          <a:p>
            <a:r>
              <a:rPr lang="en-US" dirty="0"/>
              <a:t>Map showing a possible location of Gob in the Coastal Plain</a:t>
            </a:r>
          </a:p>
        </p:txBody>
      </p:sp>
      <p:sp>
        <p:nvSpPr>
          <p:cNvPr id="3" name="Text Placeholder 2"/>
          <p:cNvSpPr>
            <a:spLocks noGrp="1"/>
          </p:cNvSpPr>
          <p:nvPr>
            <p:ph type="body" sz="quarter" idx="12"/>
          </p:nvPr>
        </p:nvSpPr>
        <p:spPr/>
        <p:txBody>
          <a:bodyPr/>
          <a:lstStyle/>
          <a:p>
            <a:r>
              <a:rPr lang="en-US" dirty="0"/>
              <a:t>21:18</a:t>
            </a:r>
          </a:p>
        </p:txBody>
      </p:sp>
      <p:sp>
        <p:nvSpPr>
          <p:cNvPr id="4" name="Title 3"/>
          <p:cNvSpPr>
            <a:spLocks noGrp="1"/>
          </p:cNvSpPr>
          <p:nvPr>
            <p:ph type="title"/>
          </p:nvPr>
        </p:nvSpPr>
        <p:spPr/>
        <p:txBody>
          <a:bodyPr/>
          <a:lstStyle/>
          <a:p>
            <a:r>
              <a:rPr lang="en-US" dirty="0"/>
              <a:t>Then there was war again with the Philistines at Gob</a:t>
            </a:r>
          </a:p>
        </p:txBody>
      </p:sp>
    </p:spTree>
    <p:extLst>
      <p:ext uri="{BB962C8B-B14F-4D97-AF65-F5344CB8AC3E}">
        <p14:creationId xmlns:p14="http://schemas.microsoft.com/office/powerpoint/2010/main" val="174502481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1470"/>
            <a:ext cx="9144000" cy="6195060"/>
          </a:xfrm>
          <a:prstGeom prst="rect">
            <a:avLst/>
          </a:prstGeom>
        </p:spPr>
      </p:pic>
      <p:sp>
        <p:nvSpPr>
          <p:cNvPr id="2" name="Text Placeholder 1"/>
          <p:cNvSpPr>
            <a:spLocks noGrp="1"/>
          </p:cNvSpPr>
          <p:nvPr>
            <p:ph type="body" sz="quarter" idx="10"/>
          </p:nvPr>
        </p:nvSpPr>
        <p:spPr/>
        <p:txBody>
          <a:bodyPr/>
          <a:lstStyle/>
          <a:p>
            <a:r>
              <a:rPr lang="en-US" dirty="0"/>
              <a:t>Ekron and the area of Tel </a:t>
            </a:r>
            <a:r>
              <a:rPr lang="en-US" dirty="0" err="1">
                <a:solidFill>
                  <a:schemeClr val="tx1"/>
                </a:solidFill>
              </a:rPr>
              <a:t>Ḥarasim</a:t>
            </a:r>
            <a:r>
              <a:rPr lang="en-US" dirty="0">
                <a:solidFill>
                  <a:schemeClr val="tx1"/>
                </a:solidFill>
              </a:rPr>
              <a:t>, possible Gob </a:t>
            </a:r>
            <a:r>
              <a:rPr lang="en-US" dirty="0"/>
              <a:t>(aerial view from the northeast)</a:t>
            </a:r>
          </a:p>
        </p:txBody>
      </p:sp>
      <p:sp>
        <p:nvSpPr>
          <p:cNvPr id="3" name="Text Placeholder 2"/>
          <p:cNvSpPr>
            <a:spLocks noGrp="1"/>
          </p:cNvSpPr>
          <p:nvPr>
            <p:ph type="body" sz="quarter" idx="12"/>
          </p:nvPr>
        </p:nvSpPr>
        <p:spPr/>
        <p:txBody>
          <a:bodyPr/>
          <a:lstStyle/>
          <a:p>
            <a:r>
              <a:rPr lang="en-US" dirty="0"/>
              <a:t>21:18</a:t>
            </a:r>
          </a:p>
        </p:txBody>
      </p:sp>
      <p:sp>
        <p:nvSpPr>
          <p:cNvPr id="4" name="Title 3"/>
          <p:cNvSpPr>
            <a:spLocks noGrp="1"/>
          </p:cNvSpPr>
          <p:nvPr>
            <p:ph type="title"/>
          </p:nvPr>
        </p:nvSpPr>
        <p:spPr/>
        <p:txBody>
          <a:bodyPr/>
          <a:lstStyle/>
          <a:p>
            <a:r>
              <a:rPr lang="en-US" dirty="0"/>
              <a:t>Then there was war again with the Philistines at Gob</a:t>
            </a:r>
          </a:p>
        </p:txBody>
      </p:sp>
    </p:spTree>
    <p:extLst>
      <p:ext uri="{BB962C8B-B14F-4D97-AF65-F5344CB8AC3E}">
        <p14:creationId xmlns:p14="http://schemas.microsoft.com/office/powerpoint/2010/main" val="189189397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1470"/>
            <a:ext cx="9144000" cy="6195060"/>
          </a:xfrm>
          <a:prstGeom prst="rect">
            <a:avLst/>
          </a:prstGeom>
        </p:spPr>
      </p:pic>
      <p:sp>
        <p:nvSpPr>
          <p:cNvPr id="2" name="Text Placeholder 1"/>
          <p:cNvSpPr>
            <a:spLocks noGrp="1"/>
          </p:cNvSpPr>
          <p:nvPr>
            <p:ph type="body" sz="quarter" idx="10"/>
          </p:nvPr>
        </p:nvSpPr>
        <p:spPr/>
        <p:txBody>
          <a:bodyPr/>
          <a:lstStyle/>
          <a:p>
            <a:r>
              <a:rPr lang="en-US" dirty="0"/>
              <a:t>Ekron and the area of Tel </a:t>
            </a:r>
            <a:r>
              <a:rPr lang="en-US" dirty="0" err="1">
                <a:solidFill>
                  <a:schemeClr val="tx1"/>
                </a:solidFill>
              </a:rPr>
              <a:t>Ḥarasim</a:t>
            </a:r>
            <a:r>
              <a:rPr lang="en-US" dirty="0">
                <a:solidFill>
                  <a:schemeClr val="tx1"/>
                </a:solidFill>
              </a:rPr>
              <a:t>, possible Gob </a:t>
            </a:r>
            <a:r>
              <a:rPr lang="en-US" dirty="0"/>
              <a:t>(aerial view from the northeast)</a:t>
            </a:r>
          </a:p>
        </p:txBody>
      </p:sp>
      <p:sp>
        <p:nvSpPr>
          <p:cNvPr id="3" name="Text Placeholder 2"/>
          <p:cNvSpPr>
            <a:spLocks noGrp="1"/>
          </p:cNvSpPr>
          <p:nvPr>
            <p:ph type="body" sz="quarter" idx="12"/>
          </p:nvPr>
        </p:nvSpPr>
        <p:spPr/>
        <p:txBody>
          <a:bodyPr/>
          <a:lstStyle/>
          <a:p>
            <a:r>
              <a:rPr lang="en-US" dirty="0"/>
              <a:t>21:18</a:t>
            </a:r>
          </a:p>
        </p:txBody>
      </p:sp>
      <p:sp>
        <p:nvSpPr>
          <p:cNvPr id="4" name="Title 3"/>
          <p:cNvSpPr>
            <a:spLocks noGrp="1"/>
          </p:cNvSpPr>
          <p:nvPr>
            <p:ph type="title"/>
          </p:nvPr>
        </p:nvSpPr>
        <p:spPr/>
        <p:txBody>
          <a:bodyPr/>
          <a:lstStyle/>
          <a:p>
            <a:r>
              <a:rPr lang="en-US" dirty="0"/>
              <a:t>Then there was war again with the Philistines at Gob</a:t>
            </a:r>
          </a:p>
        </p:txBody>
      </p:sp>
      <p:sp>
        <p:nvSpPr>
          <p:cNvPr id="8" name="Text Box 15"/>
          <p:cNvSpPr txBox="1">
            <a:spLocks noChangeArrowheads="1"/>
          </p:cNvSpPr>
          <p:nvPr/>
        </p:nvSpPr>
        <p:spPr bwMode="auto">
          <a:xfrm>
            <a:off x="2149031" y="678016"/>
            <a:ext cx="1475084" cy="707886"/>
          </a:xfrm>
          <a:prstGeom prst="rect">
            <a:avLst/>
          </a:prstGeom>
          <a:noFill/>
          <a:ln w="9525">
            <a:noFill/>
            <a:miter lim="800000"/>
            <a:headEnd/>
            <a:tailEnd/>
          </a:ln>
          <a:effectLst/>
        </p:spPr>
        <p:txBody>
          <a:bodyPr wrap="none">
            <a:spAutoFit/>
          </a:bodyPr>
          <a:lstStyle/>
          <a:p>
            <a:pPr lvl="0"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Tel </a:t>
            </a:r>
            <a:r>
              <a:rPr lang="en-US" sz="2000" kern="0" dirty="0" err="1">
                <a:solidFill>
                  <a:srgbClr val="FFFFFF"/>
                </a:solidFill>
                <a:effectLst>
                  <a:glow rad="76200">
                    <a:srgbClr val="000000">
                      <a:alpha val="60000"/>
                    </a:srgbClr>
                  </a:glow>
                </a:effectLst>
                <a:latin typeface="Calibri" pitchFamily="34" charset="0"/>
                <a:cs typeface="Calibri" pitchFamily="34" charset="0"/>
              </a:rPr>
              <a:t>Ḥarasim</a:t>
            </a:r>
            <a:r>
              <a:rPr lang="en-US" sz="2000" kern="0" dirty="0">
                <a:solidFill>
                  <a:srgbClr val="FFFFFF"/>
                </a:solidFill>
                <a:effectLst>
                  <a:glow rad="76200">
                    <a:srgbClr val="000000">
                      <a:alpha val="60000"/>
                    </a:srgbClr>
                  </a:glow>
                </a:effectLst>
                <a:latin typeface="Calibri" pitchFamily="34" charset="0"/>
                <a:cs typeface="Calibri" pitchFamily="34" charset="0"/>
              </a:rPr>
              <a:t> </a:t>
            </a:r>
          </a:p>
          <a:p>
            <a:pPr lvl="0" algn="ctr">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(Gob?)</a:t>
            </a:r>
          </a:p>
        </p:txBody>
      </p:sp>
      <p:sp>
        <p:nvSpPr>
          <p:cNvPr id="9" name="Oval 8"/>
          <p:cNvSpPr/>
          <p:nvPr/>
        </p:nvSpPr>
        <p:spPr>
          <a:xfrm>
            <a:off x="1679722" y="765713"/>
            <a:ext cx="451753" cy="266246"/>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0" name="Text Box 15"/>
          <p:cNvSpPr txBox="1">
            <a:spLocks noChangeArrowheads="1"/>
          </p:cNvSpPr>
          <p:nvPr/>
        </p:nvSpPr>
        <p:spPr bwMode="auto">
          <a:xfrm>
            <a:off x="2838322" y="3960478"/>
            <a:ext cx="785793" cy="400110"/>
          </a:xfrm>
          <a:prstGeom prst="rect">
            <a:avLst/>
          </a:prstGeom>
          <a:noFill/>
          <a:ln w="9525">
            <a:noFill/>
            <a:miter lim="800000"/>
            <a:headEnd/>
            <a:tailEnd/>
          </a:ln>
          <a:effectLst/>
        </p:spPr>
        <p:txBody>
          <a:bodyPr wrap="none">
            <a:spAutoFit/>
          </a:bodyPr>
          <a:lstStyle/>
          <a:p>
            <a:pPr lvl="0"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Ekron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205700846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Husan</a:t>
            </a:r>
            <a:r>
              <a:rPr lang="en-US" dirty="0"/>
              <a:t> (from the north)</a:t>
            </a:r>
          </a:p>
        </p:txBody>
      </p:sp>
      <p:sp>
        <p:nvSpPr>
          <p:cNvPr id="3" name="Text Placeholder 2"/>
          <p:cNvSpPr>
            <a:spLocks noGrp="1"/>
          </p:cNvSpPr>
          <p:nvPr>
            <p:ph type="body" sz="quarter" idx="12"/>
          </p:nvPr>
        </p:nvSpPr>
        <p:spPr/>
        <p:txBody>
          <a:bodyPr/>
          <a:lstStyle/>
          <a:p>
            <a:r>
              <a:rPr lang="en-US" dirty="0"/>
              <a:t>21:18</a:t>
            </a:r>
          </a:p>
        </p:txBody>
      </p:sp>
      <p:sp>
        <p:nvSpPr>
          <p:cNvPr id="4" name="Title 3"/>
          <p:cNvSpPr>
            <a:spLocks noGrp="1"/>
          </p:cNvSpPr>
          <p:nvPr>
            <p:ph type="title"/>
          </p:nvPr>
        </p:nvSpPr>
        <p:spPr/>
        <p:txBody>
          <a:bodyPr/>
          <a:lstStyle/>
          <a:p>
            <a:r>
              <a:rPr lang="en-US" dirty="0"/>
              <a:t>Then </a:t>
            </a:r>
            <a:r>
              <a:rPr lang="en-US" dirty="0" err="1"/>
              <a:t>Sibbecai</a:t>
            </a:r>
            <a:r>
              <a:rPr lang="en-US" dirty="0"/>
              <a:t> the </a:t>
            </a:r>
            <a:r>
              <a:rPr lang="en-US" dirty="0" err="1"/>
              <a:t>Hushathite</a:t>
            </a:r>
            <a:r>
              <a:rPr lang="en-US" dirty="0"/>
              <a:t> killed </a:t>
            </a:r>
            <a:r>
              <a:rPr lang="en-US" dirty="0" err="1"/>
              <a:t>Saph</a:t>
            </a:r>
            <a:r>
              <a:rPr lang="en-US" dirty="0"/>
              <a:t>, who was of the sons of the giant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25523448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829504" y="333590"/>
            <a:ext cx="5484993" cy="6186082"/>
            <a:chOff x="1829504" y="333590"/>
            <a:chExt cx="5484993" cy="6186082"/>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7776" b="17223"/>
            <a:stretch/>
          </p:blipFill>
          <p:spPr>
            <a:xfrm>
              <a:off x="1829504" y="333590"/>
              <a:ext cx="5484993" cy="6186082"/>
            </a:xfrm>
            <a:prstGeom prst="rect">
              <a:avLst/>
            </a:prstGeo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8914" y="2907506"/>
              <a:ext cx="1138420" cy="1081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Hercules, probably from a </a:t>
            </a:r>
            <a:r>
              <a:rPr lang="en-US" dirty="0" err="1"/>
              <a:t>lararium</a:t>
            </a:r>
            <a:r>
              <a:rPr lang="en-US" dirty="0"/>
              <a:t>, 1st century AD</a:t>
            </a:r>
          </a:p>
        </p:txBody>
      </p:sp>
      <p:sp>
        <p:nvSpPr>
          <p:cNvPr id="3" name="Text Placeholder 2"/>
          <p:cNvSpPr>
            <a:spLocks noGrp="1"/>
          </p:cNvSpPr>
          <p:nvPr>
            <p:ph type="body" sz="quarter" idx="12"/>
          </p:nvPr>
        </p:nvSpPr>
        <p:spPr/>
        <p:txBody>
          <a:bodyPr/>
          <a:lstStyle/>
          <a:p>
            <a:r>
              <a:rPr lang="en-US" dirty="0"/>
              <a:t>21:18</a:t>
            </a:r>
          </a:p>
        </p:txBody>
      </p:sp>
      <p:sp>
        <p:nvSpPr>
          <p:cNvPr id="4" name="Title 3"/>
          <p:cNvSpPr>
            <a:spLocks noGrp="1"/>
          </p:cNvSpPr>
          <p:nvPr>
            <p:ph type="title"/>
          </p:nvPr>
        </p:nvSpPr>
        <p:spPr/>
        <p:txBody>
          <a:bodyPr/>
          <a:lstStyle/>
          <a:p>
            <a:r>
              <a:rPr lang="en-US" dirty="0"/>
              <a:t>Then </a:t>
            </a:r>
            <a:r>
              <a:rPr lang="en-US" dirty="0" err="1"/>
              <a:t>Sibbecai</a:t>
            </a:r>
            <a:r>
              <a:rPr lang="en-US" dirty="0"/>
              <a:t> the </a:t>
            </a:r>
            <a:r>
              <a:rPr lang="en-US" dirty="0" err="1"/>
              <a:t>Hushathite</a:t>
            </a:r>
            <a:r>
              <a:rPr lang="en-US" dirty="0"/>
              <a:t> killed </a:t>
            </a:r>
            <a:r>
              <a:rPr lang="en-US" dirty="0" err="1"/>
              <a:t>Saph</a:t>
            </a:r>
            <a:r>
              <a:rPr lang="en-US" dirty="0"/>
              <a:t>, who was of the sons of the giant</a:t>
            </a:r>
          </a:p>
        </p:txBody>
      </p:sp>
    </p:spTree>
    <p:extLst>
      <p:ext uri="{BB962C8B-B14F-4D97-AF65-F5344CB8AC3E}">
        <p14:creationId xmlns:p14="http://schemas.microsoft.com/office/powerpoint/2010/main" val="13212419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Bethlehem and the Judean wilderness (aerial view from the west)</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Also at Gob, Elhanan the son of </a:t>
            </a:r>
            <a:r>
              <a:rPr lang="en-US" dirty="0" err="1"/>
              <a:t>Jaare-oregim</a:t>
            </a:r>
            <a:r>
              <a:rPr lang="en-US" dirty="0"/>
              <a:t> the </a:t>
            </a:r>
            <a:r>
              <a:rPr lang="en-US" dirty="0" err="1"/>
              <a:t>Bethlehemite</a:t>
            </a:r>
            <a:r>
              <a:rPr lang="en-US" dirty="0"/>
              <a:t> killed Goliath the Gittite</a:t>
            </a:r>
          </a:p>
        </p:txBody>
      </p:sp>
    </p:spTree>
    <p:extLst>
      <p:ext uri="{BB962C8B-B14F-4D97-AF65-F5344CB8AC3E}">
        <p14:creationId xmlns:p14="http://schemas.microsoft.com/office/powerpoint/2010/main" val="24373064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6002" t="12316"/>
          <a:stretch/>
        </p:blipFill>
        <p:spPr>
          <a:xfrm>
            <a:off x="0" y="0"/>
            <a:ext cx="9144000" cy="6509781"/>
          </a:xfrm>
          <a:prstGeom prst="rect">
            <a:avLst/>
          </a:prstGeom>
        </p:spPr>
      </p:pic>
      <p:sp>
        <p:nvSpPr>
          <p:cNvPr id="2" name="Text Placeholder 1"/>
          <p:cNvSpPr>
            <a:spLocks noGrp="1"/>
          </p:cNvSpPr>
          <p:nvPr>
            <p:ph type="body" sz="quarter" idx="10"/>
          </p:nvPr>
        </p:nvSpPr>
        <p:spPr/>
        <p:txBody>
          <a:bodyPr/>
          <a:lstStyle/>
          <a:p>
            <a:r>
              <a:rPr lang="en-US" dirty="0"/>
              <a:t>Shepherd with sheep near Bethlehem (from the southwest)</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Also at Gob, Elhanan the son of </a:t>
            </a:r>
            <a:r>
              <a:rPr lang="en-US" dirty="0" err="1"/>
              <a:t>Jaare-oregim</a:t>
            </a:r>
            <a:r>
              <a:rPr lang="en-US" dirty="0"/>
              <a:t> the </a:t>
            </a:r>
            <a:r>
              <a:rPr lang="en-US" dirty="0" err="1"/>
              <a:t>Bethlehemite</a:t>
            </a:r>
            <a:r>
              <a:rPr lang="en-US" dirty="0"/>
              <a:t> killed Goliath the </a:t>
            </a:r>
            <a:r>
              <a:rPr lang="en-US" dirty="0" err="1"/>
              <a:t>Gittite</a:t>
            </a:r>
            <a:endParaRPr lang="en-US" dirty="0"/>
          </a:p>
        </p:txBody>
      </p:sp>
    </p:spTree>
    <p:extLst>
      <p:ext uri="{BB962C8B-B14F-4D97-AF65-F5344CB8AC3E}">
        <p14:creationId xmlns:p14="http://schemas.microsoft.com/office/powerpoint/2010/main" val="1184109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a:t>
            </a:r>
            <a:r>
              <a:rPr lang="en-US" dirty="0" err="1"/>
              <a:t>Nebi</a:t>
            </a:r>
            <a:r>
              <a:rPr lang="en-US" dirty="0"/>
              <a:t> Samwil (from the south)</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It is because of Saul and his bloody house, because he put to death the Gibeonites</a:t>
            </a:r>
          </a:p>
        </p:txBody>
      </p:sp>
    </p:spTree>
    <p:extLst>
      <p:ext uri="{BB962C8B-B14F-4D97-AF65-F5344CB8AC3E}">
        <p14:creationId xmlns:p14="http://schemas.microsoft.com/office/powerpoint/2010/main" val="84912814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23D6865-D4FD-40C8-9A42-5CEBB8262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8872"/>
            <a:ext cx="9144000" cy="6620256"/>
          </a:xfrm>
          <a:prstGeom prst="rect">
            <a:avLst/>
          </a:prstGeom>
        </p:spPr>
      </p:pic>
      <p:sp>
        <p:nvSpPr>
          <p:cNvPr id="2" name="Text Placeholder 1"/>
          <p:cNvSpPr>
            <a:spLocks noGrp="1"/>
          </p:cNvSpPr>
          <p:nvPr>
            <p:ph type="body" sz="quarter" idx="10"/>
          </p:nvPr>
        </p:nvSpPr>
        <p:spPr/>
        <p:txBody>
          <a:bodyPr/>
          <a:lstStyle/>
          <a:p>
            <a:r>
              <a:rPr lang="en-US" dirty="0"/>
              <a:t>Synagogue pavement depicting Samson or Goliath, from Wadi </a:t>
            </a:r>
            <a:r>
              <a:rPr lang="en-US" dirty="0" err="1"/>
              <a:t>Hamam</a:t>
            </a:r>
            <a:r>
              <a:rPr lang="en-US" dirty="0"/>
              <a:t>, 3rd–4th centuries AD</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Also at Gob, Elhanan the son of </a:t>
            </a:r>
            <a:r>
              <a:rPr lang="en-US" dirty="0" err="1"/>
              <a:t>Jaare-oregim</a:t>
            </a:r>
            <a:r>
              <a:rPr lang="en-US" dirty="0"/>
              <a:t> the </a:t>
            </a:r>
            <a:r>
              <a:rPr lang="en-US" dirty="0" err="1"/>
              <a:t>Bethlehemite</a:t>
            </a:r>
            <a:r>
              <a:rPr lang="en-US" dirty="0"/>
              <a:t> killed Goliath the </a:t>
            </a:r>
            <a:r>
              <a:rPr lang="en-US" dirty="0" err="1"/>
              <a:t>Gittite</a:t>
            </a:r>
            <a:endParaRPr lang="en-US" dirty="0"/>
          </a:p>
        </p:txBody>
      </p:sp>
    </p:spTree>
    <p:extLst>
      <p:ext uri="{BB962C8B-B14F-4D97-AF65-F5344CB8AC3E}">
        <p14:creationId xmlns:p14="http://schemas.microsoft.com/office/powerpoint/2010/main" val="167846572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03 Museums 2014\Israel Museums\Israel Museum\Iron Age Inscriptions\ALWT WLT, non-Semitic names on potsherd from Gath, similar to Goliath, 10th c BC, tb03201444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556" r="555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Non-Semitic names similar to Goliath on a potsherd from Gath, 10th century BC</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Also at Gob, Elhanan the son of </a:t>
            </a:r>
            <a:r>
              <a:rPr lang="en-US" dirty="0" err="1"/>
              <a:t>Jaare-oregim</a:t>
            </a:r>
            <a:r>
              <a:rPr lang="en-US" dirty="0"/>
              <a:t> the </a:t>
            </a:r>
            <a:r>
              <a:rPr lang="en-US" dirty="0" err="1"/>
              <a:t>Bethlehemite</a:t>
            </a:r>
            <a:r>
              <a:rPr lang="en-US" dirty="0"/>
              <a:t> killed Goliath the </a:t>
            </a:r>
            <a:r>
              <a:rPr lang="en-US" dirty="0" err="1"/>
              <a:t>Gittite</a:t>
            </a:r>
            <a:endParaRPr lang="en-US" dirty="0"/>
          </a:p>
        </p:txBody>
      </p:sp>
    </p:spTree>
    <p:extLst>
      <p:ext uri="{BB962C8B-B14F-4D97-AF65-F5344CB8AC3E}">
        <p14:creationId xmlns:p14="http://schemas.microsoft.com/office/powerpoint/2010/main" val="280177419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7C08847-EBE5-4009-8514-4BB9DE1DC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Non-Semitic names similar to Goliath on a potsherd from Gath, 10th century BC</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Also at Gob, Elhanan the son of </a:t>
            </a:r>
            <a:r>
              <a:rPr lang="en-US" dirty="0" err="1"/>
              <a:t>Jaare-oregim</a:t>
            </a:r>
            <a:r>
              <a:rPr lang="en-US" dirty="0"/>
              <a:t> the </a:t>
            </a:r>
            <a:r>
              <a:rPr lang="en-US" dirty="0" err="1"/>
              <a:t>Bethlehemite</a:t>
            </a:r>
            <a:r>
              <a:rPr lang="en-US" dirty="0"/>
              <a:t> killed Goliath the </a:t>
            </a:r>
            <a:r>
              <a:rPr lang="en-US" dirty="0" err="1"/>
              <a:t>Gittite</a:t>
            </a:r>
            <a:endParaRPr lang="en-US" dirty="0"/>
          </a:p>
        </p:txBody>
      </p:sp>
    </p:spTree>
    <p:extLst>
      <p:ext uri="{BB962C8B-B14F-4D97-AF65-F5344CB8AC3E}">
        <p14:creationId xmlns:p14="http://schemas.microsoft.com/office/powerpoint/2010/main" val="273276714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241" t="1" b="-1050"/>
          <a:stretch/>
        </p:blipFill>
        <p:spPr>
          <a:xfrm>
            <a:off x="0" y="369332"/>
            <a:ext cx="9144000" cy="6266514"/>
          </a:xfrm>
          <a:prstGeom prst="rect">
            <a:avLst/>
          </a:prstGeom>
        </p:spPr>
      </p:pic>
      <p:sp>
        <p:nvSpPr>
          <p:cNvPr id="2" name="Text Placeholder 1"/>
          <p:cNvSpPr>
            <a:spLocks noGrp="1"/>
          </p:cNvSpPr>
          <p:nvPr>
            <p:ph type="body" sz="quarter" idx="10"/>
          </p:nvPr>
        </p:nvSpPr>
        <p:spPr/>
        <p:txBody>
          <a:bodyPr/>
          <a:lstStyle/>
          <a:p>
            <a:r>
              <a:rPr lang="en-US" dirty="0"/>
              <a:t>Weaver’s shop</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The shaft of his spear was like a weaver’s beam</a:t>
            </a:r>
          </a:p>
        </p:txBody>
      </p:sp>
    </p:spTree>
    <p:extLst>
      <p:ext uri="{BB962C8B-B14F-4D97-AF65-F5344CB8AC3E}">
        <p14:creationId xmlns:p14="http://schemas.microsoft.com/office/powerpoint/2010/main" val="210966785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0036" r="5958"/>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Mat weavers at their looms</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The shaft of his spear was like a weaver’s beam</a:t>
            </a:r>
          </a:p>
        </p:txBody>
      </p:sp>
    </p:spTree>
    <p:extLst>
      <p:ext uri="{BB962C8B-B14F-4D97-AF65-F5344CB8AC3E}">
        <p14:creationId xmlns:p14="http://schemas.microsoft.com/office/powerpoint/2010/main" val="162790282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Vatican Museum\Gregoriano Egyptian\Chaldean prisoners taken to a palm-grove, from Nineveh palace of Ashurbanipal, 648-631 BC, tb05121764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4689" y="0"/>
            <a:ext cx="459462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with a spear, from the palace of Ashurbanipal at Nineveh, 648–631 BC</a:t>
            </a:r>
          </a:p>
        </p:txBody>
      </p:sp>
      <p:sp>
        <p:nvSpPr>
          <p:cNvPr id="3" name="Text Placeholder 2"/>
          <p:cNvSpPr>
            <a:spLocks noGrp="1"/>
          </p:cNvSpPr>
          <p:nvPr>
            <p:ph type="body" sz="quarter" idx="12"/>
          </p:nvPr>
        </p:nvSpPr>
        <p:spPr/>
        <p:txBody>
          <a:bodyPr/>
          <a:lstStyle/>
          <a:p>
            <a:r>
              <a:rPr lang="en-US" dirty="0"/>
              <a:t>21:19</a:t>
            </a:r>
          </a:p>
        </p:txBody>
      </p:sp>
      <p:sp>
        <p:nvSpPr>
          <p:cNvPr id="4" name="Title 3"/>
          <p:cNvSpPr>
            <a:spLocks noGrp="1"/>
          </p:cNvSpPr>
          <p:nvPr>
            <p:ph type="title"/>
          </p:nvPr>
        </p:nvSpPr>
        <p:spPr/>
        <p:txBody>
          <a:bodyPr/>
          <a:lstStyle/>
          <a:p>
            <a:r>
              <a:rPr lang="en-US" dirty="0"/>
              <a:t>The shaft of his spear was like a weaver’s beam</a:t>
            </a:r>
          </a:p>
        </p:txBody>
      </p:sp>
    </p:spTree>
    <p:extLst>
      <p:ext uri="{BB962C8B-B14F-4D97-AF65-F5344CB8AC3E}">
        <p14:creationId xmlns:p14="http://schemas.microsoft.com/office/powerpoint/2010/main" val="232868758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42900"/>
            <a:ext cx="9150773" cy="6176772"/>
          </a:xfrm>
          <a:prstGeom prst="rect">
            <a:avLst/>
          </a:prstGeom>
        </p:spPr>
      </p:pic>
      <p:sp>
        <p:nvSpPr>
          <p:cNvPr id="2" name="Text Placeholder 1"/>
          <p:cNvSpPr>
            <a:spLocks noGrp="1"/>
          </p:cNvSpPr>
          <p:nvPr>
            <p:ph type="body" sz="quarter" idx="10"/>
          </p:nvPr>
        </p:nvSpPr>
        <p:spPr/>
        <p:txBody>
          <a:bodyPr/>
          <a:lstStyle/>
          <a:p>
            <a:r>
              <a:rPr lang="en-US" dirty="0"/>
              <a:t>Gath (aerial view from the north)</a:t>
            </a:r>
          </a:p>
        </p:txBody>
      </p:sp>
      <p:sp>
        <p:nvSpPr>
          <p:cNvPr id="3" name="Text Placeholder 2"/>
          <p:cNvSpPr>
            <a:spLocks noGrp="1"/>
          </p:cNvSpPr>
          <p:nvPr>
            <p:ph type="body" sz="quarter" idx="12"/>
          </p:nvPr>
        </p:nvSpPr>
        <p:spPr/>
        <p:txBody>
          <a:bodyPr/>
          <a:lstStyle/>
          <a:p>
            <a:r>
              <a:rPr lang="en-US"/>
              <a:t>21:20</a:t>
            </a:r>
          </a:p>
        </p:txBody>
      </p:sp>
      <p:sp>
        <p:nvSpPr>
          <p:cNvPr id="4" name="Title 3"/>
          <p:cNvSpPr>
            <a:spLocks noGrp="1"/>
          </p:cNvSpPr>
          <p:nvPr>
            <p:ph type="title"/>
          </p:nvPr>
        </p:nvSpPr>
        <p:spPr/>
        <p:txBody>
          <a:bodyPr/>
          <a:lstStyle/>
          <a:p>
            <a:r>
              <a:rPr lang="en-US" dirty="0"/>
              <a:t>And there was again war at Gath</a:t>
            </a:r>
          </a:p>
        </p:txBody>
      </p:sp>
    </p:spTree>
    <p:extLst>
      <p:ext uri="{BB962C8B-B14F-4D97-AF65-F5344CB8AC3E}">
        <p14:creationId xmlns:p14="http://schemas.microsoft.com/office/powerpoint/2010/main" val="109819446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81000" y="369332"/>
            <a:ext cx="8382000" cy="6150340"/>
            <a:chOff x="762000" y="369332"/>
            <a:chExt cx="8382000" cy="615034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0662" y="369332"/>
              <a:ext cx="4983338" cy="615034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369332"/>
              <a:ext cx="2961444" cy="6150340"/>
            </a:xfrm>
            <a:prstGeom prst="rect">
              <a:avLst/>
            </a:prstGeom>
          </p:spPr>
        </p:pic>
      </p:grpSp>
      <p:sp>
        <p:nvSpPr>
          <p:cNvPr id="2" name="Text Placeholder 1"/>
          <p:cNvSpPr>
            <a:spLocks noGrp="1"/>
          </p:cNvSpPr>
          <p:nvPr>
            <p:ph type="body" sz="quarter" idx="10"/>
          </p:nvPr>
        </p:nvSpPr>
        <p:spPr/>
        <p:txBody>
          <a:bodyPr/>
          <a:lstStyle/>
          <a:p>
            <a:r>
              <a:rPr lang="en-US" dirty="0"/>
              <a:t>X-rays of a hand and a foot with six digits (polydactyly)</a:t>
            </a:r>
          </a:p>
        </p:txBody>
      </p:sp>
      <p:sp>
        <p:nvSpPr>
          <p:cNvPr id="3" name="Text Placeholder 2"/>
          <p:cNvSpPr>
            <a:spLocks noGrp="1"/>
          </p:cNvSpPr>
          <p:nvPr>
            <p:ph type="body" sz="quarter" idx="12"/>
          </p:nvPr>
        </p:nvSpPr>
        <p:spPr/>
        <p:txBody>
          <a:bodyPr/>
          <a:lstStyle/>
          <a:p>
            <a:r>
              <a:rPr lang="en-US"/>
              <a:t>21:20</a:t>
            </a:r>
          </a:p>
        </p:txBody>
      </p:sp>
      <p:sp>
        <p:nvSpPr>
          <p:cNvPr id="4" name="Title 3"/>
          <p:cNvSpPr>
            <a:spLocks noGrp="1"/>
          </p:cNvSpPr>
          <p:nvPr>
            <p:ph type="title"/>
          </p:nvPr>
        </p:nvSpPr>
        <p:spPr/>
        <p:txBody>
          <a:bodyPr/>
          <a:lstStyle/>
          <a:p>
            <a:r>
              <a:rPr lang="en-US" dirty="0"/>
              <a:t>A man . . . had 6 fingers on each hand and 6 toes on each foot, 24 in total . . . a giant </a:t>
            </a:r>
          </a:p>
        </p:txBody>
      </p:sp>
    </p:spTree>
    <p:extLst>
      <p:ext uri="{BB962C8B-B14F-4D97-AF65-F5344CB8AC3E}">
        <p14:creationId xmlns:p14="http://schemas.microsoft.com/office/powerpoint/2010/main" val="59286520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06680"/>
            <a:ext cx="7620000" cy="6644640"/>
          </a:xfrm>
          <a:prstGeom prst="rect">
            <a:avLst/>
          </a:prstGeom>
        </p:spPr>
      </p:pic>
      <p:sp>
        <p:nvSpPr>
          <p:cNvPr id="2" name="Text Placeholder 1"/>
          <p:cNvSpPr>
            <a:spLocks noGrp="1"/>
          </p:cNvSpPr>
          <p:nvPr>
            <p:ph type="body" sz="quarter" idx="10"/>
          </p:nvPr>
        </p:nvSpPr>
        <p:spPr/>
        <p:txBody>
          <a:bodyPr/>
          <a:lstStyle/>
          <a:p>
            <a:r>
              <a:rPr lang="en-US" dirty="0"/>
              <a:t>Relief of an Egyptian pharaoh stabbing an enemy with a spear, from Abu Simbel (illustration)</a:t>
            </a:r>
          </a:p>
        </p:txBody>
      </p:sp>
      <p:sp>
        <p:nvSpPr>
          <p:cNvPr id="3" name="Text Placeholder 2"/>
          <p:cNvSpPr>
            <a:spLocks noGrp="1"/>
          </p:cNvSpPr>
          <p:nvPr>
            <p:ph type="body" sz="quarter" idx="12"/>
          </p:nvPr>
        </p:nvSpPr>
        <p:spPr/>
        <p:txBody>
          <a:bodyPr/>
          <a:lstStyle/>
          <a:p>
            <a:r>
              <a:rPr lang="en-US"/>
              <a:t>21:21</a:t>
            </a:r>
          </a:p>
        </p:txBody>
      </p:sp>
      <p:sp>
        <p:nvSpPr>
          <p:cNvPr id="4" name="Title 3"/>
          <p:cNvSpPr>
            <a:spLocks noGrp="1"/>
          </p:cNvSpPr>
          <p:nvPr>
            <p:ph type="title"/>
          </p:nvPr>
        </p:nvSpPr>
        <p:spPr/>
        <p:txBody>
          <a:bodyPr/>
          <a:lstStyle/>
          <a:p>
            <a:r>
              <a:rPr lang="en-US" dirty="0"/>
              <a:t>When he defied Israel, Jonathan the son of </a:t>
            </a:r>
            <a:r>
              <a:rPr lang="en-US" dirty="0" err="1"/>
              <a:t>Shimea</a:t>
            </a:r>
            <a:r>
              <a:rPr lang="en-US" dirty="0"/>
              <a:t>, David’s brother, killed him</a:t>
            </a:r>
          </a:p>
        </p:txBody>
      </p:sp>
    </p:spTree>
    <p:extLst>
      <p:ext uri="{BB962C8B-B14F-4D97-AF65-F5344CB8AC3E}">
        <p14:creationId xmlns:p14="http://schemas.microsoft.com/office/powerpoint/2010/main" val="63485206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rotWithShape="1">
          <a:blip r:embed="rId3">
            <a:extLst>
              <a:ext uri="{28A0092B-C50C-407E-A947-70E740481C1C}">
                <a14:useLocalDpi xmlns:a14="http://schemas.microsoft.com/office/drawing/2010/main" val="0"/>
              </a:ext>
            </a:extLst>
          </a:blip>
          <a:srcRect b="1666"/>
          <a:stretch/>
        </p:blipFill>
        <p:spPr bwMode="auto">
          <a:xfrm>
            <a:off x="2366962" y="114300"/>
            <a:ext cx="4410075" cy="67437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a:t>21:21</a:t>
            </a:r>
          </a:p>
        </p:txBody>
      </p:sp>
      <p:sp>
        <p:nvSpPr>
          <p:cNvPr id="4" name="Title 3"/>
          <p:cNvSpPr>
            <a:spLocks noGrp="1"/>
          </p:cNvSpPr>
          <p:nvPr>
            <p:ph type="title"/>
          </p:nvPr>
        </p:nvSpPr>
        <p:spPr/>
        <p:txBody>
          <a:bodyPr/>
          <a:lstStyle/>
          <a:p>
            <a:r>
              <a:rPr lang="en-US" dirty="0"/>
              <a:t>When he defied Israel, Jonathan the son of </a:t>
            </a:r>
            <a:r>
              <a:rPr lang="en-US" dirty="0" err="1"/>
              <a:t>Shimea</a:t>
            </a:r>
            <a:r>
              <a:rPr lang="en-US" dirty="0"/>
              <a:t>, David’s brother, killed him</a:t>
            </a:r>
          </a:p>
        </p:txBody>
      </p:sp>
    </p:spTree>
    <p:extLst>
      <p:ext uri="{BB962C8B-B14F-4D97-AF65-F5344CB8AC3E}">
        <p14:creationId xmlns:p14="http://schemas.microsoft.com/office/powerpoint/2010/main" val="3661803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Schlegel drone 2015\2 Samaria\Gibeon Nebi Samwil\Gibeon aerial from southwest, ws0924143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Gibeon (aerial view from the southwest)</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It is because of Saul and his bloody house, because he put to death the Gibeonites</a:t>
            </a:r>
          </a:p>
        </p:txBody>
      </p:sp>
    </p:spTree>
    <p:extLst>
      <p:ext uri="{BB962C8B-B14F-4D97-AF65-F5344CB8AC3E}">
        <p14:creationId xmlns:p14="http://schemas.microsoft.com/office/powerpoint/2010/main" val="167575486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5280"/>
            <a:ext cx="9144000" cy="6187440"/>
          </a:xfrm>
          <a:prstGeom prst="rect">
            <a:avLst/>
          </a:prstGeom>
        </p:spPr>
      </p:pic>
      <p:sp>
        <p:nvSpPr>
          <p:cNvPr id="2" name="Text Placeholder 1"/>
          <p:cNvSpPr>
            <a:spLocks noGrp="1"/>
          </p:cNvSpPr>
          <p:nvPr>
            <p:ph type="body" sz="quarter" idx="10"/>
          </p:nvPr>
        </p:nvSpPr>
        <p:spPr/>
        <p:txBody>
          <a:bodyPr/>
          <a:lstStyle/>
          <a:p>
            <a:r>
              <a:rPr lang="en-US" dirty="0"/>
              <a:t>Gath (aerial view from the east)</a:t>
            </a:r>
          </a:p>
        </p:txBody>
      </p:sp>
      <p:sp>
        <p:nvSpPr>
          <p:cNvPr id="3" name="Text Placeholder 2"/>
          <p:cNvSpPr>
            <a:spLocks noGrp="1"/>
          </p:cNvSpPr>
          <p:nvPr>
            <p:ph type="body" sz="quarter" idx="12"/>
          </p:nvPr>
        </p:nvSpPr>
        <p:spPr/>
        <p:txBody>
          <a:bodyPr/>
          <a:lstStyle/>
          <a:p>
            <a:r>
              <a:rPr lang="en-US"/>
              <a:t>21:22</a:t>
            </a:r>
          </a:p>
        </p:txBody>
      </p:sp>
      <p:sp>
        <p:nvSpPr>
          <p:cNvPr id="4" name="Title 3"/>
          <p:cNvSpPr>
            <a:spLocks noGrp="1"/>
          </p:cNvSpPr>
          <p:nvPr>
            <p:ph type="title"/>
          </p:nvPr>
        </p:nvSpPr>
        <p:spPr/>
        <p:txBody>
          <a:bodyPr/>
          <a:lstStyle/>
          <a:p>
            <a:r>
              <a:rPr lang="en-US" dirty="0"/>
              <a:t>These four were born to the giant in Gath, and they fell by the hand of David and . . . his servants</a:t>
            </a:r>
          </a:p>
        </p:txBody>
      </p:sp>
    </p:spTree>
    <p:extLst>
      <p:ext uri="{BB962C8B-B14F-4D97-AF65-F5344CB8AC3E}">
        <p14:creationId xmlns:p14="http://schemas.microsoft.com/office/powerpoint/2010/main" val="1924294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8" y="0"/>
            <a:ext cx="9135043" cy="6858000"/>
          </a:xfrm>
          <a:prstGeom prst="rect">
            <a:avLst/>
          </a:prstGeom>
        </p:spPr>
      </p:pic>
      <p:sp>
        <p:nvSpPr>
          <p:cNvPr id="2" name="Text Placeholder 1"/>
          <p:cNvSpPr>
            <a:spLocks noGrp="1"/>
          </p:cNvSpPr>
          <p:nvPr>
            <p:ph type="body" sz="quarter" idx="10"/>
          </p:nvPr>
        </p:nvSpPr>
        <p:spPr/>
        <p:txBody>
          <a:bodyPr/>
          <a:lstStyle/>
          <a:p>
            <a:r>
              <a:rPr lang="en-US" dirty="0"/>
              <a:t>Wine jar handle inscribed with the name “Gibeon,” from Gibeon, 7th century BC</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It is because of Saul and his bloody house, because he put to death the Gibeonites</a:t>
            </a:r>
          </a:p>
        </p:txBody>
      </p:sp>
    </p:spTree>
    <p:extLst>
      <p:ext uri="{BB962C8B-B14F-4D97-AF65-F5344CB8AC3E}">
        <p14:creationId xmlns:p14="http://schemas.microsoft.com/office/powerpoint/2010/main" val="4191291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itting, old, standing, table&#10;&#10;Description automatically generated">
            <a:extLst>
              <a:ext uri="{FF2B5EF4-FFF2-40B4-BE49-F238E27FC236}">
                <a16:creationId xmlns:a16="http://schemas.microsoft.com/office/drawing/2014/main" id="{41350959-1D67-4B00-BF31-4EEFAEBAB8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Men bowing before Shalmaneser III, on the bronze gate bands at Balawat, 9th century BC </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So the king called the Gibeonites and spoke to them</a:t>
            </a:r>
          </a:p>
        </p:txBody>
      </p:sp>
    </p:spTree>
    <p:extLst>
      <p:ext uri="{BB962C8B-B14F-4D97-AF65-F5344CB8AC3E}">
        <p14:creationId xmlns:p14="http://schemas.microsoft.com/office/powerpoint/2010/main" val="3885939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Egyptian depiction of an Amorite chieftain, 12th century BC</a:t>
            </a:r>
          </a:p>
        </p:txBody>
      </p:sp>
      <p:sp>
        <p:nvSpPr>
          <p:cNvPr id="3" name="Text Placeholder 2"/>
          <p:cNvSpPr>
            <a:spLocks noGrp="1"/>
          </p:cNvSpPr>
          <p:nvPr>
            <p:ph type="body" sz="quarter" idx="12"/>
          </p:nvPr>
        </p:nvSpPr>
        <p:spPr/>
        <p:txBody>
          <a:bodyPr/>
          <a:lstStyle/>
          <a:p>
            <a:r>
              <a:rPr lang="fi-FI" dirty="0"/>
              <a:t>21:2</a:t>
            </a:r>
            <a:endParaRPr lang="en-US" dirty="0"/>
          </a:p>
        </p:txBody>
      </p:sp>
      <p:sp>
        <p:nvSpPr>
          <p:cNvPr id="4" name="Title 3"/>
          <p:cNvSpPr>
            <a:spLocks noGrp="1"/>
          </p:cNvSpPr>
          <p:nvPr>
            <p:ph type="title"/>
          </p:nvPr>
        </p:nvSpPr>
        <p:spPr/>
        <p:txBody>
          <a:bodyPr/>
          <a:lstStyle/>
          <a:p>
            <a:r>
              <a:rPr lang="en-US" dirty="0"/>
              <a:t>Now the Gibeonites were not of the sons of Israel but of the remnant of the Amorites</a:t>
            </a:r>
          </a:p>
        </p:txBody>
      </p:sp>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900"/>
                    </a14:imgEffect>
                    <a14:imgEffect>
                      <a14:saturation sat="120000"/>
                    </a14:imgEffect>
                    <a14:imgEffect>
                      <a14:brightnessContrast bright="10000" contrast="10000"/>
                    </a14:imgEffect>
                  </a14:imgLayer>
                </a14:imgProps>
              </a:ext>
              <a:ext uri="{28A0092B-C50C-407E-A947-70E740481C1C}">
                <a14:useLocalDpi xmlns:a14="http://schemas.microsoft.com/office/drawing/2010/main" val="0"/>
              </a:ext>
            </a:extLst>
          </a:blip>
          <a:stretch>
            <a:fillRect/>
          </a:stretch>
        </p:blipFill>
        <p:spPr>
          <a:xfrm>
            <a:off x="3721833" y="369332"/>
            <a:ext cx="1700335" cy="6183036"/>
          </a:xfrm>
          <a:prstGeom prst="rect">
            <a:avLst/>
          </a:prstGeom>
        </p:spPr>
      </p:pic>
    </p:spTree>
    <p:extLst>
      <p:ext uri="{BB962C8B-B14F-4D97-AF65-F5344CB8AC3E}">
        <p14:creationId xmlns:p14="http://schemas.microsoft.com/office/powerpoint/2010/main" val="2132839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9104" y="336826"/>
            <a:ext cx="5585792" cy="6206435"/>
          </a:xfrm>
          <a:prstGeom prst="rect">
            <a:avLst/>
          </a:prstGeom>
        </p:spPr>
      </p:pic>
      <p:sp>
        <p:nvSpPr>
          <p:cNvPr id="2" name="Text Placeholder 1"/>
          <p:cNvSpPr>
            <a:spLocks noGrp="1"/>
          </p:cNvSpPr>
          <p:nvPr>
            <p:ph type="body" sz="quarter" idx="10"/>
          </p:nvPr>
        </p:nvSpPr>
        <p:spPr/>
        <p:txBody>
          <a:bodyPr/>
          <a:lstStyle/>
          <a:p>
            <a:r>
              <a:rPr lang="en-US" i="1" dirty="0"/>
              <a:t>The Craftiness of the Gibeonites</a:t>
            </a:r>
            <a:r>
              <a:rPr lang="en-US" dirty="0"/>
              <a:t>, by James Tissot, circa 1899</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Israel had sworn to spare them</a:t>
            </a:r>
          </a:p>
        </p:txBody>
      </p:sp>
    </p:spTree>
    <p:extLst>
      <p:ext uri="{BB962C8B-B14F-4D97-AF65-F5344CB8AC3E}">
        <p14:creationId xmlns:p14="http://schemas.microsoft.com/office/powerpoint/2010/main" val="18134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1930"/>
            <a:ext cx="9144000" cy="6454140"/>
          </a:xfrm>
          <a:prstGeom prst="rect">
            <a:avLst/>
          </a:prstGeom>
        </p:spPr>
      </p:pic>
      <p:sp>
        <p:nvSpPr>
          <p:cNvPr id="2" name="Text Placeholder 1"/>
          <p:cNvSpPr>
            <a:spLocks noGrp="1"/>
          </p:cNvSpPr>
          <p:nvPr>
            <p:ph type="body" sz="quarter" idx="10"/>
          </p:nvPr>
        </p:nvSpPr>
        <p:spPr/>
        <p:txBody>
          <a:bodyPr/>
          <a:lstStyle/>
          <a:p>
            <a:r>
              <a:rPr lang="en-US" dirty="0"/>
              <a:t>Prisoners and Assyrian soldiers with decapitated heads, from Nineveh, 7th century BC</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However, Saul had sought to kill them in his zeal for Israel and Judah</a:t>
            </a:r>
          </a:p>
        </p:txBody>
      </p:sp>
    </p:spTree>
    <p:extLst>
      <p:ext uri="{BB962C8B-B14F-4D97-AF65-F5344CB8AC3E}">
        <p14:creationId xmlns:p14="http://schemas.microsoft.com/office/powerpoint/2010/main" val="827015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Nebi Samwil (from the south)</a:t>
            </a:r>
          </a:p>
        </p:txBody>
      </p:sp>
      <p:sp>
        <p:nvSpPr>
          <p:cNvPr id="3" name="Text Placeholder 2"/>
          <p:cNvSpPr>
            <a:spLocks noGrp="1"/>
          </p:cNvSpPr>
          <p:nvPr>
            <p:ph type="body" sz="quarter" idx="12"/>
          </p:nvPr>
        </p:nvSpPr>
        <p:spPr/>
        <p:txBody>
          <a:bodyPr/>
          <a:lstStyle/>
          <a:p>
            <a:r>
              <a:rPr lang="en-US"/>
              <a:t>21:3</a:t>
            </a:r>
          </a:p>
        </p:txBody>
      </p:sp>
      <p:sp>
        <p:nvSpPr>
          <p:cNvPr id="4" name="Title 3"/>
          <p:cNvSpPr>
            <a:spLocks noGrp="1"/>
          </p:cNvSpPr>
          <p:nvPr>
            <p:ph type="title"/>
          </p:nvPr>
        </p:nvSpPr>
        <p:spPr/>
        <p:txBody>
          <a:bodyPr/>
          <a:lstStyle/>
          <a:p>
            <a:r>
              <a:rPr lang="en-US" dirty="0"/>
              <a:t>David said to the Gibeonites, “What shall I do for you? And how shall I make atonement?”</a:t>
            </a:r>
          </a:p>
        </p:txBody>
      </p:sp>
    </p:spTree>
    <p:extLst>
      <p:ext uri="{BB962C8B-B14F-4D97-AF65-F5344CB8AC3E}">
        <p14:creationId xmlns:p14="http://schemas.microsoft.com/office/powerpoint/2010/main" val="168732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Mud cracking in Nahal </a:t>
            </a:r>
            <a:r>
              <a:rPr lang="en-US" dirty="0" err="1"/>
              <a:t>Nekarot</a:t>
            </a:r>
            <a:r>
              <a:rPr lang="en-US" dirty="0"/>
              <a:t> on the Spice Route</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There was a famine in the days of David for three years, year after year</a:t>
            </a:r>
          </a:p>
        </p:txBody>
      </p:sp>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5000" contrast="5000"/>
                    </a14:imgEffect>
                  </a14:imgLayer>
                </a14:imgProps>
              </a:ext>
              <a:ext uri="{28A0092B-C50C-407E-A947-70E740481C1C}">
                <a14:useLocalDpi xmlns:a14="http://schemas.microsoft.com/office/drawing/2010/main" val="0"/>
              </a:ext>
            </a:extLst>
          </a:blip>
          <a:srcRect b="8973"/>
          <a:stretch/>
        </p:blipFill>
        <p:spPr>
          <a:xfrm>
            <a:off x="0" y="296551"/>
            <a:ext cx="9144000" cy="6409049"/>
          </a:xfrm>
          <a:prstGeom prst="rect">
            <a:avLst/>
          </a:prstGeom>
        </p:spPr>
      </p:pic>
      <p:sp>
        <p:nvSpPr>
          <p:cNvPr id="2" name="Text Placeholder 1"/>
          <p:cNvSpPr>
            <a:spLocks noGrp="1"/>
          </p:cNvSpPr>
          <p:nvPr>
            <p:ph type="body" sz="quarter" idx="10"/>
          </p:nvPr>
        </p:nvSpPr>
        <p:spPr/>
        <p:txBody>
          <a:bodyPr/>
          <a:lstStyle/>
          <a:p>
            <a:r>
              <a:rPr lang="en-US" dirty="0"/>
              <a:t>Silver ingot hoard from </a:t>
            </a:r>
            <a:r>
              <a:rPr lang="en-US" dirty="0" err="1"/>
              <a:t>En</a:t>
            </a:r>
            <a:r>
              <a:rPr lang="en-US" dirty="0"/>
              <a:t> Gedi, 8th–7th centuries BC</a:t>
            </a:r>
          </a:p>
        </p:txBody>
      </p:sp>
      <p:sp>
        <p:nvSpPr>
          <p:cNvPr id="3" name="Text Placeholder 2"/>
          <p:cNvSpPr>
            <a:spLocks noGrp="1"/>
          </p:cNvSpPr>
          <p:nvPr>
            <p:ph type="body" sz="quarter" idx="12"/>
          </p:nvPr>
        </p:nvSpPr>
        <p:spPr/>
        <p:txBody>
          <a:bodyPr/>
          <a:lstStyle/>
          <a:p>
            <a:r>
              <a:rPr lang="en-US"/>
              <a:t>21:4</a:t>
            </a:r>
          </a:p>
        </p:txBody>
      </p:sp>
      <p:sp>
        <p:nvSpPr>
          <p:cNvPr id="4" name="Title 3"/>
          <p:cNvSpPr>
            <a:spLocks noGrp="1"/>
          </p:cNvSpPr>
          <p:nvPr>
            <p:ph type="title"/>
          </p:nvPr>
        </p:nvSpPr>
        <p:spPr/>
        <p:txBody>
          <a:bodyPr/>
          <a:lstStyle/>
          <a:p>
            <a:r>
              <a:rPr lang="en-US" dirty="0"/>
              <a:t>It is not a matter of silver or gold between us and Saul or his house</a:t>
            </a:r>
          </a:p>
        </p:txBody>
      </p:sp>
    </p:spTree>
    <p:extLst>
      <p:ext uri="{BB962C8B-B14F-4D97-AF65-F5344CB8AC3E}">
        <p14:creationId xmlns:p14="http://schemas.microsoft.com/office/powerpoint/2010/main" val="2046948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b="8078"/>
          <a:stretch/>
        </p:blipFill>
        <p:spPr>
          <a:xfrm>
            <a:off x="0" y="125272"/>
            <a:ext cx="9144000" cy="6732728"/>
          </a:xfrm>
          <a:prstGeom prst="rect">
            <a:avLst/>
          </a:prstGeom>
        </p:spPr>
      </p:pic>
      <p:sp>
        <p:nvSpPr>
          <p:cNvPr id="2" name="Text Placeholder 1"/>
          <p:cNvSpPr>
            <a:spLocks noGrp="1"/>
          </p:cNvSpPr>
          <p:nvPr>
            <p:ph type="body" sz="quarter" idx="10"/>
          </p:nvPr>
        </p:nvSpPr>
        <p:spPr/>
        <p:txBody>
          <a:bodyPr/>
          <a:lstStyle/>
          <a:p>
            <a:r>
              <a:rPr lang="en-US" dirty="0"/>
              <a:t>Gold boat-shaped earrings</a:t>
            </a:r>
          </a:p>
        </p:txBody>
      </p:sp>
      <p:sp>
        <p:nvSpPr>
          <p:cNvPr id="3" name="Text Placeholder 2"/>
          <p:cNvSpPr>
            <a:spLocks noGrp="1"/>
          </p:cNvSpPr>
          <p:nvPr>
            <p:ph type="body" sz="quarter" idx="12"/>
          </p:nvPr>
        </p:nvSpPr>
        <p:spPr/>
        <p:txBody>
          <a:bodyPr/>
          <a:lstStyle/>
          <a:p>
            <a:r>
              <a:rPr lang="en-US"/>
              <a:t>21:4</a:t>
            </a:r>
          </a:p>
        </p:txBody>
      </p:sp>
      <p:sp>
        <p:nvSpPr>
          <p:cNvPr id="4" name="Title 3"/>
          <p:cNvSpPr>
            <a:spLocks noGrp="1"/>
          </p:cNvSpPr>
          <p:nvPr>
            <p:ph type="title"/>
          </p:nvPr>
        </p:nvSpPr>
        <p:spPr/>
        <p:txBody>
          <a:bodyPr/>
          <a:lstStyle/>
          <a:p>
            <a:r>
              <a:rPr lang="en-US" dirty="0"/>
              <a:t>It is not a matter of silver or gold between us and Saul or his house</a:t>
            </a:r>
          </a:p>
        </p:txBody>
      </p:sp>
    </p:spTree>
    <p:extLst>
      <p:ext uri="{BB962C8B-B14F-4D97-AF65-F5344CB8AC3E}">
        <p14:creationId xmlns:p14="http://schemas.microsoft.com/office/powerpoint/2010/main" val="1455342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552"/>
            <a:ext cx="9144000" cy="6168169"/>
          </a:xfrm>
          <a:prstGeom prst="rect">
            <a:avLst/>
          </a:prstGeom>
        </p:spPr>
      </p:pic>
      <p:sp>
        <p:nvSpPr>
          <p:cNvPr id="2" name="Text Placeholder 1"/>
          <p:cNvSpPr>
            <a:spLocks noGrp="1"/>
          </p:cNvSpPr>
          <p:nvPr>
            <p:ph type="body" sz="quarter" idx="10"/>
          </p:nvPr>
        </p:nvSpPr>
        <p:spPr/>
        <p:txBody>
          <a:bodyPr/>
          <a:lstStyle/>
          <a:p>
            <a:r>
              <a:rPr lang="en-US" dirty="0"/>
              <a:t>“King Saul” street sign in Beth-</a:t>
            </a:r>
            <a:r>
              <a:rPr lang="en-US" dirty="0" err="1"/>
              <a:t>shan</a:t>
            </a:r>
            <a:endParaRPr lang="en-US" dirty="0"/>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The man that consumed us and plotted against us that we should be destroyed</a:t>
            </a:r>
          </a:p>
        </p:txBody>
      </p:sp>
    </p:spTree>
    <p:extLst>
      <p:ext uri="{BB962C8B-B14F-4D97-AF65-F5344CB8AC3E}">
        <p14:creationId xmlns:p14="http://schemas.microsoft.com/office/powerpoint/2010/main" val="9874718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men hung up outside a town besieged by Assyria, from Nimrud, 8th century BC</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Let seven of his sons be given to us, and we will hang them up before Yahweh in Gibeah of Saul</a:t>
            </a:r>
          </a:p>
        </p:txBody>
      </p:sp>
      <p:pic>
        <p:nvPicPr>
          <p:cNvPr id="6146" name="Picture 2" descr="C:\Users\Kris\Documents\Bolen\PCB size\Getty Villa\Assyrian reliefs\Relief of attack on enemy town, Assyrian, from central palace at Nimrud, 730-727 BC, tb10091939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40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PLBL\Views that have Vanished\Samaria\Gibeah and Jerusalem from Nebi Samwil, db69111575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Gibeah and Jerusalem from </a:t>
            </a:r>
            <a:r>
              <a:rPr lang="en-US" dirty="0" err="1"/>
              <a:t>Nebi</a:t>
            </a:r>
            <a:r>
              <a:rPr lang="en-US" dirty="0"/>
              <a:t> Samwil (from the northwest)</a:t>
            </a:r>
          </a:p>
        </p:txBody>
      </p:sp>
      <p:sp>
        <p:nvSpPr>
          <p:cNvPr id="8" name="Text Placeholder 7"/>
          <p:cNvSpPr>
            <a:spLocks noGrp="1"/>
          </p:cNvSpPr>
          <p:nvPr>
            <p:ph type="body" sz="quarter" idx="12"/>
          </p:nvPr>
        </p:nvSpPr>
        <p:spPr/>
        <p:txBody>
          <a:bodyPr/>
          <a:lstStyle/>
          <a:p>
            <a:r>
              <a:rPr lang="en-US" dirty="0"/>
              <a:t>21:6</a:t>
            </a:r>
          </a:p>
        </p:txBody>
      </p:sp>
      <p:sp>
        <p:nvSpPr>
          <p:cNvPr id="3" name="Title 2"/>
          <p:cNvSpPr>
            <a:spLocks noGrp="1"/>
          </p:cNvSpPr>
          <p:nvPr>
            <p:ph type="title"/>
          </p:nvPr>
        </p:nvSpPr>
        <p:spPr/>
        <p:txBody>
          <a:bodyPr/>
          <a:lstStyle/>
          <a:p>
            <a:r>
              <a:rPr lang="en-US" dirty="0"/>
              <a:t>Let seven of his sons be given to us, and we will hang them up before Yahweh in Gibeah of Saul</a:t>
            </a:r>
          </a:p>
        </p:txBody>
      </p:sp>
    </p:spTree>
    <p:extLst>
      <p:ext uri="{BB962C8B-B14F-4D97-AF65-F5344CB8AC3E}">
        <p14:creationId xmlns:p14="http://schemas.microsoft.com/office/powerpoint/2010/main" val="2712926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PLBL\Views that have Vanished\Samaria\Gibeah and Jerusalem from Nebi Samwil, db69111575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Gibeah and Jerusalem from </a:t>
            </a:r>
            <a:r>
              <a:rPr lang="en-US" dirty="0" err="1"/>
              <a:t>Nebi</a:t>
            </a:r>
            <a:r>
              <a:rPr lang="en-US" dirty="0"/>
              <a:t> Samwil (from the northwest)</a:t>
            </a:r>
          </a:p>
        </p:txBody>
      </p:sp>
      <p:sp>
        <p:nvSpPr>
          <p:cNvPr id="8" name="Text Placeholder 7"/>
          <p:cNvSpPr>
            <a:spLocks noGrp="1"/>
          </p:cNvSpPr>
          <p:nvPr>
            <p:ph type="body" sz="quarter" idx="12"/>
          </p:nvPr>
        </p:nvSpPr>
        <p:spPr/>
        <p:txBody>
          <a:bodyPr/>
          <a:lstStyle/>
          <a:p>
            <a:r>
              <a:rPr lang="en-US" dirty="0"/>
              <a:t>21:6</a:t>
            </a:r>
          </a:p>
        </p:txBody>
      </p:sp>
      <p:sp>
        <p:nvSpPr>
          <p:cNvPr id="3" name="Title 2"/>
          <p:cNvSpPr>
            <a:spLocks noGrp="1"/>
          </p:cNvSpPr>
          <p:nvPr>
            <p:ph type="title"/>
          </p:nvPr>
        </p:nvSpPr>
        <p:spPr/>
        <p:txBody>
          <a:bodyPr/>
          <a:lstStyle/>
          <a:p>
            <a:r>
              <a:rPr lang="en-US" dirty="0"/>
              <a:t>Let seven of his sons be given to us, and we will hang them up before Yahweh in Gibeah of Saul</a:t>
            </a:r>
          </a:p>
        </p:txBody>
      </p:sp>
      <p:sp>
        <p:nvSpPr>
          <p:cNvPr id="7" name="Oval 6"/>
          <p:cNvSpPr/>
          <p:nvPr/>
        </p:nvSpPr>
        <p:spPr>
          <a:xfrm>
            <a:off x="304800" y="2133600"/>
            <a:ext cx="990600" cy="457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9" name="Text Box 13"/>
          <p:cNvSpPr txBox="1">
            <a:spLocks noChangeArrowheads="1"/>
          </p:cNvSpPr>
          <p:nvPr/>
        </p:nvSpPr>
        <p:spPr bwMode="auto">
          <a:xfrm>
            <a:off x="342900" y="1717331"/>
            <a:ext cx="92685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Gibeah</a:t>
            </a:r>
            <a:endParaRPr lang="en-US" sz="2000" dirty="0">
              <a:solidFill>
                <a:srgbClr val="FFFFFF"/>
              </a:solidFill>
              <a:effectLst>
                <a:glow rad="76200">
                  <a:srgbClr val="000000">
                    <a:alpha val="60000"/>
                  </a:srgbClr>
                </a:glow>
              </a:effectLst>
              <a:cs typeface="Calibri" pitchFamily="34" charset="0"/>
            </a:endParaRPr>
          </a:p>
        </p:txBody>
      </p:sp>
      <p:sp>
        <p:nvSpPr>
          <p:cNvPr id="13" name="Text Box 13">
            <a:extLst>
              <a:ext uri="{FF2B5EF4-FFF2-40B4-BE49-F238E27FC236}">
                <a16:creationId xmlns:a16="http://schemas.microsoft.com/office/drawing/2014/main" id="{00759F52-5AF8-4446-BF95-3DC43FD223D4}"/>
              </a:ext>
            </a:extLst>
          </p:cNvPr>
          <p:cNvSpPr txBox="1">
            <a:spLocks noChangeArrowheads="1"/>
          </p:cNvSpPr>
          <p:nvPr/>
        </p:nvSpPr>
        <p:spPr bwMode="auto">
          <a:xfrm>
            <a:off x="7779636" y="1362844"/>
            <a:ext cx="123623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Jerusalem</a:t>
            </a:r>
          </a:p>
        </p:txBody>
      </p:sp>
      <p:cxnSp>
        <p:nvCxnSpPr>
          <p:cNvPr id="6" name="Straight Arrow Connector 5">
            <a:extLst>
              <a:ext uri="{FF2B5EF4-FFF2-40B4-BE49-F238E27FC236}">
                <a16:creationId xmlns:a16="http://schemas.microsoft.com/office/drawing/2014/main" id="{33C5CEFE-2B4A-4567-81A6-C4DD33E6F713}"/>
              </a:ext>
            </a:extLst>
          </p:cNvPr>
          <p:cNvCxnSpPr/>
          <p:nvPr/>
        </p:nvCxnSpPr>
        <p:spPr>
          <a:xfrm>
            <a:off x="8609076" y="1762954"/>
            <a:ext cx="141518" cy="27849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607901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Gibeah of Saul from southeast2, tb n122201"/>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Gibeah (from the southeast)</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Let seven of his sons be given to us, and we will hang them up before Yahweh in Gibeah of Saul</a:t>
            </a:r>
          </a:p>
        </p:txBody>
      </p:sp>
    </p:spTree>
    <p:extLst>
      <p:ext uri="{BB962C8B-B14F-4D97-AF65-F5344CB8AC3E}">
        <p14:creationId xmlns:p14="http://schemas.microsoft.com/office/powerpoint/2010/main" val="1025525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1\Benjamin\Gibeah, Tell el-Ful, aerial, 1931, mat221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2425"/>
            <a:ext cx="9144000" cy="615315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Gibeah (Tell el-</a:t>
            </a:r>
            <a:r>
              <a:rPr lang="en-US" dirty="0" err="1"/>
              <a:t>Ful</a:t>
            </a:r>
            <a:r>
              <a:rPr lang="en-US" dirty="0"/>
              <a:t>), 1931 (aerial view from the west)</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Let seven of his sons be given to us, and we will hang them up before Yahweh in Gibeah of Saul</a:t>
            </a:r>
          </a:p>
        </p:txBody>
      </p:sp>
    </p:spTree>
    <p:extLst>
      <p:ext uri="{BB962C8B-B14F-4D97-AF65-F5344CB8AC3E}">
        <p14:creationId xmlns:p14="http://schemas.microsoft.com/office/powerpoint/2010/main" val="807915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1b PLBL, PCB size\02 Samaria and the Center\Benjamin\Gibeah of Saul, glacis wall of Saul's palace, db66040811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Glacis wall of Saul’s palace at Gibeah, 1966</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Let seven of his sons be given to us, and we will hang them up before Yahweh in Gibeah of Saul</a:t>
            </a:r>
          </a:p>
        </p:txBody>
      </p:sp>
    </p:spTree>
    <p:extLst>
      <p:ext uri="{BB962C8B-B14F-4D97-AF65-F5344CB8AC3E}">
        <p14:creationId xmlns:p14="http://schemas.microsoft.com/office/powerpoint/2010/main" val="3601308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grass, sheep, field&#10;&#10;Description automatically generated">
            <a:extLst>
              <a:ext uri="{FF2B5EF4-FFF2-40B4-BE49-F238E27FC236}">
                <a16:creationId xmlns:a16="http://schemas.microsoft.com/office/drawing/2014/main" id="{9CD07119-F725-4B33-8C6F-A3EC41A6C9BC}"/>
              </a:ext>
            </a:extLst>
          </p:cNvPr>
          <p:cNvPicPr>
            <a:picLocks noChangeAspect="1"/>
          </p:cNvPicPr>
          <p:nvPr/>
        </p:nvPicPr>
        <p:blipFill rotWithShape="1">
          <a:blip r:embed="rId3">
            <a:extLst>
              <a:ext uri="{28A0092B-C50C-407E-A947-70E740481C1C}">
                <a14:useLocalDpi xmlns:a14="http://schemas.microsoft.com/office/drawing/2010/main" val="0"/>
              </a:ext>
            </a:extLst>
          </a:blip>
          <a:srcRect t="1826"/>
          <a:stretch/>
        </p:blipFill>
        <p:spPr>
          <a:xfrm>
            <a:off x="0" y="55884"/>
            <a:ext cx="9144000" cy="6746232"/>
          </a:xfrm>
          <a:prstGeom prst="rect">
            <a:avLst/>
          </a:prstGeom>
        </p:spPr>
      </p:pic>
      <p:sp>
        <p:nvSpPr>
          <p:cNvPr id="3" name="Text Placeholder 2"/>
          <p:cNvSpPr>
            <a:spLocks noGrp="1"/>
          </p:cNvSpPr>
          <p:nvPr>
            <p:ph type="body" sz="quarter" idx="10"/>
          </p:nvPr>
        </p:nvSpPr>
        <p:spPr/>
        <p:txBody>
          <a:bodyPr/>
          <a:lstStyle/>
          <a:p>
            <a:r>
              <a:rPr lang="en-US" dirty="0"/>
              <a:t>Saul’s palace at Gibeah, with a view south toward Jerusalem</a:t>
            </a:r>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Let seven of his sons be given to us, and we will hang them up before Yahweh in Gibeah of Saul</a:t>
            </a:r>
          </a:p>
        </p:txBody>
      </p:sp>
    </p:spTree>
    <p:extLst>
      <p:ext uri="{BB962C8B-B14F-4D97-AF65-F5344CB8AC3E}">
        <p14:creationId xmlns:p14="http://schemas.microsoft.com/office/powerpoint/2010/main" val="1295124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Dry riverbed of the Wadi Qilt near Jericho</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There was a famine in the days of David for three years, year after year</a:t>
            </a:r>
          </a:p>
        </p:txBody>
      </p:sp>
      <p:pic>
        <p:nvPicPr>
          <p:cNvPr id="1026" name="Picture 2" descr="C:\Users\Kris\Documents\Bolen\01b PLBL, PCB size\02 Samaria and the Center\Jericho\Jericho Wadi Qilt dry riverbed, tb0511069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7572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Gibeah</a:t>
            </a:r>
            <a:r>
              <a:rPr lang="en-US" dirty="0"/>
              <a:t> (aerial view from the west)</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Let seven of his sons be given to us, and we will hang them up before Yahweh in Gibeah of Saul</a:t>
            </a:r>
          </a:p>
        </p:txBody>
      </p:sp>
    </p:spTree>
    <p:extLst>
      <p:ext uri="{BB962C8B-B14F-4D97-AF65-F5344CB8AC3E}">
        <p14:creationId xmlns:p14="http://schemas.microsoft.com/office/powerpoint/2010/main" val="34430555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“Jonathan Street” sign in Jerusalem</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But the king spared </a:t>
            </a:r>
            <a:r>
              <a:rPr lang="en-US" dirty="0" err="1"/>
              <a:t>Mephibosheth</a:t>
            </a:r>
            <a:r>
              <a:rPr lang="en-US" dirty="0"/>
              <a:t>, the son of Jonathan the son of Saul</a:t>
            </a:r>
          </a:p>
        </p:txBody>
      </p:sp>
      <p:pic>
        <p:nvPicPr>
          <p:cNvPr id="8" name="Picture 7">
            <a:extLst>
              <a:ext uri="{FF2B5EF4-FFF2-40B4-BE49-F238E27FC236}">
                <a16:creationId xmlns:a16="http://schemas.microsoft.com/office/drawing/2014/main" id="{51A1516D-0B32-448B-B437-24263E7891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659858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oup of handicapped beggars, mat06348.jpg"/>
          <p:cNvPicPr>
            <a:picLocks noChangeAspect="1"/>
          </p:cNvPicPr>
          <p:nvPr/>
        </p:nvPicPr>
        <p:blipFill rotWithShape="1">
          <a:blip r:embed="rId3">
            <a:extLst>
              <a:ext uri="{28A0092B-C50C-407E-A947-70E740481C1C}">
                <a14:useLocalDpi xmlns:a14="http://schemas.microsoft.com/office/drawing/2010/main" val="0"/>
              </a:ext>
            </a:extLst>
          </a:blip>
          <a:srcRect l="6449" t="7632" r="7575" b="650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Group of handicapped beggars</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But the king spared Mephibosheth, the son of Jonathan the son of Saul</a:t>
            </a:r>
          </a:p>
        </p:txBody>
      </p:sp>
    </p:spTree>
    <p:extLst>
      <p:ext uri="{BB962C8B-B14F-4D97-AF65-F5344CB8AC3E}">
        <p14:creationId xmlns:p14="http://schemas.microsoft.com/office/powerpoint/2010/main" val="1934691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8498" y="0"/>
            <a:ext cx="5747004" cy="6858000"/>
          </a:xfrm>
          <a:prstGeom prst="rect">
            <a:avLst/>
          </a:prstGeom>
        </p:spPr>
      </p:pic>
      <p:sp>
        <p:nvSpPr>
          <p:cNvPr id="2" name="Text Placeholder 1"/>
          <p:cNvSpPr>
            <a:spLocks noGrp="1"/>
          </p:cNvSpPr>
          <p:nvPr>
            <p:ph type="body" sz="quarter" idx="10"/>
          </p:nvPr>
        </p:nvSpPr>
        <p:spPr/>
        <p:txBody>
          <a:bodyPr/>
          <a:lstStyle/>
          <a:p>
            <a:r>
              <a:rPr lang="en-US" i="1" dirty="0"/>
              <a:t>The Friendship of Jonathan and David</a:t>
            </a:r>
            <a:r>
              <a:rPr lang="en-US" dirty="0"/>
              <a:t>, by James Tissot, circa 1899</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This was because of the oath of Yahweh that was between David and Jonathan</a:t>
            </a:r>
          </a:p>
        </p:txBody>
      </p:sp>
    </p:spTree>
    <p:extLst>
      <p:ext uri="{BB962C8B-B14F-4D97-AF65-F5344CB8AC3E}">
        <p14:creationId xmlns:p14="http://schemas.microsoft.com/office/powerpoint/2010/main" val="1769158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442" b="19116"/>
          <a:stretch/>
        </p:blipFill>
        <p:spPr>
          <a:xfrm>
            <a:off x="1587627" y="0"/>
            <a:ext cx="5968746" cy="6858000"/>
          </a:xfrm>
          <a:prstGeom prst="rect">
            <a:avLst/>
          </a:prstGeom>
        </p:spPr>
      </p:pic>
      <p:sp>
        <p:nvSpPr>
          <p:cNvPr id="2" name="Text Placeholder 1"/>
          <p:cNvSpPr>
            <a:spLocks noGrp="1"/>
          </p:cNvSpPr>
          <p:nvPr>
            <p:ph type="body" sz="quarter" idx="10"/>
          </p:nvPr>
        </p:nvSpPr>
        <p:spPr/>
        <p:txBody>
          <a:bodyPr/>
          <a:lstStyle/>
          <a:p>
            <a:r>
              <a:rPr lang="en-US" dirty="0"/>
              <a:t>Arab woman wearing an embroidered coat</a:t>
            </a:r>
          </a:p>
        </p:txBody>
      </p:sp>
      <p:sp>
        <p:nvSpPr>
          <p:cNvPr id="3" name="Text Placeholder 2"/>
          <p:cNvSpPr>
            <a:spLocks noGrp="1"/>
          </p:cNvSpPr>
          <p:nvPr>
            <p:ph type="body" sz="quarter" idx="12"/>
          </p:nvPr>
        </p:nvSpPr>
        <p:spPr/>
        <p:txBody>
          <a:bodyPr/>
          <a:lstStyle/>
          <a:p>
            <a:r>
              <a:rPr lang="en-US"/>
              <a:t>21:8</a:t>
            </a:r>
            <a:endParaRPr lang="en-US" dirty="0"/>
          </a:p>
        </p:txBody>
      </p:sp>
      <p:sp>
        <p:nvSpPr>
          <p:cNvPr id="4" name="Title 3"/>
          <p:cNvSpPr>
            <a:spLocks noGrp="1"/>
          </p:cNvSpPr>
          <p:nvPr>
            <p:ph type="title"/>
          </p:nvPr>
        </p:nvSpPr>
        <p:spPr/>
        <p:txBody>
          <a:bodyPr/>
          <a:lstStyle/>
          <a:p>
            <a:r>
              <a:rPr lang="en-US" dirty="0"/>
              <a:t>The king took the two sons of </a:t>
            </a:r>
            <a:r>
              <a:rPr lang="en-US" dirty="0" err="1"/>
              <a:t>Rizpah</a:t>
            </a:r>
            <a:r>
              <a:rPr lang="en-US" dirty="0"/>
              <a:t> the daughter of </a:t>
            </a:r>
            <a:r>
              <a:rPr lang="en-US" dirty="0" err="1"/>
              <a:t>Aiah</a:t>
            </a:r>
            <a:r>
              <a:rPr lang="en-US" dirty="0"/>
              <a:t> . . . </a:t>
            </a:r>
            <a:r>
              <a:rPr lang="en-US" dirty="0" err="1"/>
              <a:t>Armoni</a:t>
            </a:r>
            <a:r>
              <a:rPr lang="en-US" dirty="0"/>
              <a:t> and Mephibosheth</a:t>
            </a:r>
          </a:p>
        </p:txBody>
      </p:sp>
    </p:spTree>
    <p:extLst>
      <p:ext uri="{BB962C8B-B14F-4D97-AF65-F5344CB8AC3E}">
        <p14:creationId xmlns:p14="http://schemas.microsoft.com/office/powerpoint/2010/main" val="18718185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1855" b="14444"/>
          <a:stretch/>
        </p:blipFill>
        <p:spPr>
          <a:xfrm>
            <a:off x="1143000" y="1"/>
            <a:ext cx="6858000" cy="6858000"/>
          </a:xfrm>
          <a:prstGeom prst="rect">
            <a:avLst/>
          </a:prstGeom>
        </p:spPr>
      </p:pic>
      <p:sp>
        <p:nvSpPr>
          <p:cNvPr id="2" name="Text Placeholder 1"/>
          <p:cNvSpPr>
            <a:spLocks noGrp="1"/>
          </p:cNvSpPr>
          <p:nvPr>
            <p:ph type="body" sz="quarter" idx="10"/>
          </p:nvPr>
        </p:nvSpPr>
        <p:spPr/>
        <p:txBody>
          <a:bodyPr/>
          <a:lstStyle/>
          <a:p>
            <a:r>
              <a:rPr lang="en-US" dirty="0"/>
              <a:t>Nazareth woman</a:t>
            </a:r>
          </a:p>
        </p:txBody>
      </p:sp>
      <p:sp>
        <p:nvSpPr>
          <p:cNvPr id="3" name="Text Placeholder 2"/>
          <p:cNvSpPr>
            <a:spLocks noGrp="1"/>
          </p:cNvSpPr>
          <p:nvPr>
            <p:ph type="body" sz="quarter" idx="12"/>
          </p:nvPr>
        </p:nvSpPr>
        <p:spPr/>
        <p:txBody>
          <a:bodyPr/>
          <a:lstStyle/>
          <a:p>
            <a:r>
              <a:rPr lang="en-US"/>
              <a:t>21:8</a:t>
            </a:r>
          </a:p>
        </p:txBody>
      </p:sp>
      <p:sp>
        <p:nvSpPr>
          <p:cNvPr id="4" name="Title 3"/>
          <p:cNvSpPr>
            <a:spLocks noGrp="1"/>
          </p:cNvSpPr>
          <p:nvPr>
            <p:ph type="title"/>
          </p:nvPr>
        </p:nvSpPr>
        <p:spPr/>
        <p:txBody>
          <a:bodyPr/>
          <a:lstStyle/>
          <a:p>
            <a:r>
              <a:rPr lang="en-US" dirty="0"/>
              <a:t>The king took . . . the five sons of Merab the daughter of Saul</a:t>
            </a:r>
          </a:p>
        </p:txBody>
      </p:sp>
    </p:spTree>
    <p:extLst>
      <p:ext uri="{BB962C8B-B14F-4D97-AF65-F5344CB8AC3E}">
        <p14:creationId xmlns:p14="http://schemas.microsoft.com/office/powerpoint/2010/main" val="616623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Barzillai</a:t>
            </a:r>
            <a:r>
              <a:rPr lang="en-US" dirty="0"/>
              <a:t> Street” sign in Jerusalem</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The five sons . . . whom she had borne to Adriel the son of Barzillai the </a:t>
            </a:r>
            <a:r>
              <a:rPr lang="en-US" dirty="0" err="1"/>
              <a:t>Meholathite</a:t>
            </a:r>
            <a:endParaRPr lang="en-US" dirty="0"/>
          </a:p>
        </p:txBody>
      </p:sp>
      <p:pic>
        <p:nvPicPr>
          <p:cNvPr id="6" name="Picture 5" descr="Barzillai street sign in Jerusalem, tb0724048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595919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wnloads\Abel Meholah aerial from west, ws0529162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844"/>
            <a:ext cx="9144000" cy="68183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Abel </a:t>
            </a:r>
            <a:r>
              <a:rPr lang="en-US" dirty="0" err="1"/>
              <a:t>Meholah</a:t>
            </a:r>
            <a:r>
              <a:rPr lang="en-US" dirty="0"/>
              <a:t> (aerial view from the west)</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The five sons . . . whom she had borne to Adriel the son of Barzillai the </a:t>
            </a:r>
            <a:r>
              <a:rPr lang="en-US" dirty="0" err="1"/>
              <a:t>Meholathite</a:t>
            </a:r>
            <a:endParaRPr lang="en-US" dirty="0"/>
          </a:p>
        </p:txBody>
      </p:sp>
    </p:spTree>
    <p:extLst>
      <p:ext uri="{BB962C8B-B14F-4D97-AF65-F5344CB8AC3E}">
        <p14:creationId xmlns:p14="http://schemas.microsoft.com/office/powerpoint/2010/main" val="1938830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Abel-</a:t>
            </a:r>
            <a:r>
              <a:rPr lang="en-US" dirty="0" err="1"/>
              <a:t>meholah</a:t>
            </a:r>
            <a:r>
              <a:rPr lang="en-US" dirty="0"/>
              <a:t> and the Jordan Rift (from the southwest)</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The five sons . . . whom she had borne to Adriel the son of Barzillai the </a:t>
            </a:r>
            <a:r>
              <a:rPr lang="en-US" dirty="0" err="1"/>
              <a:t>Meholathite</a:t>
            </a:r>
            <a:endParaRPr lang="en-US" dirty="0"/>
          </a:p>
        </p:txBody>
      </p:sp>
      <p:pic>
        <p:nvPicPr>
          <p:cNvPr id="5" name="Picture 4" descr="Abel-Meholah from west, tb0222073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8752003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6710"/>
            <a:ext cx="9144000" cy="6164580"/>
          </a:xfrm>
          <a:prstGeom prst="rect">
            <a:avLst/>
          </a:prstGeom>
        </p:spPr>
      </p:pic>
      <p:sp>
        <p:nvSpPr>
          <p:cNvPr id="3" name="Text Placeholder 2"/>
          <p:cNvSpPr>
            <a:spLocks noGrp="1"/>
          </p:cNvSpPr>
          <p:nvPr>
            <p:ph type="body" sz="quarter" idx="10"/>
          </p:nvPr>
        </p:nvSpPr>
        <p:spPr/>
        <p:txBody>
          <a:bodyPr/>
          <a:lstStyle/>
          <a:p>
            <a:r>
              <a:rPr lang="en-US" dirty="0"/>
              <a:t>Abel-</a:t>
            </a:r>
            <a:r>
              <a:rPr lang="en-US" dirty="0" err="1"/>
              <a:t>meholah</a:t>
            </a:r>
            <a:r>
              <a:rPr lang="en-US" dirty="0"/>
              <a:t> and the Jordan River (aerial view from the north)</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The five sons . . . whom she had borne to Adriel the son of Barzillai the </a:t>
            </a:r>
            <a:r>
              <a:rPr lang="en-US" dirty="0" err="1"/>
              <a:t>Meholathite</a:t>
            </a:r>
            <a:endParaRPr lang="en-US" dirty="0"/>
          </a:p>
        </p:txBody>
      </p:sp>
    </p:spTree>
    <p:extLst>
      <p:ext uri="{BB962C8B-B14F-4D97-AF65-F5344CB8AC3E}">
        <p14:creationId xmlns:p14="http://schemas.microsoft.com/office/powerpoint/2010/main" val="285911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Israel2016\04 Judah and the Dead Sea\Khirbet Beit Lei\Khirbet Beit Lei cistern, tb05281693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Dry cistern at Khirbet Beit Lei</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There was a famine in the days of David for three years, year after year</a:t>
            </a:r>
          </a:p>
        </p:txBody>
      </p:sp>
    </p:spTree>
    <p:extLst>
      <p:ext uri="{BB962C8B-B14F-4D97-AF65-F5344CB8AC3E}">
        <p14:creationId xmlns:p14="http://schemas.microsoft.com/office/powerpoint/2010/main" val="9370615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PLBL\HVHL - the 1900s\01 Northern Palestine\Benjamin\Gibeah of Saul, Tell el Ful, mat059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61193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Gibeah (from the north)</a:t>
            </a:r>
          </a:p>
        </p:txBody>
      </p:sp>
      <p:sp>
        <p:nvSpPr>
          <p:cNvPr id="4" name="Text Placeholder 3"/>
          <p:cNvSpPr>
            <a:spLocks noGrp="1"/>
          </p:cNvSpPr>
          <p:nvPr>
            <p:ph type="body" sz="quarter" idx="12"/>
          </p:nvPr>
        </p:nvSpPr>
        <p:spPr/>
        <p:txBody>
          <a:bodyPr/>
          <a:lstStyle/>
          <a:p>
            <a:r>
              <a:rPr lang="en-US" dirty="0"/>
              <a:t>21:9</a:t>
            </a:r>
          </a:p>
        </p:txBody>
      </p:sp>
      <p:sp>
        <p:nvSpPr>
          <p:cNvPr id="2" name="Title 1"/>
          <p:cNvSpPr>
            <a:spLocks noGrp="1"/>
          </p:cNvSpPr>
          <p:nvPr>
            <p:ph type="title"/>
          </p:nvPr>
        </p:nvSpPr>
        <p:spPr/>
        <p:txBody>
          <a:bodyPr/>
          <a:lstStyle/>
          <a:p>
            <a:r>
              <a:rPr lang="en-US" dirty="0"/>
              <a:t>So the Gibeonites hung them up on the mountain before Yahweh</a:t>
            </a:r>
          </a:p>
        </p:txBody>
      </p:sp>
    </p:spTree>
    <p:extLst>
      <p:ext uri="{BB962C8B-B14F-4D97-AF65-F5344CB8AC3E}">
        <p14:creationId xmlns:p14="http://schemas.microsoft.com/office/powerpoint/2010/main" val="32228444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building&#10;&#10;Description automatically generated">
            <a:extLst>
              <a:ext uri="{FF2B5EF4-FFF2-40B4-BE49-F238E27FC236}">
                <a16:creationId xmlns:a16="http://schemas.microsoft.com/office/drawing/2014/main" id="{573E3D94-2164-44D2-A62A-24DC52446EEE}"/>
              </a:ext>
            </a:extLst>
          </p:cNvPr>
          <p:cNvPicPr>
            <a:picLocks noChangeAspect="1"/>
          </p:cNvPicPr>
          <p:nvPr/>
        </p:nvPicPr>
        <p:blipFill rotWithShape="1">
          <a:blip r:embed="rId3">
            <a:extLst>
              <a:ext uri="{28A0092B-C50C-407E-A947-70E740481C1C}">
                <a14:useLocalDpi xmlns:a14="http://schemas.microsoft.com/office/drawing/2010/main" val="0"/>
              </a:ext>
            </a:extLst>
          </a:blip>
          <a:srcRect r="11333"/>
          <a:stretch/>
        </p:blipFill>
        <p:spPr>
          <a:xfrm>
            <a:off x="0" y="4396"/>
            <a:ext cx="9144000" cy="6857999"/>
          </a:xfrm>
          <a:prstGeom prst="rect">
            <a:avLst/>
          </a:prstGeom>
        </p:spPr>
      </p:pic>
      <p:sp>
        <p:nvSpPr>
          <p:cNvPr id="2" name="Text Placeholder 1">
            <a:extLst>
              <a:ext uri="{FF2B5EF4-FFF2-40B4-BE49-F238E27FC236}">
                <a16:creationId xmlns:a16="http://schemas.microsoft.com/office/drawing/2014/main" id="{97994389-A196-4907-9671-DA489433D4C2}"/>
              </a:ext>
            </a:extLst>
          </p:cNvPr>
          <p:cNvSpPr>
            <a:spLocks noGrp="1"/>
          </p:cNvSpPr>
          <p:nvPr>
            <p:ph type="body" sz="quarter" idx="10"/>
          </p:nvPr>
        </p:nvSpPr>
        <p:spPr/>
        <p:txBody>
          <a:bodyPr/>
          <a:lstStyle/>
          <a:p>
            <a:r>
              <a:rPr lang="en-US" dirty="0"/>
              <a:t>Prisoners impaled by the Assyrians, from Nineveh, circa 700 BC</a:t>
            </a:r>
          </a:p>
        </p:txBody>
      </p:sp>
      <p:sp>
        <p:nvSpPr>
          <p:cNvPr id="3" name="Text Placeholder 2">
            <a:extLst>
              <a:ext uri="{FF2B5EF4-FFF2-40B4-BE49-F238E27FC236}">
                <a16:creationId xmlns:a16="http://schemas.microsoft.com/office/drawing/2014/main" id="{3942A9AD-58D1-4A21-8EA8-C4D52C3F9C5A}"/>
              </a:ext>
            </a:extLst>
          </p:cNvPr>
          <p:cNvSpPr>
            <a:spLocks noGrp="1"/>
          </p:cNvSpPr>
          <p:nvPr>
            <p:ph type="body" sz="quarter" idx="12"/>
          </p:nvPr>
        </p:nvSpPr>
        <p:spPr/>
        <p:txBody>
          <a:bodyPr/>
          <a:lstStyle/>
          <a:p>
            <a:r>
              <a:rPr lang="en-US" dirty="0"/>
              <a:t>21:9</a:t>
            </a:r>
          </a:p>
        </p:txBody>
      </p:sp>
      <p:sp>
        <p:nvSpPr>
          <p:cNvPr id="4" name="Title 3">
            <a:extLst>
              <a:ext uri="{FF2B5EF4-FFF2-40B4-BE49-F238E27FC236}">
                <a16:creationId xmlns:a16="http://schemas.microsoft.com/office/drawing/2014/main" id="{34E9E057-5E4D-48F3-BD0E-6B19F9F03678}"/>
              </a:ext>
            </a:extLst>
          </p:cNvPr>
          <p:cNvSpPr>
            <a:spLocks noGrp="1"/>
          </p:cNvSpPr>
          <p:nvPr>
            <p:ph type="title"/>
          </p:nvPr>
        </p:nvSpPr>
        <p:spPr/>
        <p:txBody>
          <a:bodyPr/>
          <a:lstStyle/>
          <a:p>
            <a:r>
              <a:rPr lang="en-US" dirty="0"/>
              <a:t>So the Gibeonites hung them up on the mountain before Yahweh</a:t>
            </a:r>
          </a:p>
        </p:txBody>
      </p:sp>
    </p:spTree>
    <p:extLst>
      <p:ext uri="{BB962C8B-B14F-4D97-AF65-F5344CB8AC3E}">
        <p14:creationId xmlns:p14="http://schemas.microsoft.com/office/powerpoint/2010/main" val="15404266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with men hung on poles in front of a city, from </a:t>
            </a:r>
            <a:r>
              <a:rPr lang="en-US" dirty="0" err="1"/>
              <a:t>Khorsabad</a:t>
            </a:r>
            <a:r>
              <a:rPr lang="en-US" dirty="0"/>
              <a:t>, reign of Sargon II (sketch)</a:t>
            </a:r>
          </a:p>
        </p:txBody>
      </p:sp>
      <p:sp>
        <p:nvSpPr>
          <p:cNvPr id="3" name="Text Placeholder 2"/>
          <p:cNvSpPr>
            <a:spLocks noGrp="1"/>
          </p:cNvSpPr>
          <p:nvPr>
            <p:ph type="body" sz="quarter" idx="12"/>
          </p:nvPr>
        </p:nvSpPr>
        <p:spPr/>
        <p:txBody>
          <a:bodyPr/>
          <a:lstStyle/>
          <a:p>
            <a:r>
              <a:rPr lang="en-US" dirty="0"/>
              <a:t>21:9</a:t>
            </a:r>
          </a:p>
        </p:txBody>
      </p:sp>
      <p:sp>
        <p:nvSpPr>
          <p:cNvPr id="4" name="Title 3"/>
          <p:cNvSpPr>
            <a:spLocks noGrp="1"/>
          </p:cNvSpPr>
          <p:nvPr>
            <p:ph type="title"/>
          </p:nvPr>
        </p:nvSpPr>
        <p:spPr/>
        <p:txBody>
          <a:bodyPr/>
          <a:lstStyle/>
          <a:p>
            <a:r>
              <a:rPr lang="en-US" dirty="0"/>
              <a:t>So the Gibeonites hung them up on the mountain before Yahweh</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28408"/>
            <a:ext cx="9144000" cy="6001184"/>
          </a:xfrm>
          <a:prstGeom prst="rect">
            <a:avLst/>
          </a:prstGeom>
        </p:spPr>
      </p:pic>
    </p:spTree>
    <p:extLst>
      <p:ext uri="{BB962C8B-B14F-4D97-AF65-F5344CB8AC3E}">
        <p14:creationId xmlns:p14="http://schemas.microsoft.com/office/powerpoint/2010/main" val="944404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Barley field near Kiriath Gat</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spTree>
    <p:extLst>
      <p:ext uri="{BB962C8B-B14F-4D97-AF65-F5344CB8AC3E}">
        <p14:creationId xmlns:p14="http://schemas.microsoft.com/office/powerpoint/2010/main" val="14664942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Barley field near Kiriath Gat, tb052203323"/>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spTree>
    <p:extLst>
      <p:ext uri="{BB962C8B-B14F-4D97-AF65-F5344CB8AC3E}">
        <p14:creationId xmlns:p14="http://schemas.microsoft.com/office/powerpoint/2010/main" val="1435594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Barley in field near Kiriath Gat, tb052203328"/>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spTree>
    <p:extLst>
      <p:ext uri="{BB962C8B-B14F-4D97-AF65-F5344CB8AC3E}">
        <p14:creationId xmlns:p14="http://schemas.microsoft.com/office/powerpoint/2010/main" val="10506590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Six-rowed barley in a field near </a:t>
            </a:r>
            <a:r>
              <a:rPr lang="en-US" dirty="0" err="1"/>
              <a:t>Kiriath</a:t>
            </a:r>
            <a:r>
              <a:rPr lang="en-US" dirty="0"/>
              <a:t> Gat</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spTree>
    <p:extLst>
      <p:ext uri="{BB962C8B-B14F-4D97-AF65-F5344CB8AC3E}">
        <p14:creationId xmlns:p14="http://schemas.microsoft.com/office/powerpoint/2010/main" val="12165499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Barley field at </a:t>
            </a:r>
            <a:r>
              <a:rPr lang="en-US" dirty="0" err="1"/>
              <a:t>Zafririm</a:t>
            </a:r>
            <a:r>
              <a:rPr lang="en-US" dirty="0"/>
              <a:t> during harvest</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9753543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ezer Calendar, 10th c BC, tb041705445 bl.jpg"/>
          <p:cNvPicPr>
            <a:picLocks noChangeAspect="1"/>
          </p:cNvPicPr>
          <p:nvPr/>
        </p:nvPicPr>
        <p:blipFill rotWithShape="1">
          <a:blip r:embed="rId3" cstate="print">
            <a:extLst>
              <a:ext uri="{28A0092B-C50C-407E-A947-70E740481C1C}">
                <a14:useLocalDpi xmlns:a14="http://schemas.microsoft.com/office/drawing/2010/main" val="0"/>
              </a:ext>
            </a:extLst>
          </a:blip>
          <a:srcRect l="7131" t="5386" r="10011" b="4932"/>
          <a:stretch/>
        </p:blipFill>
        <p:spPr>
          <a:xfrm>
            <a:off x="0" y="369332"/>
            <a:ext cx="4648200" cy="6150340"/>
          </a:xfrm>
          <a:prstGeom prst="rect">
            <a:avLst/>
          </a:prstGeom>
        </p:spPr>
      </p:pic>
      <p:sp>
        <p:nvSpPr>
          <p:cNvPr id="7" name="Rectangle 6"/>
          <p:cNvSpPr/>
          <p:nvPr/>
        </p:nvSpPr>
        <p:spPr>
          <a:xfrm>
            <a:off x="4267200" y="1531888"/>
            <a:ext cx="4572000" cy="3385542"/>
          </a:xfrm>
          <a:prstGeom prst="rect">
            <a:avLst/>
          </a:prstGeom>
        </p:spPr>
        <p:txBody>
          <a:bodyPr>
            <a:spAutoFit/>
          </a:bodyPr>
          <a:lstStyle/>
          <a:p>
            <a:pPr>
              <a:spcBef>
                <a:spcPts val="1200"/>
              </a:spcBef>
            </a:pPr>
            <a:r>
              <a:rPr lang="en-US" dirty="0">
                <a:solidFill>
                  <a:srgbClr val="FEFFFF"/>
                </a:solidFill>
              </a:rPr>
              <a:t>Two months gathering (September, October) </a:t>
            </a:r>
          </a:p>
          <a:p>
            <a:pPr>
              <a:spcBef>
                <a:spcPts val="1200"/>
              </a:spcBef>
            </a:pPr>
            <a:r>
              <a:rPr lang="en-US" dirty="0">
                <a:solidFill>
                  <a:srgbClr val="FEFFFF"/>
                </a:solidFill>
              </a:rPr>
              <a:t>Two months planting (November, December) </a:t>
            </a:r>
          </a:p>
          <a:p>
            <a:pPr>
              <a:spcBef>
                <a:spcPts val="1200"/>
              </a:spcBef>
            </a:pPr>
            <a:r>
              <a:rPr lang="en-US" dirty="0">
                <a:solidFill>
                  <a:srgbClr val="FEFFFF"/>
                </a:solidFill>
              </a:rPr>
              <a:t>Two months late sowing (January, February) </a:t>
            </a:r>
          </a:p>
          <a:p>
            <a:pPr>
              <a:spcBef>
                <a:spcPts val="1200"/>
              </a:spcBef>
            </a:pPr>
            <a:r>
              <a:rPr lang="en-US" dirty="0">
                <a:solidFill>
                  <a:srgbClr val="FEFFFF"/>
                </a:solidFill>
              </a:rPr>
              <a:t>One month cutting flax (March) </a:t>
            </a:r>
          </a:p>
          <a:p>
            <a:pPr>
              <a:spcBef>
                <a:spcPts val="1200"/>
              </a:spcBef>
            </a:pPr>
            <a:r>
              <a:rPr lang="en-US" dirty="0">
                <a:solidFill>
                  <a:srgbClr val="92D050"/>
                </a:solidFill>
              </a:rPr>
              <a:t>One month reaping barley (</a:t>
            </a:r>
            <a:r>
              <a:rPr lang="en-US" b="1" dirty="0">
                <a:solidFill>
                  <a:srgbClr val="92D050"/>
                </a:solidFill>
              </a:rPr>
              <a:t>April</a:t>
            </a:r>
            <a:r>
              <a:rPr lang="en-US" dirty="0">
                <a:solidFill>
                  <a:srgbClr val="92D050"/>
                </a:solidFill>
              </a:rPr>
              <a:t>) </a:t>
            </a:r>
          </a:p>
          <a:p>
            <a:pPr>
              <a:spcBef>
                <a:spcPts val="1200"/>
              </a:spcBef>
            </a:pPr>
            <a:r>
              <a:rPr lang="en-US" dirty="0">
                <a:solidFill>
                  <a:srgbClr val="FEFFFF"/>
                </a:solidFill>
              </a:rPr>
              <a:t>One month reaping and measuring grain (May) </a:t>
            </a:r>
          </a:p>
          <a:p>
            <a:pPr>
              <a:spcBef>
                <a:spcPts val="1200"/>
              </a:spcBef>
            </a:pPr>
            <a:r>
              <a:rPr lang="en-US" dirty="0">
                <a:solidFill>
                  <a:srgbClr val="FEFFFF"/>
                </a:solidFill>
              </a:rPr>
              <a:t>Two months pruning (June, July) </a:t>
            </a:r>
          </a:p>
          <a:p>
            <a:pPr>
              <a:spcBef>
                <a:spcPts val="1200"/>
              </a:spcBef>
            </a:pPr>
            <a:r>
              <a:rPr lang="en-US" dirty="0">
                <a:solidFill>
                  <a:srgbClr val="FEFFFF"/>
                </a:solidFill>
              </a:rPr>
              <a:t>One month summer fruit (August) </a:t>
            </a:r>
          </a:p>
        </p:txBody>
      </p:sp>
      <p:sp>
        <p:nvSpPr>
          <p:cNvPr id="2" name="Text Placeholder 1"/>
          <p:cNvSpPr>
            <a:spLocks noGrp="1"/>
          </p:cNvSpPr>
          <p:nvPr>
            <p:ph type="body" sz="quarter" idx="10"/>
          </p:nvPr>
        </p:nvSpPr>
        <p:spPr/>
        <p:txBody>
          <a:bodyPr/>
          <a:lstStyle/>
          <a:p>
            <a:r>
              <a:rPr lang="en-US" dirty="0"/>
              <a:t>Gezer Calendar, 10th century BC</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spTree>
    <p:extLst>
      <p:ext uri="{BB962C8B-B14F-4D97-AF65-F5344CB8AC3E}">
        <p14:creationId xmlns:p14="http://schemas.microsoft.com/office/powerpoint/2010/main" val="19947543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369332"/>
            <a:ext cx="4648200" cy="6150340"/>
            <a:chOff x="0" y="369332"/>
            <a:chExt cx="4648200" cy="6150340"/>
          </a:xfrm>
        </p:grpSpPr>
        <p:pic>
          <p:nvPicPr>
            <p:cNvPr id="6" name="Picture 5" descr="Gezer Calendar, 10th c BC, tb041705445 bl.jpg"/>
            <p:cNvPicPr>
              <a:picLocks noChangeAspect="1"/>
            </p:cNvPicPr>
            <p:nvPr/>
          </p:nvPicPr>
          <p:blipFill rotWithShape="1">
            <a:blip r:embed="rId3" cstate="print">
              <a:extLst>
                <a:ext uri="{28A0092B-C50C-407E-A947-70E740481C1C}">
                  <a14:useLocalDpi xmlns:a14="http://schemas.microsoft.com/office/drawing/2010/main" val="0"/>
                </a:ext>
              </a:extLst>
            </a:blip>
            <a:srcRect l="7131" t="5386" r="10011" b="4932"/>
            <a:stretch/>
          </p:blipFill>
          <p:spPr>
            <a:xfrm>
              <a:off x="0" y="369332"/>
              <a:ext cx="4648200" cy="6150340"/>
            </a:xfrm>
            <a:prstGeom prst="rect">
              <a:avLst/>
            </a:prstGeom>
          </p:spPr>
        </p:pic>
        <p:grpSp>
          <p:nvGrpSpPr>
            <p:cNvPr id="13" name="Group 12"/>
            <p:cNvGrpSpPr/>
            <p:nvPr/>
          </p:nvGrpSpPr>
          <p:grpSpPr>
            <a:xfrm>
              <a:off x="904875" y="2781300"/>
              <a:ext cx="1076325" cy="833439"/>
              <a:chOff x="904875" y="2781300"/>
              <a:chExt cx="1076325" cy="833439"/>
            </a:xfrm>
          </p:grpSpPr>
          <p:sp>
            <p:nvSpPr>
              <p:cNvPr id="8" name="Freeform 7"/>
              <p:cNvSpPr/>
              <p:nvPr/>
            </p:nvSpPr>
            <p:spPr>
              <a:xfrm>
                <a:off x="1600200" y="2881313"/>
                <a:ext cx="381000" cy="247650"/>
              </a:xfrm>
              <a:custGeom>
                <a:avLst/>
                <a:gdLst>
                  <a:gd name="connsiteX0" fmla="*/ 381000 w 381000"/>
                  <a:gd name="connsiteY0" fmla="*/ 28575 h 257175"/>
                  <a:gd name="connsiteX1" fmla="*/ 366713 w 381000"/>
                  <a:gd name="connsiteY1" fmla="*/ 257175 h 257175"/>
                  <a:gd name="connsiteX2" fmla="*/ 204788 w 381000"/>
                  <a:gd name="connsiteY2" fmla="*/ 0 h 257175"/>
                  <a:gd name="connsiteX3" fmla="*/ 119063 w 381000"/>
                  <a:gd name="connsiteY3" fmla="*/ 247650 h 257175"/>
                  <a:gd name="connsiteX4" fmla="*/ 0 w 381000"/>
                  <a:gd name="connsiteY4" fmla="*/ 42862 h 257175"/>
                  <a:gd name="connsiteX0" fmla="*/ 381000 w 381000"/>
                  <a:gd name="connsiteY0" fmla="*/ 28575 h 257175"/>
                  <a:gd name="connsiteX1" fmla="*/ 366713 w 381000"/>
                  <a:gd name="connsiteY1" fmla="*/ 257175 h 257175"/>
                  <a:gd name="connsiteX2" fmla="*/ 204788 w 381000"/>
                  <a:gd name="connsiteY2" fmla="*/ 0 h 257175"/>
                  <a:gd name="connsiteX3" fmla="*/ 119063 w 381000"/>
                  <a:gd name="connsiteY3" fmla="*/ 247650 h 257175"/>
                  <a:gd name="connsiteX4" fmla="*/ 0 w 381000"/>
                  <a:gd name="connsiteY4" fmla="*/ 42862 h 257175"/>
                  <a:gd name="connsiteX0" fmla="*/ 381000 w 381000"/>
                  <a:gd name="connsiteY0" fmla="*/ 28575 h 257175"/>
                  <a:gd name="connsiteX1" fmla="*/ 366713 w 381000"/>
                  <a:gd name="connsiteY1" fmla="*/ 257175 h 257175"/>
                  <a:gd name="connsiteX2" fmla="*/ 204788 w 381000"/>
                  <a:gd name="connsiteY2" fmla="*/ 0 h 257175"/>
                  <a:gd name="connsiteX3" fmla="*/ 119063 w 381000"/>
                  <a:gd name="connsiteY3" fmla="*/ 247650 h 257175"/>
                  <a:gd name="connsiteX4" fmla="*/ 0 w 381000"/>
                  <a:gd name="connsiteY4" fmla="*/ 42862 h 257175"/>
                  <a:gd name="connsiteX0" fmla="*/ 381000 w 381000"/>
                  <a:gd name="connsiteY0" fmla="*/ 28575 h 257175"/>
                  <a:gd name="connsiteX1" fmla="*/ 366713 w 381000"/>
                  <a:gd name="connsiteY1" fmla="*/ 257175 h 257175"/>
                  <a:gd name="connsiteX2" fmla="*/ 204788 w 381000"/>
                  <a:gd name="connsiteY2" fmla="*/ 0 h 257175"/>
                  <a:gd name="connsiteX3" fmla="*/ 119063 w 381000"/>
                  <a:gd name="connsiteY3" fmla="*/ 247650 h 257175"/>
                  <a:gd name="connsiteX4" fmla="*/ 0 w 381000"/>
                  <a:gd name="connsiteY4" fmla="*/ 42862 h 257175"/>
                  <a:gd name="connsiteX0" fmla="*/ 381000 w 381000"/>
                  <a:gd name="connsiteY0" fmla="*/ 28575 h 247650"/>
                  <a:gd name="connsiteX1" fmla="*/ 357188 w 381000"/>
                  <a:gd name="connsiteY1" fmla="*/ 238125 h 247650"/>
                  <a:gd name="connsiteX2" fmla="*/ 204788 w 381000"/>
                  <a:gd name="connsiteY2" fmla="*/ 0 h 247650"/>
                  <a:gd name="connsiteX3" fmla="*/ 119063 w 381000"/>
                  <a:gd name="connsiteY3" fmla="*/ 247650 h 247650"/>
                  <a:gd name="connsiteX4" fmla="*/ 0 w 381000"/>
                  <a:gd name="connsiteY4" fmla="*/ 42862 h 247650"/>
                  <a:gd name="connsiteX0" fmla="*/ 381000 w 381000"/>
                  <a:gd name="connsiteY0" fmla="*/ 28575 h 247650"/>
                  <a:gd name="connsiteX1" fmla="*/ 357188 w 381000"/>
                  <a:gd name="connsiteY1" fmla="*/ 238125 h 247650"/>
                  <a:gd name="connsiteX2" fmla="*/ 204788 w 381000"/>
                  <a:gd name="connsiteY2" fmla="*/ 0 h 247650"/>
                  <a:gd name="connsiteX3" fmla="*/ 119063 w 381000"/>
                  <a:gd name="connsiteY3" fmla="*/ 247650 h 247650"/>
                  <a:gd name="connsiteX4" fmla="*/ 0 w 381000"/>
                  <a:gd name="connsiteY4" fmla="*/ 42862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247650">
                    <a:moveTo>
                      <a:pt x="381000" y="28575"/>
                    </a:moveTo>
                    <a:cubicBezTo>
                      <a:pt x="373063" y="98425"/>
                      <a:pt x="374650" y="208756"/>
                      <a:pt x="357188" y="238125"/>
                    </a:cubicBezTo>
                    <a:lnTo>
                      <a:pt x="204788" y="0"/>
                    </a:lnTo>
                    <a:cubicBezTo>
                      <a:pt x="157162" y="51594"/>
                      <a:pt x="157163" y="193675"/>
                      <a:pt x="119063" y="247650"/>
                    </a:cubicBezTo>
                    <a:lnTo>
                      <a:pt x="0" y="42862"/>
                    </a:lnTo>
                  </a:path>
                </a:pathLst>
              </a:custGeom>
              <a:noFill/>
              <a:ln w="19050" cap="rnd">
                <a:solidFill>
                  <a:srgbClr val="FE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367720" y="2843214"/>
                <a:ext cx="122561" cy="133908"/>
              </a:xfrm>
              <a:custGeom>
                <a:avLst/>
                <a:gdLst>
                  <a:gd name="connsiteX0" fmla="*/ 95250 w 114300"/>
                  <a:gd name="connsiteY0" fmla="*/ 123825 h 123825"/>
                  <a:gd name="connsiteX1" fmla="*/ 114300 w 114300"/>
                  <a:gd name="connsiteY1" fmla="*/ 33337 h 123825"/>
                  <a:gd name="connsiteX2" fmla="*/ 38100 w 114300"/>
                  <a:gd name="connsiteY2" fmla="*/ 0 h 123825"/>
                  <a:gd name="connsiteX3" fmla="*/ 0 w 114300"/>
                  <a:gd name="connsiteY3" fmla="*/ 61912 h 123825"/>
                  <a:gd name="connsiteX4" fmla="*/ 95250 w 114300"/>
                  <a:gd name="connsiteY4" fmla="*/ 123825 h 123825"/>
                  <a:gd name="connsiteX0" fmla="*/ 95250 w 118036"/>
                  <a:gd name="connsiteY0" fmla="*/ 123825 h 124168"/>
                  <a:gd name="connsiteX1" fmla="*/ 114300 w 118036"/>
                  <a:gd name="connsiteY1" fmla="*/ 33337 h 124168"/>
                  <a:gd name="connsiteX2" fmla="*/ 38100 w 118036"/>
                  <a:gd name="connsiteY2" fmla="*/ 0 h 124168"/>
                  <a:gd name="connsiteX3" fmla="*/ 0 w 118036"/>
                  <a:gd name="connsiteY3" fmla="*/ 61912 h 124168"/>
                  <a:gd name="connsiteX4" fmla="*/ 95250 w 118036"/>
                  <a:gd name="connsiteY4" fmla="*/ 123825 h 124168"/>
                  <a:gd name="connsiteX0" fmla="*/ 95250 w 122970"/>
                  <a:gd name="connsiteY0" fmla="*/ 123825 h 124168"/>
                  <a:gd name="connsiteX1" fmla="*/ 114300 w 122970"/>
                  <a:gd name="connsiteY1" fmla="*/ 33337 h 124168"/>
                  <a:gd name="connsiteX2" fmla="*/ 38100 w 122970"/>
                  <a:gd name="connsiteY2" fmla="*/ 0 h 124168"/>
                  <a:gd name="connsiteX3" fmla="*/ 0 w 122970"/>
                  <a:gd name="connsiteY3" fmla="*/ 61912 h 124168"/>
                  <a:gd name="connsiteX4" fmla="*/ 95250 w 122970"/>
                  <a:gd name="connsiteY4" fmla="*/ 123825 h 124168"/>
                  <a:gd name="connsiteX0" fmla="*/ 95250 w 121357"/>
                  <a:gd name="connsiteY0" fmla="*/ 123825 h 124168"/>
                  <a:gd name="connsiteX1" fmla="*/ 114300 w 121357"/>
                  <a:gd name="connsiteY1" fmla="*/ 33337 h 124168"/>
                  <a:gd name="connsiteX2" fmla="*/ 38100 w 121357"/>
                  <a:gd name="connsiteY2" fmla="*/ 0 h 124168"/>
                  <a:gd name="connsiteX3" fmla="*/ 0 w 121357"/>
                  <a:gd name="connsiteY3" fmla="*/ 61912 h 124168"/>
                  <a:gd name="connsiteX4" fmla="*/ 95250 w 121357"/>
                  <a:gd name="connsiteY4" fmla="*/ 123825 h 124168"/>
                  <a:gd name="connsiteX0" fmla="*/ 96352 w 122459"/>
                  <a:gd name="connsiteY0" fmla="*/ 123825 h 124159"/>
                  <a:gd name="connsiteX1" fmla="*/ 115402 w 122459"/>
                  <a:gd name="connsiteY1" fmla="*/ 33337 h 124159"/>
                  <a:gd name="connsiteX2" fmla="*/ 39202 w 122459"/>
                  <a:gd name="connsiteY2" fmla="*/ 0 h 124159"/>
                  <a:gd name="connsiteX3" fmla="*/ 1102 w 122459"/>
                  <a:gd name="connsiteY3" fmla="*/ 61912 h 124159"/>
                  <a:gd name="connsiteX4" fmla="*/ 96352 w 122459"/>
                  <a:gd name="connsiteY4" fmla="*/ 123825 h 124159"/>
                  <a:gd name="connsiteX0" fmla="*/ 95836 w 121943"/>
                  <a:gd name="connsiteY0" fmla="*/ 123825 h 124175"/>
                  <a:gd name="connsiteX1" fmla="*/ 114886 w 121943"/>
                  <a:gd name="connsiteY1" fmla="*/ 33337 h 124175"/>
                  <a:gd name="connsiteX2" fmla="*/ 38686 w 121943"/>
                  <a:gd name="connsiteY2" fmla="*/ 0 h 124175"/>
                  <a:gd name="connsiteX3" fmla="*/ 586 w 121943"/>
                  <a:gd name="connsiteY3" fmla="*/ 61912 h 124175"/>
                  <a:gd name="connsiteX4" fmla="*/ 95836 w 121943"/>
                  <a:gd name="connsiteY4" fmla="*/ 123825 h 124175"/>
                  <a:gd name="connsiteX0" fmla="*/ 96514 w 118959"/>
                  <a:gd name="connsiteY0" fmla="*/ 133350 h 133704"/>
                  <a:gd name="connsiteX1" fmla="*/ 115564 w 118959"/>
                  <a:gd name="connsiteY1" fmla="*/ 42862 h 133704"/>
                  <a:gd name="connsiteX2" fmla="*/ 44127 w 118959"/>
                  <a:gd name="connsiteY2" fmla="*/ 0 h 133704"/>
                  <a:gd name="connsiteX3" fmla="*/ 1264 w 118959"/>
                  <a:gd name="connsiteY3" fmla="*/ 71437 h 133704"/>
                  <a:gd name="connsiteX4" fmla="*/ 96514 w 118959"/>
                  <a:gd name="connsiteY4" fmla="*/ 133350 h 133704"/>
                  <a:gd name="connsiteX0" fmla="*/ 96514 w 126283"/>
                  <a:gd name="connsiteY0" fmla="*/ 133350 h 133612"/>
                  <a:gd name="connsiteX1" fmla="*/ 115564 w 126283"/>
                  <a:gd name="connsiteY1" fmla="*/ 42862 h 133612"/>
                  <a:gd name="connsiteX2" fmla="*/ 44127 w 126283"/>
                  <a:gd name="connsiteY2" fmla="*/ 0 h 133612"/>
                  <a:gd name="connsiteX3" fmla="*/ 1264 w 126283"/>
                  <a:gd name="connsiteY3" fmla="*/ 71437 h 133612"/>
                  <a:gd name="connsiteX4" fmla="*/ 96514 w 126283"/>
                  <a:gd name="connsiteY4" fmla="*/ 133350 h 133612"/>
                  <a:gd name="connsiteX0" fmla="*/ 89604 w 111872"/>
                  <a:gd name="connsiteY0" fmla="*/ 133350 h 133867"/>
                  <a:gd name="connsiteX1" fmla="*/ 108654 w 111872"/>
                  <a:gd name="connsiteY1" fmla="*/ 42862 h 133867"/>
                  <a:gd name="connsiteX2" fmla="*/ 37217 w 111872"/>
                  <a:gd name="connsiteY2" fmla="*/ 0 h 133867"/>
                  <a:gd name="connsiteX3" fmla="*/ 1498 w 111872"/>
                  <a:gd name="connsiteY3" fmla="*/ 76199 h 133867"/>
                  <a:gd name="connsiteX4" fmla="*/ 89604 w 111872"/>
                  <a:gd name="connsiteY4" fmla="*/ 133350 h 133867"/>
                  <a:gd name="connsiteX0" fmla="*/ 89604 w 122561"/>
                  <a:gd name="connsiteY0" fmla="*/ 133350 h 133908"/>
                  <a:gd name="connsiteX1" fmla="*/ 108654 w 122561"/>
                  <a:gd name="connsiteY1" fmla="*/ 42862 h 133908"/>
                  <a:gd name="connsiteX2" fmla="*/ 37217 w 122561"/>
                  <a:gd name="connsiteY2" fmla="*/ 0 h 133908"/>
                  <a:gd name="connsiteX3" fmla="*/ 1498 w 122561"/>
                  <a:gd name="connsiteY3" fmla="*/ 76199 h 133908"/>
                  <a:gd name="connsiteX4" fmla="*/ 89604 w 122561"/>
                  <a:gd name="connsiteY4" fmla="*/ 133350 h 133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61" h="133908">
                    <a:moveTo>
                      <a:pt x="89604" y="133350"/>
                    </a:moveTo>
                    <a:cubicBezTo>
                      <a:pt x="143181" y="115888"/>
                      <a:pt x="117385" y="65087"/>
                      <a:pt x="108654" y="42862"/>
                    </a:cubicBezTo>
                    <a:cubicBezTo>
                      <a:pt x="99923" y="20637"/>
                      <a:pt x="62617" y="11112"/>
                      <a:pt x="37217" y="0"/>
                    </a:cubicBezTo>
                    <a:cubicBezTo>
                      <a:pt x="24517" y="20637"/>
                      <a:pt x="-7233" y="53974"/>
                      <a:pt x="1498" y="76199"/>
                    </a:cubicBezTo>
                    <a:cubicBezTo>
                      <a:pt x="10229" y="98424"/>
                      <a:pt x="71821" y="139146"/>
                      <a:pt x="89604" y="133350"/>
                    </a:cubicBezTo>
                    <a:close/>
                  </a:path>
                </a:pathLst>
              </a:custGeom>
              <a:noFill/>
              <a:ln w="19050" cap="rnd">
                <a:solidFill>
                  <a:srgbClr val="FE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147763" y="2781300"/>
                <a:ext cx="219075" cy="352425"/>
              </a:xfrm>
              <a:custGeom>
                <a:avLst/>
                <a:gdLst>
                  <a:gd name="connsiteX0" fmla="*/ 166687 w 223837"/>
                  <a:gd name="connsiteY0" fmla="*/ 352425 h 352425"/>
                  <a:gd name="connsiteX1" fmla="*/ 171450 w 223837"/>
                  <a:gd name="connsiteY1" fmla="*/ 0 h 352425"/>
                  <a:gd name="connsiteX2" fmla="*/ 171450 w 223837"/>
                  <a:gd name="connsiteY2" fmla="*/ 33338 h 352425"/>
                  <a:gd name="connsiteX3" fmla="*/ 219075 w 223837"/>
                  <a:gd name="connsiteY3" fmla="*/ 23813 h 352425"/>
                  <a:gd name="connsiteX4" fmla="*/ 109537 w 223837"/>
                  <a:gd name="connsiteY4" fmla="*/ 28575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09537 w 223837"/>
                  <a:gd name="connsiteY4" fmla="*/ 28575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09537 w 223837"/>
                  <a:gd name="connsiteY4" fmla="*/ 28575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26206 w 223837"/>
                  <a:gd name="connsiteY4" fmla="*/ 30956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26206 w 223837"/>
                  <a:gd name="connsiteY4" fmla="*/ 30956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26206 w 223837"/>
                  <a:gd name="connsiteY4" fmla="*/ 30956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26206 w 223837"/>
                  <a:gd name="connsiteY4" fmla="*/ 30956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26206 w 223837"/>
                  <a:gd name="connsiteY4" fmla="*/ 30956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71450 w 223837"/>
                  <a:gd name="connsiteY1" fmla="*/ 0 h 352425"/>
                  <a:gd name="connsiteX2" fmla="*/ 171450 w 223837"/>
                  <a:gd name="connsiteY2" fmla="*/ 23813 h 352425"/>
                  <a:gd name="connsiteX3" fmla="*/ 219075 w 223837"/>
                  <a:gd name="connsiteY3" fmla="*/ 23813 h 352425"/>
                  <a:gd name="connsiteX4" fmla="*/ 126206 w 223837"/>
                  <a:gd name="connsiteY4" fmla="*/ 30956 h 352425"/>
                  <a:gd name="connsiteX5" fmla="*/ 0 w 223837"/>
                  <a:gd name="connsiteY5" fmla="*/ 104775 h 352425"/>
                  <a:gd name="connsiteX6" fmla="*/ 38100 w 223837"/>
                  <a:gd name="connsiteY6" fmla="*/ 142875 h 352425"/>
                  <a:gd name="connsiteX7" fmla="*/ 223837 w 223837"/>
                  <a:gd name="connsiteY7" fmla="*/ 138113 h 352425"/>
                  <a:gd name="connsiteX0" fmla="*/ 166687 w 223837"/>
                  <a:gd name="connsiteY0" fmla="*/ 352425 h 352425"/>
                  <a:gd name="connsiteX1" fmla="*/ 190500 w 223837"/>
                  <a:gd name="connsiteY1" fmla="*/ 169069 h 352425"/>
                  <a:gd name="connsiteX2" fmla="*/ 171450 w 223837"/>
                  <a:gd name="connsiteY2" fmla="*/ 0 h 352425"/>
                  <a:gd name="connsiteX3" fmla="*/ 171450 w 223837"/>
                  <a:gd name="connsiteY3" fmla="*/ 23813 h 352425"/>
                  <a:gd name="connsiteX4" fmla="*/ 219075 w 223837"/>
                  <a:gd name="connsiteY4" fmla="*/ 23813 h 352425"/>
                  <a:gd name="connsiteX5" fmla="*/ 126206 w 223837"/>
                  <a:gd name="connsiteY5" fmla="*/ 30956 h 352425"/>
                  <a:gd name="connsiteX6" fmla="*/ 0 w 223837"/>
                  <a:gd name="connsiteY6" fmla="*/ 104775 h 352425"/>
                  <a:gd name="connsiteX7" fmla="*/ 38100 w 223837"/>
                  <a:gd name="connsiteY7" fmla="*/ 142875 h 352425"/>
                  <a:gd name="connsiteX8" fmla="*/ 223837 w 223837"/>
                  <a:gd name="connsiteY8" fmla="*/ 138113 h 352425"/>
                  <a:gd name="connsiteX0" fmla="*/ 166687 w 219075"/>
                  <a:gd name="connsiteY0" fmla="*/ 352425 h 352425"/>
                  <a:gd name="connsiteX1" fmla="*/ 190500 w 219075"/>
                  <a:gd name="connsiteY1" fmla="*/ 169069 h 352425"/>
                  <a:gd name="connsiteX2" fmla="*/ 171450 w 219075"/>
                  <a:gd name="connsiteY2" fmla="*/ 0 h 352425"/>
                  <a:gd name="connsiteX3" fmla="*/ 171450 w 219075"/>
                  <a:gd name="connsiteY3" fmla="*/ 23813 h 352425"/>
                  <a:gd name="connsiteX4" fmla="*/ 219075 w 219075"/>
                  <a:gd name="connsiteY4" fmla="*/ 23813 h 352425"/>
                  <a:gd name="connsiteX5" fmla="*/ 126206 w 219075"/>
                  <a:gd name="connsiteY5" fmla="*/ 30956 h 352425"/>
                  <a:gd name="connsiteX6" fmla="*/ 0 w 219075"/>
                  <a:gd name="connsiteY6" fmla="*/ 104775 h 352425"/>
                  <a:gd name="connsiteX7" fmla="*/ 38100 w 219075"/>
                  <a:gd name="connsiteY7" fmla="*/ 142875 h 352425"/>
                  <a:gd name="connsiteX8" fmla="*/ 204787 w 219075"/>
                  <a:gd name="connsiteY8" fmla="*/ 142876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075" h="352425">
                    <a:moveTo>
                      <a:pt x="166687" y="352425"/>
                    </a:moveTo>
                    <a:cubicBezTo>
                      <a:pt x="166687" y="319088"/>
                      <a:pt x="189706" y="227806"/>
                      <a:pt x="190500" y="169069"/>
                    </a:cubicBezTo>
                    <a:cubicBezTo>
                      <a:pt x="191294" y="110332"/>
                      <a:pt x="170656" y="21431"/>
                      <a:pt x="171450" y="0"/>
                    </a:cubicBezTo>
                    <a:lnTo>
                      <a:pt x="171450" y="23813"/>
                    </a:lnTo>
                    <a:lnTo>
                      <a:pt x="219075" y="23813"/>
                    </a:lnTo>
                    <a:cubicBezTo>
                      <a:pt x="211534" y="25004"/>
                      <a:pt x="164989" y="27612"/>
                      <a:pt x="126206" y="30956"/>
                    </a:cubicBezTo>
                    <a:cubicBezTo>
                      <a:pt x="80169" y="34925"/>
                      <a:pt x="14684" y="86122"/>
                      <a:pt x="0" y="104775"/>
                    </a:cubicBezTo>
                    <a:cubicBezTo>
                      <a:pt x="12700" y="117475"/>
                      <a:pt x="3969" y="136525"/>
                      <a:pt x="38100" y="142875"/>
                    </a:cubicBezTo>
                    <a:cubicBezTo>
                      <a:pt x="72231" y="149225"/>
                      <a:pt x="142875" y="144463"/>
                      <a:pt x="204787" y="142876"/>
                    </a:cubicBezTo>
                  </a:path>
                </a:pathLst>
              </a:custGeom>
              <a:noFill/>
              <a:ln w="19050" cap="rnd">
                <a:solidFill>
                  <a:srgbClr val="FE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904875" y="3045619"/>
                <a:ext cx="342969" cy="569120"/>
              </a:xfrm>
              <a:custGeom>
                <a:avLst/>
                <a:gdLst>
                  <a:gd name="connsiteX0" fmla="*/ 276225 w 366713"/>
                  <a:gd name="connsiteY0" fmla="*/ 0 h 576263"/>
                  <a:gd name="connsiteX1" fmla="*/ 133350 w 366713"/>
                  <a:gd name="connsiteY1" fmla="*/ 114300 h 576263"/>
                  <a:gd name="connsiteX2" fmla="*/ 290513 w 366713"/>
                  <a:gd name="connsiteY2" fmla="*/ 123825 h 576263"/>
                  <a:gd name="connsiteX3" fmla="*/ 166688 w 366713"/>
                  <a:gd name="connsiteY3" fmla="*/ 266700 h 576263"/>
                  <a:gd name="connsiteX4" fmla="*/ 366713 w 366713"/>
                  <a:gd name="connsiteY4" fmla="*/ 280988 h 576263"/>
                  <a:gd name="connsiteX5" fmla="*/ 0 w 366713"/>
                  <a:gd name="connsiteY5" fmla="*/ 576263 h 576263"/>
                  <a:gd name="connsiteX0" fmla="*/ 276225 w 366713"/>
                  <a:gd name="connsiteY0" fmla="*/ 0 h 576263"/>
                  <a:gd name="connsiteX1" fmla="*/ 133350 w 366713"/>
                  <a:gd name="connsiteY1" fmla="*/ 114300 h 576263"/>
                  <a:gd name="connsiteX2" fmla="*/ 290513 w 366713"/>
                  <a:gd name="connsiteY2" fmla="*/ 123825 h 576263"/>
                  <a:gd name="connsiteX3" fmla="*/ 166688 w 366713"/>
                  <a:gd name="connsiteY3" fmla="*/ 266700 h 576263"/>
                  <a:gd name="connsiteX4" fmla="*/ 366713 w 366713"/>
                  <a:gd name="connsiteY4" fmla="*/ 280988 h 576263"/>
                  <a:gd name="connsiteX5" fmla="*/ 130969 w 366713"/>
                  <a:gd name="connsiteY5" fmla="*/ 440531 h 576263"/>
                  <a:gd name="connsiteX6" fmla="*/ 0 w 366713"/>
                  <a:gd name="connsiteY6" fmla="*/ 576263 h 576263"/>
                  <a:gd name="connsiteX0" fmla="*/ 276225 w 368449"/>
                  <a:gd name="connsiteY0" fmla="*/ 0 h 576263"/>
                  <a:gd name="connsiteX1" fmla="*/ 133350 w 368449"/>
                  <a:gd name="connsiteY1" fmla="*/ 114300 h 576263"/>
                  <a:gd name="connsiteX2" fmla="*/ 290513 w 368449"/>
                  <a:gd name="connsiteY2" fmla="*/ 123825 h 576263"/>
                  <a:gd name="connsiteX3" fmla="*/ 166688 w 368449"/>
                  <a:gd name="connsiteY3" fmla="*/ 266700 h 576263"/>
                  <a:gd name="connsiteX4" fmla="*/ 366713 w 368449"/>
                  <a:gd name="connsiteY4" fmla="*/ 280988 h 576263"/>
                  <a:gd name="connsiteX5" fmla="*/ 264319 w 368449"/>
                  <a:gd name="connsiteY5" fmla="*/ 361950 h 576263"/>
                  <a:gd name="connsiteX6" fmla="*/ 130969 w 368449"/>
                  <a:gd name="connsiteY6" fmla="*/ 440531 h 576263"/>
                  <a:gd name="connsiteX7" fmla="*/ 0 w 368449"/>
                  <a:gd name="connsiteY7" fmla="*/ 576263 h 576263"/>
                  <a:gd name="connsiteX0" fmla="*/ 276225 w 368449"/>
                  <a:gd name="connsiteY0" fmla="*/ 0 h 576263"/>
                  <a:gd name="connsiteX1" fmla="*/ 133350 w 368449"/>
                  <a:gd name="connsiteY1" fmla="*/ 114300 h 576263"/>
                  <a:gd name="connsiteX2" fmla="*/ 290513 w 368449"/>
                  <a:gd name="connsiteY2" fmla="*/ 123825 h 576263"/>
                  <a:gd name="connsiteX3" fmla="*/ 159544 w 368449"/>
                  <a:gd name="connsiteY3" fmla="*/ 266700 h 576263"/>
                  <a:gd name="connsiteX4" fmla="*/ 366713 w 368449"/>
                  <a:gd name="connsiteY4" fmla="*/ 280988 h 576263"/>
                  <a:gd name="connsiteX5" fmla="*/ 264319 w 368449"/>
                  <a:gd name="connsiteY5" fmla="*/ 361950 h 576263"/>
                  <a:gd name="connsiteX6" fmla="*/ 130969 w 368449"/>
                  <a:gd name="connsiteY6" fmla="*/ 440531 h 576263"/>
                  <a:gd name="connsiteX7" fmla="*/ 0 w 368449"/>
                  <a:gd name="connsiteY7" fmla="*/ 576263 h 576263"/>
                  <a:gd name="connsiteX0" fmla="*/ 276225 w 368449"/>
                  <a:gd name="connsiteY0" fmla="*/ 0 h 576263"/>
                  <a:gd name="connsiteX1" fmla="*/ 133350 w 368449"/>
                  <a:gd name="connsiteY1" fmla="*/ 114300 h 576263"/>
                  <a:gd name="connsiteX2" fmla="*/ 290513 w 368449"/>
                  <a:gd name="connsiteY2" fmla="*/ 123825 h 576263"/>
                  <a:gd name="connsiteX3" fmla="*/ 135731 w 368449"/>
                  <a:gd name="connsiteY3" fmla="*/ 266700 h 576263"/>
                  <a:gd name="connsiteX4" fmla="*/ 366713 w 368449"/>
                  <a:gd name="connsiteY4" fmla="*/ 280988 h 576263"/>
                  <a:gd name="connsiteX5" fmla="*/ 264319 w 368449"/>
                  <a:gd name="connsiteY5" fmla="*/ 361950 h 576263"/>
                  <a:gd name="connsiteX6" fmla="*/ 130969 w 368449"/>
                  <a:gd name="connsiteY6" fmla="*/ 440531 h 576263"/>
                  <a:gd name="connsiteX7" fmla="*/ 0 w 368449"/>
                  <a:gd name="connsiteY7" fmla="*/ 576263 h 576263"/>
                  <a:gd name="connsiteX0" fmla="*/ 276225 w 368449"/>
                  <a:gd name="connsiteY0" fmla="*/ 0 h 576263"/>
                  <a:gd name="connsiteX1" fmla="*/ 133350 w 368449"/>
                  <a:gd name="connsiteY1" fmla="*/ 114300 h 576263"/>
                  <a:gd name="connsiteX2" fmla="*/ 304800 w 368449"/>
                  <a:gd name="connsiteY2" fmla="*/ 133350 h 576263"/>
                  <a:gd name="connsiteX3" fmla="*/ 135731 w 368449"/>
                  <a:gd name="connsiteY3" fmla="*/ 266700 h 576263"/>
                  <a:gd name="connsiteX4" fmla="*/ 366713 w 368449"/>
                  <a:gd name="connsiteY4" fmla="*/ 280988 h 576263"/>
                  <a:gd name="connsiteX5" fmla="*/ 264319 w 368449"/>
                  <a:gd name="connsiteY5" fmla="*/ 361950 h 576263"/>
                  <a:gd name="connsiteX6" fmla="*/ 130969 w 368449"/>
                  <a:gd name="connsiteY6" fmla="*/ 440531 h 576263"/>
                  <a:gd name="connsiteX7" fmla="*/ 0 w 368449"/>
                  <a:gd name="connsiteY7" fmla="*/ 576263 h 576263"/>
                  <a:gd name="connsiteX0" fmla="*/ 276225 w 368449"/>
                  <a:gd name="connsiteY0" fmla="*/ 0 h 576263"/>
                  <a:gd name="connsiteX1" fmla="*/ 133350 w 368449"/>
                  <a:gd name="connsiteY1" fmla="*/ 114300 h 576263"/>
                  <a:gd name="connsiteX2" fmla="*/ 304800 w 368449"/>
                  <a:gd name="connsiteY2" fmla="*/ 133350 h 576263"/>
                  <a:gd name="connsiteX3" fmla="*/ 135731 w 368449"/>
                  <a:gd name="connsiteY3" fmla="*/ 266700 h 576263"/>
                  <a:gd name="connsiteX4" fmla="*/ 366713 w 368449"/>
                  <a:gd name="connsiteY4" fmla="*/ 280988 h 576263"/>
                  <a:gd name="connsiteX5" fmla="*/ 264319 w 368449"/>
                  <a:gd name="connsiteY5" fmla="*/ 361950 h 576263"/>
                  <a:gd name="connsiteX6" fmla="*/ 130969 w 368449"/>
                  <a:gd name="connsiteY6" fmla="*/ 440531 h 576263"/>
                  <a:gd name="connsiteX7" fmla="*/ 0 w 368449"/>
                  <a:gd name="connsiteY7" fmla="*/ 576263 h 576263"/>
                  <a:gd name="connsiteX0" fmla="*/ 276225 w 342969"/>
                  <a:gd name="connsiteY0" fmla="*/ 0 h 576263"/>
                  <a:gd name="connsiteX1" fmla="*/ 133350 w 342969"/>
                  <a:gd name="connsiteY1" fmla="*/ 114300 h 576263"/>
                  <a:gd name="connsiteX2" fmla="*/ 304800 w 342969"/>
                  <a:gd name="connsiteY2" fmla="*/ 133350 h 576263"/>
                  <a:gd name="connsiteX3" fmla="*/ 135731 w 342969"/>
                  <a:gd name="connsiteY3" fmla="*/ 266700 h 576263"/>
                  <a:gd name="connsiteX4" fmla="*/ 340520 w 342969"/>
                  <a:gd name="connsiteY4" fmla="*/ 273844 h 576263"/>
                  <a:gd name="connsiteX5" fmla="*/ 264319 w 342969"/>
                  <a:gd name="connsiteY5" fmla="*/ 361950 h 576263"/>
                  <a:gd name="connsiteX6" fmla="*/ 130969 w 342969"/>
                  <a:gd name="connsiteY6" fmla="*/ 440531 h 576263"/>
                  <a:gd name="connsiteX7" fmla="*/ 0 w 342969"/>
                  <a:gd name="connsiteY7" fmla="*/ 576263 h 576263"/>
                  <a:gd name="connsiteX0" fmla="*/ 288131 w 342969"/>
                  <a:gd name="connsiteY0" fmla="*/ 0 h 569120"/>
                  <a:gd name="connsiteX1" fmla="*/ 133350 w 342969"/>
                  <a:gd name="connsiteY1" fmla="*/ 107157 h 569120"/>
                  <a:gd name="connsiteX2" fmla="*/ 304800 w 342969"/>
                  <a:gd name="connsiteY2" fmla="*/ 126207 h 569120"/>
                  <a:gd name="connsiteX3" fmla="*/ 135731 w 342969"/>
                  <a:gd name="connsiteY3" fmla="*/ 259557 h 569120"/>
                  <a:gd name="connsiteX4" fmla="*/ 340520 w 342969"/>
                  <a:gd name="connsiteY4" fmla="*/ 266701 h 569120"/>
                  <a:gd name="connsiteX5" fmla="*/ 264319 w 342969"/>
                  <a:gd name="connsiteY5" fmla="*/ 354807 h 569120"/>
                  <a:gd name="connsiteX6" fmla="*/ 130969 w 342969"/>
                  <a:gd name="connsiteY6" fmla="*/ 433388 h 569120"/>
                  <a:gd name="connsiteX7" fmla="*/ 0 w 342969"/>
                  <a:gd name="connsiteY7" fmla="*/ 569120 h 569120"/>
                  <a:gd name="connsiteX0" fmla="*/ 288131 w 342969"/>
                  <a:gd name="connsiteY0" fmla="*/ 0 h 569120"/>
                  <a:gd name="connsiteX1" fmla="*/ 133350 w 342969"/>
                  <a:gd name="connsiteY1" fmla="*/ 107157 h 569120"/>
                  <a:gd name="connsiteX2" fmla="*/ 304800 w 342969"/>
                  <a:gd name="connsiteY2" fmla="*/ 126207 h 569120"/>
                  <a:gd name="connsiteX3" fmla="*/ 135731 w 342969"/>
                  <a:gd name="connsiteY3" fmla="*/ 259557 h 569120"/>
                  <a:gd name="connsiteX4" fmla="*/ 340520 w 342969"/>
                  <a:gd name="connsiteY4" fmla="*/ 266701 h 569120"/>
                  <a:gd name="connsiteX5" fmla="*/ 264319 w 342969"/>
                  <a:gd name="connsiteY5" fmla="*/ 354807 h 569120"/>
                  <a:gd name="connsiteX6" fmla="*/ 130969 w 342969"/>
                  <a:gd name="connsiteY6" fmla="*/ 433388 h 569120"/>
                  <a:gd name="connsiteX7" fmla="*/ 0 w 342969"/>
                  <a:gd name="connsiteY7" fmla="*/ 569120 h 569120"/>
                  <a:gd name="connsiteX0" fmla="*/ 288131 w 342969"/>
                  <a:gd name="connsiteY0" fmla="*/ 0 h 569120"/>
                  <a:gd name="connsiteX1" fmla="*/ 133350 w 342969"/>
                  <a:gd name="connsiteY1" fmla="*/ 107157 h 569120"/>
                  <a:gd name="connsiteX2" fmla="*/ 304800 w 342969"/>
                  <a:gd name="connsiteY2" fmla="*/ 126207 h 569120"/>
                  <a:gd name="connsiteX3" fmla="*/ 135731 w 342969"/>
                  <a:gd name="connsiteY3" fmla="*/ 259557 h 569120"/>
                  <a:gd name="connsiteX4" fmla="*/ 340520 w 342969"/>
                  <a:gd name="connsiteY4" fmla="*/ 266701 h 569120"/>
                  <a:gd name="connsiteX5" fmla="*/ 264319 w 342969"/>
                  <a:gd name="connsiteY5" fmla="*/ 354807 h 569120"/>
                  <a:gd name="connsiteX6" fmla="*/ 130969 w 342969"/>
                  <a:gd name="connsiteY6" fmla="*/ 433388 h 569120"/>
                  <a:gd name="connsiteX7" fmla="*/ 0 w 342969"/>
                  <a:gd name="connsiteY7" fmla="*/ 569120 h 56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69" h="569120">
                    <a:moveTo>
                      <a:pt x="288131" y="0"/>
                    </a:moveTo>
                    <a:cubicBezTo>
                      <a:pt x="217487" y="28575"/>
                      <a:pt x="184944" y="71438"/>
                      <a:pt x="133350" y="107157"/>
                    </a:cubicBezTo>
                    <a:cubicBezTo>
                      <a:pt x="180975" y="132557"/>
                      <a:pt x="247650" y="119857"/>
                      <a:pt x="304800" y="126207"/>
                    </a:cubicBezTo>
                    <a:cubicBezTo>
                      <a:pt x="277019" y="192088"/>
                      <a:pt x="192087" y="215107"/>
                      <a:pt x="135731" y="259557"/>
                    </a:cubicBezTo>
                    <a:lnTo>
                      <a:pt x="340520" y="266701"/>
                    </a:lnTo>
                    <a:cubicBezTo>
                      <a:pt x="354807" y="280988"/>
                      <a:pt x="303610" y="328217"/>
                      <a:pt x="264319" y="354807"/>
                    </a:cubicBezTo>
                    <a:cubicBezTo>
                      <a:pt x="225028" y="381397"/>
                      <a:pt x="173038" y="396082"/>
                      <a:pt x="130969" y="433388"/>
                    </a:cubicBezTo>
                    <a:lnTo>
                      <a:pt x="0" y="569120"/>
                    </a:lnTo>
                  </a:path>
                </a:pathLst>
              </a:custGeom>
              <a:noFill/>
              <a:ln w="19050" cap="rnd">
                <a:solidFill>
                  <a:srgbClr val="FE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9332"/>
            <a:ext cx="4650851" cy="6150340"/>
          </a:xfrm>
          <a:prstGeom prst="rect">
            <a:avLst/>
          </a:prstGeom>
        </p:spPr>
      </p:pic>
      <p:sp>
        <p:nvSpPr>
          <p:cNvPr id="7" name="Rectangle 6"/>
          <p:cNvSpPr/>
          <p:nvPr/>
        </p:nvSpPr>
        <p:spPr>
          <a:xfrm>
            <a:off x="4267200" y="1531888"/>
            <a:ext cx="4572000" cy="3385542"/>
          </a:xfrm>
          <a:prstGeom prst="rect">
            <a:avLst/>
          </a:prstGeom>
        </p:spPr>
        <p:txBody>
          <a:bodyPr>
            <a:spAutoFit/>
          </a:bodyPr>
          <a:lstStyle/>
          <a:p>
            <a:pPr>
              <a:spcBef>
                <a:spcPts val="1200"/>
              </a:spcBef>
            </a:pPr>
            <a:r>
              <a:rPr lang="en-US" dirty="0">
                <a:solidFill>
                  <a:srgbClr val="FEFFFF"/>
                </a:solidFill>
              </a:rPr>
              <a:t>Two months gathering (September, October) </a:t>
            </a:r>
          </a:p>
          <a:p>
            <a:pPr>
              <a:spcBef>
                <a:spcPts val="1200"/>
              </a:spcBef>
            </a:pPr>
            <a:r>
              <a:rPr lang="en-US" dirty="0">
                <a:solidFill>
                  <a:srgbClr val="FEFFFF"/>
                </a:solidFill>
              </a:rPr>
              <a:t>Two months planting (November, December) </a:t>
            </a:r>
          </a:p>
          <a:p>
            <a:pPr>
              <a:spcBef>
                <a:spcPts val="1200"/>
              </a:spcBef>
            </a:pPr>
            <a:r>
              <a:rPr lang="en-US" dirty="0">
                <a:solidFill>
                  <a:srgbClr val="FEFFFF"/>
                </a:solidFill>
              </a:rPr>
              <a:t>Two months late sowing (January, February) </a:t>
            </a:r>
          </a:p>
          <a:p>
            <a:pPr>
              <a:spcBef>
                <a:spcPts val="1200"/>
              </a:spcBef>
            </a:pPr>
            <a:r>
              <a:rPr lang="en-US" dirty="0">
                <a:solidFill>
                  <a:srgbClr val="FEFFFF"/>
                </a:solidFill>
              </a:rPr>
              <a:t>One month cutting flax (March) </a:t>
            </a:r>
          </a:p>
          <a:p>
            <a:pPr>
              <a:spcBef>
                <a:spcPts val="1200"/>
              </a:spcBef>
            </a:pPr>
            <a:r>
              <a:rPr lang="en-US" dirty="0">
                <a:solidFill>
                  <a:srgbClr val="92D050"/>
                </a:solidFill>
              </a:rPr>
              <a:t>One month reaping barley (</a:t>
            </a:r>
            <a:r>
              <a:rPr lang="en-US" b="1" dirty="0">
                <a:solidFill>
                  <a:srgbClr val="92D050"/>
                </a:solidFill>
              </a:rPr>
              <a:t>April</a:t>
            </a:r>
            <a:r>
              <a:rPr lang="en-US" dirty="0">
                <a:solidFill>
                  <a:srgbClr val="92D050"/>
                </a:solidFill>
              </a:rPr>
              <a:t>) </a:t>
            </a:r>
          </a:p>
          <a:p>
            <a:pPr>
              <a:spcBef>
                <a:spcPts val="1200"/>
              </a:spcBef>
            </a:pPr>
            <a:r>
              <a:rPr lang="en-US" dirty="0">
                <a:solidFill>
                  <a:srgbClr val="FEFFFF"/>
                </a:solidFill>
              </a:rPr>
              <a:t>One month reaping and measuring grain (May) </a:t>
            </a:r>
          </a:p>
          <a:p>
            <a:pPr>
              <a:spcBef>
                <a:spcPts val="1200"/>
              </a:spcBef>
            </a:pPr>
            <a:r>
              <a:rPr lang="en-US" dirty="0">
                <a:solidFill>
                  <a:srgbClr val="FEFFFF"/>
                </a:solidFill>
              </a:rPr>
              <a:t>Two months pruning (June, July) </a:t>
            </a:r>
          </a:p>
          <a:p>
            <a:pPr>
              <a:spcBef>
                <a:spcPts val="1200"/>
              </a:spcBef>
            </a:pPr>
            <a:r>
              <a:rPr lang="en-US" dirty="0">
                <a:solidFill>
                  <a:srgbClr val="FEFFFF"/>
                </a:solidFill>
              </a:rPr>
              <a:t>One month summer fruit (August) </a:t>
            </a:r>
          </a:p>
        </p:txBody>
      </p:sp>
      <p:sp>
        <p:nvSpPr>
          <p:cNvPr id="2" name="Text Placeholder 1"/>
          <p:cNvSpPr>
            <a:spLocks noGrp="1"/>
          </p:cNvSpPr>
          <p:nvPr>
            <p:ph type="body" sz="quarter" idx="10"/>
          </p:nvPr>
        </p:nvSpPr>
        <p:spPr/>
        <p:txBody>
          <a:bodyPr/>
          <a:lstStyle/>
          <a:p>
            <a:r>
              <a:rPr lang="en-US" dirty="0"/>
              <a:t>Gezer Calendar, 10th century BC</a:t>
            </a:r>
          </a:p>
        </p:txBody>
      </p:sp>
      <p:sp>
        <p:nvSpPr>
          <p:cNvPr id="3" name="Text Placeholder 2"/>
          <p:cNvSpPr>
            <a:spLocks noGrp="1"/>
          </p:cNvSpPr>
          <p:nvPr>
            <p:ph type="body" sz="quarter" idx="12"/>
          </p:nvPr>
        </p:nvSpPr>
        <p:spPr/>
        <p:txBody>
          <a:bodyPr/>
          <a:lstStyle/>
          <a:p>
            <a:r>
              <a:rPr lang="en-US"/>
              <a:t>21:9</a:t>
            </a:r>
          </a:p>
        </p:txBody>
      </p:sp>
      <p:sp>
        <p:nvSpPr>
          <p:cNvPr id="4" name="Title 3"/>
          <p:cNvSpPr>
            <a:spLocks noGrp="1"/>
          </p:cNvSpPr>
          <p:nvPr>
            <p:ph type="title"/>
          </p:nvPr>
        </p:nvSpPr>
        <p:spPr/>
        <p:txBody>
          <a:bodyPr/>
          <a:lstStyle/>
          <a:p>
            <a:r>
              <a:rPr lang="en-US" dirty="0"/>
              <a:t>They were put to death in the first days of harvest, at the beginning of barley harvest</a:t>
            </a:r>
          </a:p>
        </p:txBody>
      </p:sp>
    </p:spTree>
    <p:extLst>
      <p:ext uri="{BB962C8B-B14F-4D97-AF65-F5344CB8AC3E}">
        <p14:creationId xmlns:p14="http://schemas.microsoft.com/office/powerpoint/2010/main" val="1432736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very high confidence">
            <a:extLst>
              <a:ext uri="{FF2B5EF4-FFF2-40B4-BE49-F238E27FC236}">
                <a16:creationId xmlns:a16="http://schemas.microsoft.com/office/drawing/2014/main" id="{9EA65385-5E66-47B9-9CBB-DFBDBA82A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Egyptian “Famine Stele” from </a:t>
            </a:r>
            <a:r>
              <a:rPr lang="en-US" dirty="0" err="1"/>
              <a:t>Sehel</a:t>
            </a:r>
            <a:r>
              <a:rPr lang="en-US" dirty="0"/>
              <a:t> Island near Aswan, Ptolemaic era, 3rd to 1st centuries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There was a famine in the days of David for three years, year after year</a:t>
            </a:r>
          </a:p>
        </p:txBody>
      </p:sp>
    </p:spTree>
    <p:extLst>
      <p:ext uri="{BB962C8B-B14F-4D97-AF65-F5344CB8AC3E}">
        <p14:creationId xmlns:p14="http://schemas.microsoft.com/office/powerpoint/2010/main" val="7852180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15AE28-2F3C-4A2A-87C5-412B3E7DD608}"/>
              </a:ext>
            </a:extLst>
          </p:cNvPr>
          <p:cNvSpPr>
            <a:spLocks noGrp="1"/>
          </p:cNvSpPr>
          <p:nvPr>
            <p:ph type="body" sz="quarter" idx="10"/>
          </p:nvPr>
        </p:nvSpPr>
        <p:spPr/>
        <p:txBody>
          <a:bodyPr/>
          <a:lstStyle/>
          <a:p>
            <a:r>
              <a:rPr lang="en-US" dirty="0"/>
              <a:t>Sackcloth mummy shroud from Egypt, with eye openings</a:t>
            </a:r>
          </a:p>
        </p:txBody>
      </p:sp>
      <p:sp>
        <p:nvSpPr>
          <p:cNvPr id="3" name="Text Placeholder 2">
            <a:extLst>
              <a:ext uri="{FF2B5EF4-FFF2-40B4-BE49-F238E27FC236}">
                <a16:creationId xmlns:a16="http://schemas.microsoft.com/office/drawing/2014/main" id="{6FEECBB0-8745-43A8-887B-CAAA48D250DC}"/>
              </a:ext>
            </a:extLst>
          </p:cNvPr>
          <p:cNvSpPr>
            <a:spLocks noGrp="1"/>
          </p:cNvSpPr>
          <p:nvPr>
            <p:ph type="body" sz="quarter" idx="12"/>
          </p:nvPr>
        </p:nvSpPr>
        <p:spPr/>
        <p:txBody>
          <a:bodyPr/>
          <a:lstStyle/>
          <a:p>
            <a:r>
              <a:rPr lang="en-US" dirty="0"/>
              <a:t>21:10</a:t>
            </a:r>
          </a:p>
        </p:txBody>
      </p:sp>
      <p:sp>
        <p:nvSpPr>
          <p:cNvPr id="4" name="Title 3">
            <a:extLst>
              <a:ext uri="{FF2B5EF4-FFF2-40B4-BE49-F238E27FC236}">
                <a16:creationId xmlns:a16="http://schemas.microsoft.com/office/drawing/2014/main" id="{E23AC39D-86F5-42EC-A3E7-049A6C7CBA02}"/>
              </a:ext>
            </a:extLst>
          </p:cNvPr>
          <p:cNvSpPr>
            <a:spLocks noGrp="1"/>
          </p:cNvSpPr>
          <p:nvPr>
            <p:ph type="title"/>
          </p:nvPr>
        </p:nvSpPr>
        <p:spPr/>
        <p:txBody>
          <a:bodyPr/>
          <a:lstStyle/>
          <a:p>
            <a:r>
              <a:rPr lang="en-US" dirty="0"/>
              <a:t>And </a:t>
            </a:r>
            <a:r>
              <a:rPr lang="en-US" dirty="0" err="1"/>
              <a:t>Rizpah</a:t>
            </a:r>
            <a:r>
              <a:rPr lang="en-US" dirty="0"/>
              <a:t> the daughter of </a:t>
            </a:r>
            <a:r>
              <a:rPr lang="en-US" dirty="0" err="1"/>
              <a:t>Aiah</a:t>
            </a:r>
            <a:r>
              <a:rPr lang="en-US" dirty="0"/>
              <a:t> took sackcloth and spread it for herself upon the rock</a:t>
            </a:r>
          </a:p>
        </p:txBody>
      </p:sp>
      <p:pic>
        <p:nvPicPr>
          <p:cNvPr id="6" name="Picture 5">
            <a:extLst>
              <a:ext uri="{FF2B5EF4-FFF2-40B4-BE49-F238E27FC236}">
                <a16:creationId xmlns:a16="http://schemas.microsoft.com/office/drawing/2014/main" id="{FFAAF102-E8E1-4199-ACAD-4FCF6BDD5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0308"/>
            <a:ext cx="9144000" cy="4777383"/>
          </a:xfrm>
          <a:prstGeom prst="rect">
            <a:avLst/>
          </a:prstGeom>
        </p:spPr>
      </p:pic>
    </p:spTree>
    <p:extLst>
      <p:ext uri="{BB962C8B-B14F-4D97-AF65-F5344CB8AC3E}">
        <p14:creationId xmlns:p14="http://schemas.microsoft.com/office/powerpoint/2010/main" val="40577013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15AE28-2F3C-4A2A-87C5-412B3E7DD608}"/>
              </a:ext>
            </a:extLst>
          </p:cNvPr>
          <p:cNvSpPr>
            <a:spLocks noGrp="1"/>
          </p:cNvSpPr>
          <p:nvPr>
            <p:ph type="body" sz="quarter" idx="10"/>
          </p:nvPr>
        </p:nvSpPr>
        <p:spPr/>
        <p:txBody>
          <a:bodyPr/>
          <a:lstStyle/>
          <a:p>
            <a:r>
              <a:rPr lang="en-US" dirty="0"/>
              <a:t>Modern burlap (jute) coffee bags</a:t>
            </a:r>
          </a:p>
        </p:txBody>
      </p:sp>
      <p:sp>
        <p:nvSpPr>
          <p:cNvPr id="3" name="Text Placeholder 2">
            <a:extLst>
              <a:ext uri="{FF2B5EF4-FFF2-40B4-BE49-F238E27FC236}">
                <a16:creationId xmlns:a16="http://schemas.microsoft.com/office/drawing/2014/main" id="{6FEECBB0-8745-43A8-887B-CAAA48D250DC}"/>
              </a:ext>
            </a:extLst>
          </p:cNvPr>
          <p:cNvSpPr>
            <a:spLocks noGrp="1"/>
          </p:cNvSpPr>
          <p:nvPr>
            <p:ph type="body" sz="quarter" idx="12"/>
          </p:nvPr>
        </p:nvSpPr>
        <p:spPr/>
        <p:txBody>
          <a:bodyPr/>
          <a:lstStyle/>
          <a:p>
            <a:r>
              <a:rPr lang="en-US" dirty="0"/>
              <a:t>21:10</a:t>
            </a:r>
          </a:p>
        </p:txBody>
      </p:sp>
      <p:sp>
        <p:nvSpPr>
          <p:cNvPr id="4" name="Title 3">
            <a:extLst>
              <a:ext uri="{FF2B5EF4-FFF2-40B4-BE49-F238E27FC236}">
                <a16:creationId xmlns:a16="http://schemas.microsoft.com/office/drawing/2014/main" id="{E23AC39D-86F5-42EC-A3E7-049A6C7CBA02}"/>
              </a:ext>
            </a:extLst>
          </p:cNvPr>
          <p:cNvSpPr>
            <a:spLocks noGrp="1"/>
          </p:cNvSpPr>
          <p:nvPr>
            <p:ph type="title"/>
          </p:nvPr>
        </p:nvSpPr>
        <p:spPr/>
        <p:txBody>
          <a:bodyPr/>
          <a:lstStyle/>
          <a:p>
            <a:r>
              <a:rPr lang="en-US" dirty="0"/>
              <a:t>And </a:t>
            </a:r>
            <a:r>
              <a:rPr lang="en-US" dirty="0" err="1"/>
              <a:t>Rizpah</a:t>
            </a:r>
            <a:r>
              <a:rPr lang="en-US" dirty="0"/>
              <a:t> the daughter of </a:t>
            </a:r>
            <a:r>
              <a:rPr lang="en-US" dirty="0" err="1"/>
              <a:t>Aiah</a:t>
            </a:r>
            <a:r>
              <a:rPr lang="en-US" dirty="0"/>
              <a:t> took sackcloth and spread it for herself upon the rock</a:t>
            </a:r>
          </a:p>
        </p:txBody>
      </p:sp>
      <p:pic>
        <p:nvPicPr>
          <p:cNvPr id="7170" name="Picture 2" descr="https://upload.wikimedia.org/wikipedia/commons/thumb/2/21/Coffee_sacks_edges.jpg/1024px-Coffee_sacks_ed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39390"/>
            <a:ext cx="9144001" cy="5179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9555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(towards Nebi Samwil, from the east)</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And </a:t>
            </a:r>
            <a:r>
              <a:rPr lang="en-US" dirty="0" err="1"/>
              <a:t>Rizpah</a:t>
            </a:r>
            <a:r>
              <a:rPr lang="en-US" dirty="0"/>
              <a:t> the daughter of </a:t>
            </a:r>
            <a:r>
              <a:rPr lang="en-US" dirty="0" err="1"/>
              <a:t>Aiah</a:t>
            </a:r>
            <a:r>
              <a:rPr lang="en-US" dirty="0"/>
              <a:t> took sackcloth and spread it for herself upon the rock</a:t>
            </a:r>
          </a:p>
        </p:txBody>
      </p:sp>
    </p:spTree>
    <p:extLst>
      <p:ext uri="{BB962C8B-B14F-4D97-AF65-F5344CB8AC3E}">
        <p14:creationId xmlns:p14="http://schemas.microsoft.com/office/powerpoint/2010/main" val="19640276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Rain in the Judean wilderness</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From the beginning of harvest until rain fell upon them from the heavens</a:t>
            </a:r>
          </a:p>
        </p:txBody>
      </p:sp>
    </p:spTree>
    <p:extLst>
      <p:ext uri="{BB962C8B-B14F-4D97-AF65-F5344CB8AC3E}">
        <p14:creationId xmlns:p14="http://schemas.microsoft.com/office/powerpoint/2010/main" val="15954019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solidFill>
            <a:schemeClr val="bg1"/>
          </a:solidFill>
        </p:spPr>
        <p:txBody>
          <a:bodyPr/>
          <a:lstStyle/>
          <a:p>
            <a:r>
              <a:rPr lang="en-US" dirty="0"/>
              <a:t>Hebrew calendar and the time of </a:t>
            </a:r>
            <a:r>
              <a:rPr lang="en-US" dirty="0" err="1"/>
              <a:t>Rizpah’s</a:t>
            </a:r>
            <a:r>
              <a:rPr lang="en-US" dirty="0"/>
              <a:t> vigil</a:t>
            </a:r>
          </a:p>
        </p:txBody>
      </p:sp>
      <p:sp>
        <p:nvSpPr>
          <p:cNvPr id="3" name="Text Placeholder 2"/>
          <p:cNvSpPr>
            <a:spLocks noGrp="1"/>
          </p:cNvSpPr>
          <p:nvPr>
            <p:ph type="body" sz="quarter" idx="12"/>
          </p:nvPr>
        </p:nvSpPr>
        <p:spPr>
          <a:solidFill>
            <a:schemeClr val="bg1"/>
          </a:solidFill>
        </p:spPr>
        <p:txBody>
          <a:bodyPr/>
          <a:lstStyle/>
          <a:p>
            <a:r>
              <a:rPr lang="en-US" dirty="0"/>
              <a:t>21:10</a:t>
            </a:r>
          </a:p>
        </p:txBody>
      </p:sp>
      <p:sp>
        <p:nvSpPr>
          <p:cNvPr id="4" name="Title 3"/>
          <p:cNvSpPr>
            <a:spLocks noGrp="1"/>
          </p:cNvSpPr>
          <p:nvPr>
            <p:ph type="title"/>
          </p:nvPr>
        </p:nvSpPr>
        <p:spPr>
          <a:xfrm>
            <a:off x="0" y="0"/>
            <a:ext cx="9144000" cy="369332"/>
          </a:xfrm>
          <a:solidFill>
            <a:schemeClr val="bg1"/>
          </a:solidFill>
        </p:spPr>
        <p:txBody>
          <a:bodyPr/>
          <a:lstStyle/>
          <a:p>
            <a:r>
              <a:rPr lang="en-US" dirty="0"/>
              <a:t>From the beginning of harvest until rain fell upon them from the heavens</a:t>
            </a:r>
          </a:p>
        </p:txBody>
      </p:sp>
      <p:grpSp>
        <p:nvGrpSpPr>
          <p:cNvPr id="156" name="Group 155"/>
          <p:cNvGrpSpPr/>
          <p:nvPr/>
        </p:nvGrpSpPr>
        <p:grpSpPr>
          <a:xfrm>
            <a:off x="1676400" y="523875"/>
            <a:ext cx="5794430" cy="5797628"/>
            <a:chOff x="1676400" y="523875"/>
            <a:chExt cx="5794430" cy="5797628"/>
          </a:xfrm>
        </p:grpSpPr>
        <p:grpSp>
          <p:nvGrpSpPr>
            <p:cNvPr id="24" name="Group 23"/>
            <p:cNvGrpSpPr/>
            <p:nvPr/>
          </p:nvGrpSpPr>
          <p:grpSpPr>
            <a:xfrm>
              <a:off x="1676400" y="523875"/>
              <a:ext cx="5794430" cy="5797628"/>
              <a:chOff x="1676400" y="523875"/>
              <a:chExt cx="5794430" cy="5797628"/>
            </a:xfrm>
            <a:solidFill>
              <a:schemeClr val="tx1">
                <a:lumMod val="85000"/>
              </a:schemeClr>
            </a:solidFill>
          </p:grpSpPr>
          <p:sp>
            <p:nvSpPr>
              <p:cNvPr id="89" name="Freeform 88"/>
              <p:cNvSpPr/>
              <p:nvPr/>
            </p:nvSpPr>
            <p:spPr>
              <a:xfrm>
                <a:off x="5245100" y="5194300"/>
                <a:ext cx="1390650" cy="1022350"/>
              </a:xfrm>
              <a:custGeom>
                <a:avLst/>
                <a:gdLst>
                  <a:gd name="connsiteX0" fmla="*/ 1390650 w 1390650"/>
                  <a:gd name="connsiteY0" fmla="*/ 260350 h 1022350"/>
                  <a:gd name="connsiteX1" fmla="*/ 1123950 w 1390650"/>
                  <a:gd name="connsiteY1" fmla="*/ 0 h 1022350"/>
                  <a:gd name="connsiteX2" fmla="*/ 609600 w 1390650"/>
                  <a:gd name="connsiteY2" fmla="*/ 384175 h 1022350"/>
                  <a:gd name="connsiteX3" fmla="*/ 0 w 1390650"/>
                  <a:gd name="connsiteY3" fmla="*/ 654050 h 1022350"/>
                  <a:gd name="connsiteX4" fmla="*/ 101600 w 1390650"/>
                  <a:gd name="connsiteY4" fmla="*/ 1022350 h 1022350"/>
                  <a:gd name="connsiteX5" fmla="*/ 844550 w 1390650"/>
                  <a:gd name="connsiteY5" fmla="*/ 704850 h 1022350"/>
                  <a:gd name="connsiteX6" fmla="*/ 1390650 w 1390650"/>
                  <a:gd name="connsiteY6" fmla="*/ 260350 h 1022350"/>
                  <a:gd name="connsiteX0" fmla="*/ 1390650 w 1390650"/>
                  <a:gd name="connsiteY0" fmla="*/ 260350 h 1022350"/>
                  <a:gd name="connsiteX1" fmla="*/ 1123950 w 1390650"/>
                  <a:gd name="connsiteY1" fmla="*/ 0 h 1022350"/>
                  <a:gd name="connsiteX2" fmla="*/ 609600 w 1390650"/>
                  <a:gd name="connsiteY2" fmla="*/ 384175 h 1022350"/>
                  <a:gd name="connsiteX3" fmla="*/ 0 w 1390650"/>
                  <a:gd name="connsiteY3" fmla="*/ 654050 h 1022350"/>
                  <a:gd name="connsiteX4" fmla="*/ 101600 w 1390650"/>
                  <a:gd name="connsiteY4" fmla="*/ 1022350 h 1022350"/>
                  <a:gd name="connsiteX5" fmla="*/ 844550 w 1390650"/>
                  <a:gd name="connsiteY5" fmla="*/ 704850 h 1022350"/>
                  <a:gd name="connsiteX6" fmla="*/ 1390650 w 1390650"/>
                  <a:gd name="connsiteY6" fmla="*/ 260350 h 1022350"/>
                  <a:gd name="connsiteX0" fmla="*/ 1390650 w 1390650"/>
                  <a:gd name="connsiteY0" fmla="*/ 260350 h 1022611"/>
                  <a:gd name="connsiteX1" fmla="*/ 1123950 w 1390650"/>
                  <a:gd name="connsiteY1" fmla="*/ 0 h 1022611"/>
                  <a:gd name="connsiteX2" fmla="*/ 609600 w 1390650"/>
                  <a:gd name="connsiteY2" fmla="*/ 384175 h 1022611"/>
                  <a:gd name="connsiteX3" fmla="*/ 0 w 1390650"/>
                  <a:gd name="connsiteY3" fmla="*/ 654050 h 1022611"/>
                  <a:gd name="connsiteX4" fmla="*/ 101600 w 1390650"/>
                  <a:gd name="connsiteY4" fmla="*/ 1022350 h 1022611"/>
                  <a:gd name="connsiteX5" fmla="*/ 844550 w 1390650"/>
                  <a:gd name="connsiteY5" fmla="*/ 704850 h 1022611"/>
                  <a:gd name="connsiteX6" fmla="*/ 1390650 w 1390650"/>
                  <a:gd name="connsiteY6" fmla="*/ 260350 h 1022611"/>
                  <a:gd name="connsiteX0" fmla="*/ 1390650 w 1390650"/>
                  <a:gd name="connsiteY0" fmla="*/ 260350 h 1022611"/>
                  <a:gd name="connsiteX1" fmla="*/ 1123950 w 1390650"/>
                  <a:gd name="connsiteY1" fmla="*/ 0 h 1022611"/>
                  <a:gd name="connsiteX2" fmla="*/ 609600 w 1390650"/>
                  <a:gd name="connsiteY2" fmla="*/ 384175 h 1022611"/>
                  <a:gd name="connsiteX3" fmla="*/ 0 w 1390650"/>
                  <a:gd name="connsiteY3" fmla="*/ 654050 h 1022611"/>
                  <a:gd name="connsiteX4" fmla="*/ 101600 w 1390650"/>
                  <a:gd name="connsiteY4" fmla="*/ 1022350 h 1022611"/>
                  <a:gd name="connsiteX5" fmla="*/ 844550 w 1390650"/>
                  <a:gd name="connsiteY5" fmla="*/ 704850 h 1022611"/>
                  <a:gd name="connsiteX6" fmla="*/ 1390650 w 1390650"/>
                  <a:gd name="connsiteY6" fmla="*/ 260350 h 1022611"/>
                  <a:gd name="connsiteX0" fmla="*/ 1390650 w 1390650"/>
                  <a:gd name="connsiteY0" fmla="*/ 260350 h 1022350"/>
                  <a:gd name="connsiteX1" fmla="*/ 1123950 w 1390650"/>
                  <a:gd name="connsiteY1" fmla="*/ 0 h 1022350"/>
                  <a:gd name="connsiteX2" fmla="*/ 609600 w 1390650"/>
                  <a:gd name="connsiteY2" fmla="*/ 384175 h 1022350"/>
                  <a:gd name="connsiteX3" fmla="*/ 0 w 1390650"/>
                  <a:gd name="connsiteY3" fmla="*/ 654050 h 1022350"/>
                  <a:gd name="connsiteX4" fmla="*/ 101600 w 1390650"/>
                  <a:gd name="connsiteY4" fmla="*/ 1022350 h 1022350"/>
                  <a:gd name="connsiteX5" fmla="*/ 844550 w 1390650"/>
                  <a:gd name="connsiteY5" fmla="*/ 704850 h 1022350"/>
                  <a:gd name="connsiteX6" fmla="*/ 1390650 w 1390650"/>
                  <a:gd name="connsiteY6" fmla="*/ 260350 h 1022350"/>
                  <a:gd name="connsiteX0" fmla="*/ 1390650 w 1390650"/>
                  <a:gd name="connsiteY0" fmla="*/ 260350 h 1022350"/>
                  <a:gd name="connsiteX1" fmla="*/ 1123950 w 1390650"/>
                  <a:gd name="connsiteY1" fmla="*/ 0 h 1022350"/>
                  <a:gd name="connsiteX2" fmla="*/ 609600 w 1390650"/>
                  <a:gd name="connsiteY2" fmla="*/ 384175 h 1022350"/>
                  <a:gd name="connsiteX3" fmla="*/ 0 w 1390650"/>
                  <a:gd name="connsiteY3" fmla="*/ 654050 h 1022350"/>
                  <a:gd name="connsiteX4" fmla="*/ 101600 w 1390650"/>
                  <a:gd name="connsiteY4" fmla="*/ 1022350 h 1022350"/>
                  <a:gd name="connsiteX5" fmla="*/ 844550 w 1390650"/>
                  <a:gd name="connsiteY5" fmla="*/ 704850 h 1022350"/>
                  <a:gd name="connsiteX6" fmla="*/ 1390650 w 1390650"/>
                  <a:gd name="connsiteY6" fmla="*/ 260350 h 1022350"/>
                  <a:gd name="connsiteX0" fmla="*/ 1390650 w 1390650"/>
                  <a:gd name="connsiteY0" fmla="*/ 260350 h 1022350"/>
                  <a:gd name="connsiteX1" fmla="*/ 1123950 w 1390650"/>
                  <a:gd name="connsiteY1" fmla="*/ 0 h 1022350"/>
                  <a:gd name="connsiteX2" fmla="*/ 609600 w 1390650"/>
                  <a:gd name="connsiteY2" fmla="*/ 384175 h 1022350"/>
                  <a:gd name="connsiteX3" fmla="*/ 0 w 1390650"/>
                  <a:gd name="connsiteY3" fmla="*/ 654050 h 1022350"/>
                  <a:gd name="connsiteX4" fmla="*/ 101600 w 1390650"/>
                  <a:gd name="connsiteY4" fmla="*/ 1022350 h 1022350"/>
                  <a:gd name="connsiteX5" fmla="*/ 844550 w 1390650"/>
                  <a:gd name="connsiteY5" fmla="*/ 704850 h 1022350"/>
                  <a:gd name="connsiteX6" fmla="*/ 1390650 w 1390650"/>
                  <a:gd name="connsiteY6" fmla="*/ 260350 h 10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0650" h="1022350">
                    <a:moveTo>
                      <a:pt x="1390650" y="260350"/>
                    </a:moveTo>
                    <a:lnTo>
                      <a:pt x="1123950" y="0"/>
                    </a:lnTo>
                    <a:cubicBezTo>
                      <a:pt x="1003300" y="115887"/>
                      <a:pt x="796925" y="275167"/>
                      <a:pt x="609600" y="384175"/>
                    </a:cubicBezTo>
                    <a:cubicBezTo>
                      <a:pt x="422275" y="493183"/>
                      <a:pt x="237067" y="563563"/>
                      <a:pt x="0" y="654050"/>
                    </a:cubicBezTo>
                    <a:lnTo>
                      <a:pt x="101600" y="1022350"/>
                    </a:lnTo>
                    <a:cubicBezTo>
                      <a:pt x="451908" y="897467"/>
                      <a:pt x="629708" y="831850"/>
                      <a:pt x="844550" y="704850"/>
                    </a:cubicBezTo>
                    <a:cubicBezTo>
                      <a:pt x="1059392" y="577850"/>
                      <a:pt x="1198033" y="479425"/>
                      <a:pt x="1390650" y="2603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6334125" y="1365250"/>
                <a:ext cx="1035050" cy="1390650"/>
              </a:xfrm>
              <a:custGeom>
                <a:avLst/>
                <a:gdLst>
                  <a:gd name="connsiteX0" fmla="*/ 657225 w 1035050"/>
                  <a:gd name="connsiteY0" fmla="*/ 1390650 h 1390650"/>
                  <a:gd name="connsiteX1" fmla="*/ 1035050 w 1035050"/>
                  <a:gd name="connsiteY1" fmla="*/ 1292225 h 1390650"/>
                  <a:gd name="connsiteX2" fmla="*/ 723900 w 1035050"/>
                  <a:gd name="connsiteY2" fmla="*/ 574675 h 1390650"/>
                  <a:gd name="connsiteX3" fmla="*/ 273050 w 1035050"/>
                  <a:gd name="connsiteY3" fmla="*/ 0 h 1390650"/>
                  <a:gd name="connsiteX4" fmla="*/ 0 w 1035050"/>
                  <a:gd name="connsiteY4" fmla="*/ 276225 h 1390650"/>
                  <a:gd name="connsiteX5" fmla="*/ 412750 w 1035050"/>
                  <a:gd name="connsiteY5" fmla="*/ 793750 h 1390650"/>
                  <a:gd name="connsiteX6" fmla="*/ 657225 w 1035050"/>
                  <a:gd name="connsiteY6" fmla="*/ 1390650 h 1390650"/>
                  <a:gd name="connsiteX0" fmla="*/ 657225 w 1035504"/>
                  <a:gd name="connsiteY0" fmla="*/ 1390650 h 1390650"/>
                  <a:gd name="connsiteX1" fmla="*/ 1035050 w 1035504"/>
                  <a:gd name="connsiteY1" fmla="*/ 1292225 h 1390650"/>
                  <a:gd name="connsiteX2" fmla="*/ 723900 w 1035504"/>
                  <a:gd name="connsiteY2" fmla="*/ 574675 h 1390650"/>
                  <a:gd name="connsiteX3" fmla="*/ 273050 w 1035504"/>
                  <a:gd name="connsiteY3" fmla="*/ 0 h 1390650"/>
                  <a:gd name="connsiteX4" fmla="*/ 0 w 1035504"/>
                  <a:gd name="connsiteY4" fmla="*/ 276225 h 1390650"/>
                  <a:gd name="connsiteX5" fmla="*/ 412750 w 1035504"/>
                  <a:gd name="connsiteY5" fmla="*/ 793750 h 1390650"/>
                  <a:gd name="connsiteX6" fmla="*/ 657225 w 1035504"/>
                  <a:gd name="connsiteY6" fmla="*/ 1390650 h 1390650"/>
                  <a:gd name="connsiteX0" fmla="*/ 657225 w 1035504"/>
                  <a:gd name="connsiteY0" fmla="*/ 1390650 h 1390650"/>
                  <a:gd name="connsiteX1" fmla="*/ 1035050 w 1035504"/>
                  <a:gd name="connsiteY1" fmla="*/ 1292225 h 1390650"/>
                  <a:gd name="connsiteX2" fmla="*/ 723900 w 1035504"/>
                  <a:gd name="connsiteY2" fmla="*/ 574675 h 1390650"/>
                  <a:gd name="connsiteX3" fmla="*/ 273050 w 1035504"/>
                  <a:gd name="connsiteY3" fmla="*/ 0 h 1390650"/>
                  <a:gd name="connsiteX4" fmla="*/ 0 w 1035504"/>
                  <a:gd name="connsiteY4" fmla="*/ 276225 h 1390650"/>
                  <a:gd name="connsiteX5" fmla="*/ 412750 w 1035504"/>
                  <a:gd name="connsiteY5" fmla="*/ 793750 h 1390650"/>
                  <a:gd name="connsiteX6" fmla="*/ 657225 w 1035504"/>
                  <a:gd name="connsiteY6" fmla="*/ 1390650 h 1390650"/>
                  <a:gd name="connsiteX0" fmla="*/ 657225 w 1035504"/>
                  <a:gd name="connsiteY0" fmla="*/ 1390650 h 1390650"/>
                  <a:gd name="connsiteX1" fmla="*/ 1035050 w 1035504"/>
                  <a:gd name="connsiteY1" fmla="*/ 1292225 h 1390650"/>
                  <a:gd name="connsiteX2" fmla="*/ 723900 w 1035504"/>
                  <a:gd name="connsiteY2" fmla="*/ 574675 h 1390650"/>
                  <a:gd name="connsiteX3" fmla="*/ 273050 w 1035504"/>
                  <a:gd name="connsiteY3" fmla="*/ 0 h 1390650"/>
                  <a:gd name="connsiteX4" fmla="*/ 0 w 1035504"/>
                  <a:gd name="connsiteY4" fmla="*/ 276225 h 1390650"/>
                  <a:gd name="connsiteX5" fmla="*/ 412750 w 1035504"/>
                  <a:gd name="connsiteY5" fmla="*/ 793750 h 1390650"/>
                  <a:gd name="connsiteX6" fmla="*/ 657225 w 1035504"/>
                  <a:gd name="connsiteY6" fmla="*/ 1390650 h 1390650"/>
                  <a:gd name="connsiteX0" fmla="*/ 657225 w 1035504"/>
                  <a:gd name="connsiteY0" fmla="*/ 1390650 h 1390650"/>
                  <a:gd name="connsiteX1" fmla="*/ 1035050 w 1035504"/>
                  <a:gd name="connsiteY1" fmla="*/ 1292225 h 1390650"/>
                  <a:gd name="connsiteX2" fmla="*/ 723900 w 1035504"/>
                  <a:gd name="connsiteY2" fmla="*/ 574675 h 1390650"/>
                  <a:gd name="connsiteX3" fmla="*/ 273050 w 1035504"/>
                  <a:gd name="connsiteY3" fmla="*/ 0 h 1390650"/>
                  <a:gd name="connsiteX4" fmla="*/ 0 w 1035504"/>
                  <a:gd name="connsiteY4" fmla="*/ 276225 h 1390650"/>
                  <a:gd name="connsiteX5" fmla="*/ 412750 w 1035504"/>
                  <a:gd name="connsiteY5" fmla="*/ 793750 h 1390650"/>
                  <a:gd name="connsiteX6" fmla="*/ 657225 w 1035504"/>
                  <a:gd name="connsiteY6" fmla="*/ 1390650 h 1390650"/>
                  <a:gd name="connsiteX0" fmla="*/ 657225 w 1035050"/>
                  <a:gd name="connsiteY0" fmla="*/ 1390650 h 1390650"/>
                  <a:gd name="connsiteX1" fmla="*/ 1035050 w 1035050"/>
                  <a:gd name="connsiteY1" fmla="*/ 1292225 h 1390650"/>
                  <a:gd name="connsiteX2" fmla="*/ 723900 w 1035050"/>
                  <a:gd name="connsiteY2" fmla="*/ 574675 h 1390650"/>
                  <a:gd name="connsiteX3" fmla="*/ 273050 w 1035050"/>
                  <a:gd name="connsiteY3" fmla="*/ 0 h 1390650"/>
                  <a:gd name="connsiteX4" fmla="*/ 0 w 1035050"/>
                  <a:gd name="connsiteY4" fmla="*/ 276225 h 1390650"/>
                  <a:gd name="connsiteX5" fmla="*/ 412750 w 1035050"/>
                  <a:gd name="connsiteY5" fmla="*/ 793750 h 1390650"/>
                  <a:gd name="connsiteX6" fmla="*/ 657225 w 1035050"/>
                  <a:gd name="connsiteY6" fmla="*/ 1390650 h 1390650"/>
                  <a:gd name="connsiteX0" fmla="*/ 657225 w 1035050"/>
                  <a:gd name="connsiteY0" fmla="*/ 1390650 h 1390650"/>
                  <a:gd name="connsiteX1" fmla="*/ 1035050 w 1035050"/>
                  <a:gd name="connsiteY1" fmla="*/ 1292225 h 1390650"/>
                  <a:gd name="connsiteX2" fmla="*/ 723900 w 1035050"/>
                  <a:gd name="connsiteY2" fmla="*/ 574675 h 1390650"/>
                  <a:gd name="connsiteX3" fmla="*/ 273050 w 1035050"/>
                  <a:gd name="connsiteY3" fmla="*/ 0 h 1390650"/>
                  <a:gd name="connsiteX4" fmla="*/ 0 w 1035050"/>
                  <a:gd name="connsiteY4" fmla="*/ 276225 h 1390650"/>
                  <a:gd name="connsiteX5" fmla="*/ 412750 w 1035050"/>
                  <a:gd name="connsiteY5" fmla="*/ 793750 h 1390650"/>
                  <a:gd name="connsiteX6" fmla="*/ 657225 w 1035050"/>
                  <a:gd name="connsiteY6" fmla="*/ 1390650 h 1390650"/>
                  <a:gd name="connsiteX0" fmla="*/ 657225 w 1035050"/>
                  <a:gd name="connsiteY0" fmla="*/ 1390650 h 1390650"/>
                  <a:gd name="connsiteX1" fmla="*/ 1035050 w 1035050"/>
                  <a:gd name="connsiteY1" fmla="*/ 1292225 h 1390650"/>
                  <a:gd name="connsiteX2" fmla="*/ 723900 w 1035050"/>
                  <a:gd name="connsiteY2" fmla="*/ 574675 h 1390650"/>
                  <a:gd name="connsiteX3" fmla="*/ 273050 w 1035050"/>
                  <a:gd name="connsiteY3" fmla="*/ 0 h 1390650"/>
                  <a:gd name="connsiteX4" fmla="*/ 0 w 1035050"/>
                  <a:gd name="connsiteY4" fmla="*/ 276225 h 1390650"/>
                  <a:gd name="connsiteX5" fmla="*/ 412750 w 1035050"/>
                  <a:gd name="connsiteY5" fmla="*/ 793750 h 1390650"/>
                  <a:gd name="connsiteX6" fmla="*/ 657225 w 1035050"/>
                  <a:gd name="connsiteY6" fmla="*/ 1390650 h 139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5050" h="1390650">
                    <a:moveTo>
                      <a:pt x="657225" y="1390650"/>
                    </a:moveTo>
                    <a:lnTo>
                      <a:pt x="1035050" y="1292225"/>
                    </a:lnTo>
                    <a:cubicBezTo>
                      <a:pt x="944562" y="959379"/>
                      <a:pt x="850900" y="790046"/>
                      <a:pt x="723900" y="574675"/>
                    </a:cubicBezTo>
                    <a:cubicBezTo>
                      <a:pt x="596900" y="359304"/>
                      <a:pt x="454025" y="179917"/>
                      <a:pt x="273050" y="0"/>
                    </a:cubicBezTo>
                    <a:lnTo>
                      <a:pt x="0" y="276225"/>
                    </a:lnTo>
                    <a:cubicBezTo>
                      <a:pt x="131233" y="433917"/>
                      <a:pt x="303213" y="608013"/>
                      <a:pt x="412750" y="793750"/>
                    </a:cubicBezTo>
                    <a:cubicBezTo>
                      <a:pt x="522287" y="979487"/>
                      <a:pt x="601133" y="1167871"/>
                      <a:pt x="657225" y="13906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7000875" y="2654300"/>
                <a:ext cx="469955" cy="1492250"/>
              </a:xfrm>
              <a:custGeom>
                <a:avLst/>
                <a:gdLst>
                  <a:gd name="connsiteX0" fmla="*/ 0 w 469900"/>
                  <a:gd name="connsiteY0" fmla="*/ 98425 h 1492250"/>
                  <a:gd name="connsiteX1" fmla="*/ 82550 w 469900"/>
                  <a:gd name="connsiteY1" fmla="*/ 774700 h 1492250"/>
                  <a:gd name="connsiteX2" fmla="*/ 9525 w 469900"/>
                  <a:gd name="connsiteY2" fmla="*/ 1397000 h 1492250"/>
                  <a:gd name="connsiteX3" fmla="*/ 377825 w 469900"/>
                  <a:gd name="connsiteY3" fmla="*/ 1492250 h 1492250"/>
                  <a:gd name="connsiteX4" fmla="*/ 469900 w 469900"/>
                  <a:gd name="connsiteY4" fmla="*/ 755650 h 1492250"/>
                  <a:gd name="connsiteX5" fmla="*/ 368300 w 469900"/>
                  <a:gd name="connsiteY5" fmla="*/ 0 h 1492250"/>
                  <a:gd name="connsiteX6" fmla="*/ 0 w 469900"/>
                  <a:gd name="connsiteY6" fmla="*/ 98425 h 1492250"/>
                  <a:gd name="connsiteX0" fmla="*/ 0 w 469999"/>
                  <a:gd name="connsiteY0" fmla="*/ 98425 h 1492250"/>
                  <a:gd name="connsiteX1" fmla="*/ 82550 w 469999"/>
                  <a:gd name="connsiteY1" fmla="*/ 774700 h 1492250"/>
                  <a:gd name="connsiteX2" fmla="*/ 9525 w 469999"/>
                  <a:gd name="connsiteY2" fmla="*/ 1397000 h 1492250"/>
                  <a:gd name="connsiteX3" fmla="*/ 377825 w 469999"/>
                  <a:gd name="connsiteY3" fmla="*/ 1492250 h 1492250"/>
                  <a:gd name="connsiteX4" fmla="*/ 469900 w 469999"/>
                  <a:gd name="connsiteY4" fmla="*/ 755650 h 1492250"/>
                  <a:gd name="connsiteX5" fmla="*/ 368300 w 469999"/>
                  <a:gd name="connsiteY5" fmla="*/ 0 h 1492250"/>
                  <a:gd name="connsiteX6" fmla="*/ 0 w 469999"/>
                  <a:gd name="connsiteY6" fmla="*/ 98425 h 1492250"/>
                  <a:gd name="connsiteX0" fmla="*/ 10574 w 480573"/>
                  <a:gd name="connsiteY0" fmla="*/ 98425 h 1492250"/>
                  <a:gd name="connsiteX1" fmla="*/ 93124 w 480573"/>
                  <a:gd name="connsiteY1" fmla="*/ 774700 h 1492250"/>
                  <a:gd name="connsiteX2" fmla="*/ 20099 w 480573"/>
                  <a:gd name="connsiteY2" fmla="*/ 1397000 h 1492250"/>
                  <a:gd name="connsiteX3" fmla="*/ 388399 w 480573"/>
                  <a:gd name="connsiteY3" fmla="*/ 1492250 h 1492250"/>
                  <a:gd name="connsiteX4" fmla="*/ 480474 w 480573"/>
                  <a:gd name="connsiteY4" fmla="*/ 755650 h 1492250"/>
                  <a:gd name="connsiteX5" fmla="*/ 378874 w 480573"/>
                  <a:gd name="connsiteY5" fmla="*/ 0 h 1492250"/>
                  <a:gd name="connsiteX6" fmla="*/ 10574 w 480573"/>
                  <a:gd name="connsiteY6" fmla="*/ 98425 h 1492250"/>
                  <a:gd name="connsiteX0" fmla="*/ 2044 w 472043"/>
                  <a:gd name="connsiteY0" fmla="*/ 98425 h 1492250"/>
                  <a:gd name="connsiteX1" fmla="*/ 84594 w 472043"/>
                  <a:gd name="connsiteY1" fmla="*/ 774700 h 1492250"/>
                  <a:gd name="connsiteX2" fmla="*/ 11569 w 472043"/>
                  <a:gd name="connsiteY2" fmla="*/ 1397000 h 1492250"/>
                  <a:gd name="connsiteX3" fmla="*/ 379869 w 472043"/>
                  <a:gd name="connsiteY3" fmla="*/ 1492250 h 1492250"/>
                  <a:gd name="connsiteX4" fmla="*/ 471944 w 472043"/>
                  <a:gd name="connsiteY4" fmla="*/ 755650 h 1492250"/>
                  <a:gd name="connsiteX5" fmla="*/ 370344 w 472043"/>
                  <a:gd name="connsiteY5" fmla="*/ 0 h 1492250"/>
                  <a:gd name="connsiteX6" fmla="*/ 2044 w 472043"/>
                  <a:gd name="connsiteY6" fmla="*/ 98425 h 1492250"/>
                  <a:gd name="connsiteX0" fmla="*/ 2044 w 472043"/>
                  <a:gd name="connsiteY0" fmla="*/ 98425 h 1492250"/>
                  <a:gd name="connsiteX1" fmla="*/ 84594 w 472043"/>
                  <a:gd name="connsiteY1" fmla="*/ 774700 h 1492250"/>
                  <a:gd name="connsiteX2" fmla="*/ 11569 w 472043"/>
                  <a:gd name="connsiteY2" fmla="*/ 1397000 h 1492250"/>
                  <a:gd name="connsiteX3" fmla="*/ 379869 w 472043"/>
                  <a:gd name="connsiteY3" fmla="*/ 1492250 h 1492250"/>
                  <a:gd name="connsiteX4" fmla="*/ 471944 w 472043"/>
                  <a:gd name="connsiteY4" fmla="*/ 755650 h 1492250"/>
                  <a:gd name="connsiteX5" fmla="*/ 370344 w 472043"/>
                  <a:gd name="connsiteY5" fmla="*/ 0 h 1492250"/>
                  <a:gd name="connsiteX6" fmla="*/ 2044 w 472043"/>
                  <a:gd name="connsiteY6" fmla="*/ 98425 h 1492250"/>
                  <a:gd name="connsiteX0" fmla="*/ 2044 w 471999"/>
                  <a:gd name="connsiteY0" fmla="*/ 98425 h 1492250"/>
                  <a:gd name="connsiteX1" fmla="*/ 84594 w 471999"/>
                  <a:gd name="connsiteY1" fmla="*/ 774700 h 1492250"/>
                  <a:gd name="connsiteX2" fmla="*/ 11569 w 471999"/>
                  <a:gd name="connsiteY2" fmla="*/ 1397000 h 1492250"/>
                  <a:gd name="connsiteX3" fmla="*/ 379869 w 471999"/>
                  <a:gd name="connsiteY3" fmla="*/ 1492250 h 1492250"/>
                  <a:gd name="connsiteX4" fmla="*/ 471944 w 471999"/>
                  <a:gd name="connsiteY4" fmla="*/ 755650 h 1492250"/>
                  <a:gd name="connsiteX5" fmla="*/ 370344 w 471999"/>
                  <a:gd name="connsiteY5" fmla="*/ 0 h 1492250"/>
                  <a:gd name="connsiteX6" fmla="*/ 2044 w 471999"/>
                  <a:gd name="connsiteY6" fmla="*/ 98425 h 1492250"/>
                  <a:gd name="connsiteX0" fmla="*/ 0 w 469955"/>
                  <a:gd name="connsiteY0" fmla="*/ 98425 h 1492250"/>
                  <a:gd name="connsiteX1" fmla="*/ 82550 w 469955"/>
                  <a:gd name="connsiteY1" fmla="*/ 774700 h 1492250"/>
                  <a:gd name="connsiteX2" fmla="*/ 9525 w 469955"/>
                  <a:gd name="connsiteY2" fmla="*/ 1397000 h 1492250"/>
                  <a:gd name="connsiteX3" fmla="*/ 377825 w 469955"/>
                  <a:gd name="connsiteY3" fmla="*/ 1492250 h 1492250"/>
                  <a:gd name="connsiteX4" fmla="*/ 469900 w 469955"/>
                  <a:gd name="connsiteY4" fmla="*/ 755650 h 1492250"/>
                  <a:gd name="connsiteX5" fmla="*/ 368300 w 469955"/>
                  <a:gd name="connsiteY5" fmla="*/ 0 h 1492250"/>
                  <a:gd name="connsiteX6" fmla="*/ 0 w 469955"/>
                  <a:gd name="connsiteY6" fmla="*/ 98425 h 149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955" h="1492250">
                    <a:moveTo>
                      <a:pt x="0" y="98425"/>
                    </a:moveTo>
                    <a:cubicBezTo>
                      <a:pt x="50800" y="316442"/>
                      <a:pt x="80963" y="558271"/>
                      <a:pt x="82550" y="774700"/>
                    </a:cubicBezTo>
                    <a:cubicBezTo>
                      <a:pt x="84137" y="991129"/>
                      <a:pt x="68263" y="1153583"/>
                      <a:pt x="9525" y="1397000"/>
                    </a:cubicBezTo>
                    <a:lnTo>
                      <a:pt x="377825" y="1492250"/>
                    </a:lnTo>
                    <a:cubicBezTo>
                      <a:pt x="438679" y="1220258"/>
                      <a:pt x="471488" y="1004358"/>
                      <a:pt x="469900" y="755650"/>
                    </a:cubicBezTo>
                    <a:cubicBezTo>
                      <a:pt x="468313" y="506942"/>
                      <a:pt x="424392" y="192087"/>
                      <a:pt x="368300" y="0"/>
                    </a:cubicBezTo>
                    <a:lnTo>
                      <a:pt x="0" y="984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6365875" y="4038600"/>
                <a:ext cx="1012825" cy="1416050"/>
              </a:xfrm>
              <a:custGeom>
                <a:avLst/>
                <a:gdLst>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 name="connsiteX0" fmla="*/ 647700 w 1013989"/>
                  <a:gd name="connsiteY0" fmla="*/ 0 h 1416050"/>
                  <a:gd name="connsiteX1" fmla="*/ 400050 w 1013989"/>
                  <a:gd name="connsiteY1" fmla="*/ 612775 h 1416050"/>
                  <a:gd name="connsiteX2" fmla="*/ 0 w 1013989"/>
                  <a:gd name="connsiteY2" fmla="*/ 1136650 h 1416050"/>
                  <a:gd name="connsiteX3" fmla="*/ 276225 w 1013989"/>
                  <a:gd name="connsiteY3" fmla="*/ 1416050 h 1416050"/>
                  <a:gd name="connsiteX4" fmla="*/ 746125 w 1013989"/>
                  <a:gd name="connsiteY4" fmla="*/ 784225 h 1416050"/>
                  <a:gd name="connsiteX5" fmla="*/ 1012825 w 1013989"/>
                  <a:gd name="connsiteY5" fmla="*/ 101600 h 1416050"/>
                  <a:gd name="connsiteX6" fmla="*/ 647700 w 1013989"/>
                  <a:gd name="connsiteY6" fmla="*/ 0 h 1416050"/>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 name="connsiteX0" fmla="*/ 647700 w 1012825"/>
                  <a:gd name="connsiteY0" fmla="*/ 0 h 1416050"/>
                  <a:gd name="connsiteX1" fmla="*/ 400050 w 1012825"/>
                  <a:gd name="connsiteY1" fmla="*/ 612775 h 1416050"/>
                  <a:gd name="connsiteX2" fmla="*/ 0 w 1012825"/>
                  <a:gd name="connsiteY2" fmla="*/ 1136650 h 1416050"/>
                  <a:gd name="connsiteX3" fmla="*/ 276225 w 1012825"/>
                  <a:gd name="connsiteY3" fmla="*/ 1416050 h 1416050"/>
                  <a:gd name="connsiteX4" fmla="*/ 746125 w 1012825"/>
                  <a:gd name="connsiteY4" fmla="*/ 784225 h 1416050"/>
                  <a:gd name="connsiteX5" fmla="*/ 1012825 w 1012825"/>
                  <a:gd name="connsiteY5" fmla="*/ 101600 h 1416050"/>
                  <a:gd name="connsiteX6" fmla="*/ 647700 w 1012825"/>
                  <a:gd name="connsiteY6" fmla="*/ 0 h 141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2825" h="1416050">
                    <a:moveTo>
                      <a:pt x="647700" y="0"/>
                    </a:moveTo>
                    <a:cubicBezTo>
                      <a:pt x="577321" y="237596"/>
                      <a:pt x="508000" y="423333"/>
                      <a:pt x="400050" y="612775"/>
                    </a:cubicBezTo>
                    <a:cubicBezTo>
                      <a:pt x="292100" y="802217"/>
                      <a:pt x="204788" y="907521"/>
                      <a:pt x="0" y="1136650"/>
                    </a:cubicBezTo>
                    <a:lnTo>
                      <a:pt x="276225" y="1416050"/>
                    </a:lnTo>
                    <a:cubicBezTo>
                      <a:pt x="483129" y="1192213"/>
                      <a:pt x="623358" y="1003300"/>
                      <a:pt x="746125" y="784225"/>
                    </a:cubicBezTo>
                    <a:cubicBezTo>
                      <a:pt x="868892" y="565150"/>
                      <a:pt x="927629" y="394229"/>
                      <a:pt x="1012825" y="101600"/>
                    </a:cubicBezTo>
                    <a:lnTo>
                      <a:pt x="6477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5207000" y="622300"/>
                <a:ext cx="1400175" cy="1028700"/>
              </a:xfrm>
              <a:custGeom>
                <a:avLst/>
                <a:gdLst>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1379 h 1030079"/>
                  <a:gd name="connsiteX1" fmla="*/ 0 w 1400175"/>
                  <a:gd name="connsiteY1" fmla="*/ 388729 h 1030079"/>
                  <a:gd name="connsiteX2" fmla="*/ 603250 w 1400175"/>
                  <a:gd name="connsiteY2" fmla="*/ 617329 h 1030079"/>
                  <a:gd name="connsiteX3" fmla="*/ 1130300 w 1400175"/>
                  <a:gd name="connsiteY3" fmla="*/ 1030079 h 1030079"/>
                  <a:gd name="connsiteX4" fmla="*/ 1400175 w 1400175"/>
                  <a:gd name="connsiteY4" fmla="*/ 737979 h 1030079"/>
                  <a:gd name="connsiteX5" fmla="*/ 793750 w 1400175"/>
                  <a:gd name="connsiteY5" fmla="*/ 277604 h 1030079"/>
                  <a:gd name="connsiteX6" fmla="*/ 95250 w 1400175"/>
                  <a:gd name="connsiteY6" fmla="*/ 1379 h 1030079"/>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 name="connsiteX0" fmla="*/ 95250 w 1400175"/>
                  <a:gd name="connsiteY0" fmla="*/ 0 h 1028700"/>
                  <a:gd name="connsiteX1" fmla="*/ 0 w 1400175"/>
                  <a:gd name="connsiteY1" fmla="*/ 387350 h 1028700"/>
                  <a:gd name="connsiteX2" fmla="*/ 603250 w 1400175"/>
                  <a:gd name="connsiteY2" fmla="*/ 615950 h 1028700"/>
                  <a:gd name="connsiteX3" fmla="*/ 1130300 w 1400175"/>
                  <a:gd name="connsiteY3" fmla="*/ 1028700 h 1028700"/>
                  <a:gd name="connsiteX4" fmla="*/ 1400175 w 1400175"/>
                  <a:gd name="connsiteY4" fmla="*/ 736600 h 1028700"/>
                  <a:gd name="connsiteX5" fmla="*/ 793750 w 1400175"/>
                  <a:gd name="connsiteY5" fmla="*/ 276225 h 1028700"/>
                  <a:gd name="connsiteX6" fmla="*/ 95250 w 1400175"/>
                  <a:gd name="connsiteY6" fmla="*/ 0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0175" h="1028700">
                    <a:moveTo>
                      <a:pt x="95250" y="0"/>
                    </a:moveTo>
                    <a:lnTo>
                      <a:pt x="0" y="387350"/>
                    </a:lnTo>
                    <a:cubicBezTo>
                      <a:pt x="237067" y="461433"/>
                      <a:pt x="414867" y="509058"/>
                      <a:pt x="603250" y="615950"/>
                    </a:cubicBezTo>
                    <a:cubicBezTo>
                      <a:pt x="791633" y="722842"/>
                      <a:pt x="975254" y="887942"/>
                      <a:pt x="1130300" y="1028700"/>
                    </a:cubicBezTo>
                    <a:lnTo>
                      <a:pt x="1400175" y="736600"/>
                    </a:lnTo>
                    <a:cubicBezTo>
                      <a:pt x="1147233" y="496888"/>
                      <a:pt x="1011237" y="398992"/>
                      <a:pt x="793750" y="276225"/>
                    </a:cubicBezTo>
                    <a:cubicBezTo>
                      <a:pt x="576263" y="153458"/>
                      <a:pt x="284692" y="44979"/>
                      <a:pt x="952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76"/>
              <p:cNvSpPr/>
              <p:nvPr/>
            </p:nvSpPr>
            <p:spPr>
              <a:xfrm>
                <a:off x="3813175" y="523875"/>
                <a:ext cx="1492250" cy="495300"/>
              </a:xfrm>
              <a:custGeom>
                <a:avLst/>
                <a:gdLst>
                  <a:gd name="connsiteX0" fmla="*/ 1390650 w 1492250"/>
                  <a:gd name="connsiteY0" fmla="*/ 482600 h 495300"/>
                  <a:gd name="connsiteX1" fmla="*/ 1492250 w 1492250"/>
                  <a:gd name="connsiteY1" fmla="*/ 104775 h 495300"/>
                  <a:gd name="connsiteX2" fmla="*/ 768350 w 1492250"/>
                  <a:gd name="connsiteY2" fmla="*/ 0 h 495300"/>
                  <a:gd name="connsiteX3" fmla="*/ 0 w 1492250"/>
                  <a:gd name="connsiteY3" fmla="*/ 104775 h 495300"/>
                  <a:gd name="connsiteX4" fmla="*/ 98425 w 1492250"/>
                  <a:gd name="connsiteY4" fmla="*/ 495300 h 495300"/>
                  <a:gd name="connsiteX5" fmla="*/ 768350 w 1492250"/>
                  <a:gd name="connsiteY5" fmla="*/ 406400 h 495300"/>
                  <a:gd name="connsiteX6" fmla="*/ 1390650 w 1492250"/>
                  <a:gd name="connsiteY6" fmla="*/ 482600 h 495300"/>
                  <a:gd name="connsiteX0" fmla="*/ 1390650 w 1492250"/>
                  <a:gd name="connsiteY0" fmla="*/ 482600 h 495300"/>
                  <a:gd name="connsiteX1" fmla="*/ 1492250 w 1492250"/>
                  <a:gd name="connsiteY1" fmla="*/ 104775 h 495300"/>
                  <a:gd name="connsiteX2" fmla="*/ 768350 w 1492250"/>
                  <a:gd name="connsiteY2" fmla="*/ 0 h 495300"/>
                  <a:gd name="connsiteX3" fmla="*/ 0 w 1492250"/>
                  <a:gd name="connsiteY3" fmla="*/ 104775 h 495300"/>
                  <a:gd name="connsiteX4" fmla="*/ 98425 w 1492250"/>
                  <a:gd name="connsiteY4" fmla="*/ 495300 h 495300"/>
                  <a:gd name="connsiteX5" fmla="*/ 768350 w 1492250"/>
                  <a:gd name="connsiteY5" fmla="*/ 406400 h 495300"/>
                  <a:gd name="connsiteX6" fmla="*/ 1390650 w 1492250"/>
                  <a:gd name="connsiteY6" fmla="*/ 482600 h 495300"/>
                  <a:gd name="connsiteX0" fmla="*/ 1390650 w 1492250"/>
                  <a:gd name="connsiteY0" fmla="*/ 482600 h 495300"/>
                  <a:gd name="connsiteX1" fmla="*/ 1492250 w 1492250"/>
                  <a:gd name="connsiteY1" fmla="*/ 104775 h 495300"/>
                  <a:gd name="connsiteX2" fmla="*/ 768350 w 1492250"/>
                  <a:gd name="connsiteY2" fmla="*/ 0 h 495300"/>
                  <a:gd name="connsiteX3" fmla="*/ 0 w 1492250"/>
                  <a:gd name="connsiteY3" fmla="*/ 104775 h 495300"/>
                  <a:gd name="connsiteX4" fmla="*/ 98425 w 1492250"/>
                  <a:gd name="connsiteY4" fmla="*/ 495300 h 495300"/>
                  <a:gd name="connsiteX5" fmla="*/ 768350 w 1492250"/>
                  <a:gd name="connsiteY5" fmla="*/ 406400 h 495300"/>
                  <a:gd name="connsiteX6" fmla="*/ 1390650 w 1492250"/>
                  <a:gd name="connsiteY6" fmla="*/ 482600 h 495300"/>
                  <a:gd name="connsiteX0" fmla="*/ 1390650 w 1492250"/>
                  <a:gd name="connsiteY0" fmla="*/ 482600 h 495300"/>
                  <a:gd name="connsiteX1" fmla="*/ 1492250 w 1492250"/>
                  <a:gd name="connsiteY1" fmla="*/ 104775 h 495300"/>
                  <a:gd name="connsiteX2" fmla="*/ 768350 w 1492250"/>
                  <a:gd name="connsiteY2" fmla="*/ 0 h 495300"/>
                  <a:gd name="connsiteX3" fmla="*/ 0 w 1492250"/>
                  <a:gd name="connsiteY3" fmla="*/ 104775 h 495300"/>
                  <a:gd name="connsiteX4" fmla="*/ 98425 w 1492250"/>
                  <a:gd name="connsiteY4" fmla="*/ 495300 h 495300"/>
                  <a:gd name="connsiteX5" fmla="*/ 768350 w 1492250"/>
                  <a:gd name="connsiteY5" fmla="*/ 406400 h 495300"/>
                  <a:gd name="connsiteX6" fmla="*/ 1390650 w 1492250"/>
                  <a:gd name="connsiteY6" fmla="*/ 482600 h 495300"/>
                  <a:gd name="connsiteX0" fmla="*/ 1390650 w 1492250"/>
                  <a:gd name="connsiteY0" fmla="*/ 482600 h 506374"/>
                  <a:gd name="connsiteX1" fmla="*/ 1492250 w 1492250"/>
                  <a:gd name="connsiteY1" fmla="*/ 104775 h 506374"/>
                  <a:gd name="connsiteX2" fmla="*/ 768350 w 1492250"/>
                  <a:gd name="connsiteY2" fmla="*/ 0 h 506374"/>
                  <a:gd name="connsiteX3" fmla="*/ 0 w 1492250"/>
                  <a:gd name="connsiteY3" fmla="*/ 104775 h 506374"/>
                  <a:gd name="connsiteX4" fmla="*/ 98425 w 1492250"/>
                  <a:gd name="connsiteY4" fmla="*/ 495300 h 506374"/>
                  <a:gd name="connsiteX5" fmla="*/ 768350 w 1492250"/>
                  <a:gd name="connsiteY5" fmla="*/ 406400 h 506374"/>
                  <a:gd name="connsiteX6" fmla="*/ 1390650 w 1492250"/>
                  <a:gd name="connsiteY6" fmla="*/ 482600 h 506374"/>
                  <a:gd name="connsiteX0" fmla="*/ 1390650 w 1492250"/>
                  <a:gd name="connsiteY0" fmla="*/ 482600 h 506374"/>
                  <a:gd name="connsiteX1" fmla="*/ 1492250 w 1492250"/>
                  <a:gd name="connsiteY1" fmla="*/ 104775 h 506374"/>
                  <a:gd name="connsiteX2" fmla="*/ 768350 w 1492250"/>
                  <a:gd name="connsiteY2" fmla="*/ 0 h 506374"/>
                  <a:gd name="connsiteX3" fmla="*/ 0 w 1492250"/>
                  <a:gd name="connsiteY3" fmla="*/ 104775 h 506374"/>
                  <a:gd name="connsiteX4" fmla="*/ 98425 w 1492250"/>
                  <a:gd name="connsiteY4" fmla="*/ 495300 h 506374"/>
                  <a:gd name="connsiteX5" fmla="*/ 768350 w 1492250"/>
                  <a:gd name="connsiteY5" fmla="*/ 406400 h 506374"/>
                  <a:gd name="connsiteX6" fmla="*/ 1390650 w 1492250"/>
                  <a:gd name="connsiteY6" fmla="*/ 482600 h 506374"/>
                  <a:gd name="connsiteX0" fmla="*/ 1390650 w 1492250"/>
                  <a:gd name="connsiteY0" fmla="*/ 482600 h 495300"/>
                  <a:gd name="connsiteX1" fmla="*/ 1492250 w 1492250"/>
                  <a:gd name="connsiteY1" fmla="*/ 104775 h 495300"/>
                  <a:gd name="connsiteX2" fmla="*/ 768350 w 1492250"/>
                  <a:gd name="connsiteY2" fmla="*/ 0 h 495300"/>
                  <a:gd name="connsiteX3" fmla="*/ 0 w 1492250"/>
                  <a:gd name="connsiteY3" fmla="*/ 104775 h 495300"/>
                  <a:gd name="connsiteX4" fmla="*/ 98425 w 1492250"/>
                  <a:gd name="connsiteY4" fmla="*/ 495300 h 495300"/>
                  <a:gd name="connsiteX5" fmla="*/ 768350 w 1492250"/>
                  <a:gd name="connsiteY5" fmla="*/ 406400 h 495300"/>
                  <a:gd name="connsiteX6" fmla="*/ 1390650 w 1492250"/>
                  <a:gd name="connsiteY6" fmla="*/ 4826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2250" h="495300">
                    <a:moveTo>
                      <a:pt x="1390650" y="482600"/>
                    </a:moveTo>
                    <a:lnTo>
                      <a:pt x="1492250" y="104775"/>
                    </a:lnTo>
                    <a:cubicBezTo>
                      <a:pt x="1239308" y="33867"/>
                      <a:pt x="1017058" y="0"/>
                      <a:pt x="768350" y="0"/>
                    </a:cubicBezTo>
                    <a:cubicBezTo>
                      <a:pt x="519642" y="0"/>
                      <a:pt x="283104" y="47625"/>
                      <a:pt x="0" y="104775"/>
                    </a:cubicBezTo>
                    <a:lnTo>
                      <a:pt x="98425" y="495300"/>
                    </a:lnTo>
                    <a:cubicBezTo>
                      <a:pt x="391583" y="424921"/>
                      <a:pt x="552979" y="408517"/>
                      <a:pt x="768350" y="406400"/>
                    </a:cubicBezTo>
                    <a:cubicBezTo>
                      <a:pt x="983721" y="404283"/>
                      <a:pt x="1165225" y="428096"/>
                      <a:pt x="1390650" y="4826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a:off x="2543175" y="5213350"/>
                <a:ext cx="1406525" cy="1016000"/>
              </a:xfrm>
              <a:custGeom>
                <a:avLst/>
                <a:gdLst>
                  <a:gd name="connsiteX0" fmla="*/ 1406525 w 1406525"/>
                  <a:gd name="connsiteY0" fmla="*/ 635000 h 1016000"/>
                  <a:gd name="connsiteX1" fmla="*/ 796925 w 1406525"/>
                  <a:gd name="connsiteY1" fmla="*/ 387350 h 1016000"/>
                  <a:gd name="connsiteX2" fmla="*/ 288925 w 1406525"/>
                  <a:gd name="connsiteY2" fmla="*/ 0 h 1016000"/>
                  <a:gd name="connsiteX3" fmla="*/ 0 w 1406525"/>
                  <a:gd name="connsiteY3" fmla="*/ 276225 h 1016000"/>
                  <a:gd name="connsiteX4" fmla="*/ 593725 w 1406525"/>
                  <a:gd name="connsiteY4" fmla="*/ 723900 h 1016000"/>
                  <a:gd name="connsiteX5" fmla="*/ 1320800 w 1406525"/>
                  <a:gd name="connsiteY5" fmla="*/ 1016000 h 1016000"/>
                  <a:gd name="connsiteX6" fmla="*/ 1406525 w 1406525"/>
                  <a:gd name="connsiteY6" fmla="*/ 635000 h 1016000"/>
                  <a:gd name="connsiteX0" fmla="*/ 1406525 w 1406525"/>
                  <a:gd name="connsiteY0" fmla="*/ 635000 h 1016843"/>
                  <a:gd name="connsiteX1" fmla="*/ 796925 w 1406525"/>
                  <a:gd name="connsiteY1" fmla="*/ 387350 h 1016843"/>
                  <a:gd name="connsiteX2" fmla="*/ 288925 w 1406525"/>
                  <a:gd name="connsiteY2" fmla="*/ 0 h 1016843"/>
                  <a:gd name="connsiteX3" fmla="*/ 0 w 1406525"/>
                  <a:gd name="connsiteY3" fmla="*/ 276225 h 1016843"/>
                  <a:gd name="connsiteX4" fmla="*/ 593725 w 1406525"/>
                  <a:gd name="connsiteY4" fmla="*/ 723900 h 1016843"/>
                  <a:gd name="connsiteX5" fmla="*/ 1320800 w 1406525"/>
                  <a:gd name="connsiteY5" fmla="*/ 1016000 h 1016843"/>
                  <a:gd name="connsiteX6" fmla="*/ 1406525 w 1406525"/>
                  <a:gd name="connsiteY6" fmla="*/ 635000 h 1016843"/>
                  <a:gd name="connsiteX0" fmla="*/ 1406525 w 1406525"/>
                  <a:gd name="connsiteY0" fmla="*/ 635000 h 1016000"/>
                  <a:gd name="connsiteX1" fmla="*/ 796925 w 1406525"/>
                  <a:gd name="connsiteY1" fmla="*/ 387350 h 1016000"/>
                  <a:gd name="connsiteX2" fmla="*/ 288925 w 1406525"/>
                  <a:gd name="connsiteY2" fmla="*/ 0 h 1016000"/>
                  <a:gd name="connsiteX3" fmla="*/ 0 w 1406525"/>
                  <a:gd name="connsiteY3" fmla="*/ 276225 h 1016000"/>
                  <a:gd name="connsiteX4" fmla="*/ 593725 w 1406525"/>
                  <a:gd name="connsiteY4" fmla="*/ 723900 h 1016000"/>
                  <a:gd name="connsiteX5" fmla="*/ 1320800 w 1406525"/>
                  <a:gd name="connsiteY5" fmla="*/ 1016000 h 1016000"/>
                  <a:gd name="connsiteX6" fmla="*/ 1406525 w 1406525"/>
                  <a:gd name="connsiteY6" fmla="*/ 635000 h 1016000"/>
                  <a:gd name="connsiteX0" fmla="*/ 1406525 w 1406525"/>
                  <a:gd name="connsiteY0" fmla="*/ 635000 h 1016000"/>
                  <a:gd name="connsiteX1" fmla="*/ 796925 w 1406525"/>
                  <a:gd name="connsiteY1" fmla="*/ 387350 h 1016000"/>
                  <a:gd name="connsiteX2" fmla="*/ 288925 w 1406525"/>
                  <a:gd name="connsiteY2" fmla="*/ 0 h 1016000"/>
                  <a:gd name="connsiteX3" fmla="*/ 0 w 1406525"/>
                  <a:gd name="connsiteY3" fmla="*/ 276225 h 1016000"/>
                  <a:gd name="connsiteX4" fmla="*/ 593725 w 1406525"/>
                  <a:gd name="connsiteY4" fmla="*/ 723900 h 1016000"/>
                  <a:gd name="connsiteX5" fmla="*/ 1320800 w 1406525"/>
                  <a:gd name="connsiteY5" fmla="*/ 1016000 h 1016000"/>
                  <a:gd name="connsiteX6" fmla="*/ 1406525 w 1406525"/>
                  <a:gd name="connsiteY6" fmla="*/ 635000 h 1016000"/>
                  <a:gd name="connsiteX0" fmla="*/ 1406525 w 1406525"/>
                  <a:gd name="connsiteY0" fmla="*/ 635000 h 1016000"/>
                  <a:gd name="connsiteX1" fmla="*/ 796925 w 1406525"/>
                  <a:gd name="connsiteY1" fmla="*/ 387350 h 1016000"/>
                  <a:gd name="connsiteX2" fmla="*/ 288925 w 1406525"/>
                  <a:gd name="connsiteY2" fmla="*/ 0 h 1016000"/>
                  <a:gd name="connsiteX3" fmla="*/ 0 w 1406525"/>
                  <a:gd name="connsiteY3" fmla="*/ 276225 h 1016000"/>
                  <a:gd name="connsiteX4" fmla="*/ 593725 w 1406525"/>
                  <a:gd name="connsiteY4" fmla="*/ 723900 h 1016000"/>
                  <a:gd name="connsiteX5" fmla="*/ 1320800 w 1406525"/>
                  <a:gd name="connsiteY5" fmla="*/ 1016000 h 1016000"/>
                  <a:gd name="connsiteX6" fmla="*/ 1406525 w 1406525"/>
                  <a:gd name="connsiteY6" fmla="*/ 635000 h 1016000"/>
                  <a:gd name="connsiteX0" fmla="*/ 1406525 w 1406525"/>
                  <a:gd name="connsiteY0" fmla="*/ 635000 h 1016000"/>
                  <a:gd name="connsiteX1" fmla="*/ 796925 w 1406525"/>
                  <a:gd name="connsiteY1" fmla="*/ 387350 h 1016000"/>
                  <a:gd name="connsiteX2" fmla="*/ 288925 w 1406525"/>
                  <a:gd name="connsiteY2" fmla="*/ 0 h 1016000"/>
                  <a:gd name="connsiteX3" fmla="*/ 0 w 1406525"/>
                  <a:gd name="connsiteY3" fmla="*/ 276225 h 1016000"/>
                  <a:gd name="connsiteX4" fmla="*/ 593725 w 1406525"/>
                  <a:gd name="connsiteY4" fmla="*/ 723900 h 1016000"/>
                  <a:gd name="connsiteX5" fmla="*/ 1320800 w 1406525"/>
                  <a:gd name="connsiteY5" fmla="*/ 1016000 h 1016000"/>
                  <a:gd name="connsiteX6" fmla="*/ 1406525 w 1406525"/>
                  <a:gd name="connsiteY6" fmla="*/ 635000 h 1016000"/>
                  <a:gd name="connsiteX0" fmla="*/ 1406525 w 1406525"/>
                  <a:gd name="connsiteY0" fmla="*/ 635000 h 1016000"/>
                  <a:gd name="connsiteX1" fmla="*/ 796925 w 1406525"/>
                  <a:gd name="connsiteY1" fmla="*/ 387350 h 1016000"/>
                  <a:gd name="connsiteX2" fmla="*/ 288925 w 1406525"/>
                  <a:gd name="connsiteY2" fmla="*/ 0 h 1016000"/>
                  <a:gd name="connsiteX3" fmla="*/ 0 w 1406525"/>
                  <a:gd name="connsiteY3" fmla="*/ 276225 h 1016000"/>
                  <a:gd name="connsiteX4" fmla="*/ 593725 w 1406525"/>
                  <a:gd name="connsiteY4" fmla="*/ 723900 h 1016000"/>
                  <a:gd name="connsiteX5" fmla="*/ 1320800 w 1406525"/>
                  <a:gd name="connsiteY5" fmla="*/ 1016000 h 1016000"/>
                  <a:gd name="connsiteX6" fmla="*/ 1406525 w 1406525"/>
                  <a:gd name="connsiteY6" fmla="*/ 6350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6525" h="1016000">
                    <a:moveTo>
                      <a:pt x="1406525" y="635000"/>
                    </a:moveTo>
                    <a:cubicBezTo>
                      <a:pt x="1211263" y="574675"/>
                      <a:pt x="983192" y="493183"/>
                      <a:pt x="796925" y="387350"/>
                    </a:cubicBezTo>
                    <a:cubicBezTo>
                      <a:pt x="610658" y="281517"/>
                      <a:pt x="431271" y="126471"/>
                      <a:pt x="288925" y="0"/>
                    </a:cubicBezTo>
                    <a:lnTo>
                      <a:pt x="0" y="276225"/>
                    </a:lnTo>
                    <a:cubicBezTo>
                      <a:pt x="231775" y="492125"/>
                      <a:pt x="373592" y="600604"/>
                      <a:pt x="593725" y="723900"/>
                    </a:cubicBezTo>
                    <a:cubicBezTo>
                      <a:pt x="813858" y="847196"/>
                      <a:pt x="1121833" y="967317"/>
                      <a:pt x="1320800" y="1016000"/>
                    </a:cubicBezTo>
                    <a:lnTo>
                      <a:pt x="1406525" y="635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a:off x="3860800" y="5838825"/>
                <a:ext cx="1485900" cy="482678"/>
              </a:xfrm>
              <a:custGeom>
                <a:avLst/>
                <a:gdLst>
                  <a:gd name="connsiteX0" fmla="*/ 1390650 w 1485900"/>
                  <a:gd name="connsiteY0" fmla="*/ 0 h 482600"/>
                  <a:gd name="connsiteX1" fmla="*/ 727075 w 1485900"/>
                  <a:gd name="connsiteY1" fmla="*/ 95250 h 482600"/>
                  <a:gd name="connsiteX2" fmla="*/ 92075 w 1485900"/>
                  <a:gd name="connsiteY2" fmla="*/ 9525 h 482600"/>
                  <a:gd name="connsiteX3" fmla="*/ 0 w 1485900"/>
                  <a:gd name="connsiteY3" fmla="*/ 390525 h 482600"/>
                  <a:gd name="connsiteX4" fmla="*/ 752475 w 1485900"/>
                  <a:gd name="connsiteY4" fmla="*/ 482600 h 482600"/>
                  <a:gd name="connsiteX5" fmla="*/ 1485900 w 1485900"/>
                  <a:gd name="connsiteY5" fmla="*/ 377825 h 482600"/>
                  <a:gd name="connsiteX6" fmla="*/ 1390650 w 1485900"/>
                  <a:gd name="connsiteY6" fmla="*/ 0 h 482600"/>
                  <a:gd name="connsiteX0" fmla="*/ 1390650 w 1485900"/>
                  <a:gd name="connsiteY0" fmla="*/ 9636 h 492236"/>
                  <a:gd name="connsiteX1" fmla="*/ 727075 w 1485900"/>
                  <a:gd name="connsiteY1" fmla="*/ 104886 h 492236"/>
                  <a:gd name="connsiteX2" fmla="*/ 92075 w 1485900"/>
                  <a:gd name="connsiteY2" fmla="*/ 19161 h 492236"/>
                  <a:gd name="connsiteX3" fmla="*/ 0 w 1485900"/>
                  <a:gd name="connsiteY3" fmla="*/ 400161 h 492236"/>
                  <a:gd name="connsiteX4" fmla="*/ 752475 w 1485900"/>
                  <a:gd name="connsiteY4" fmla="*/ 492236 h 492236"/>
                  <a:gd name="connsiteX5" fmla="*/ 1485900 w 1485900"/>
                  <a:gd name="connsiteY5" fmla="*/ 387461 h 492236"/>
                  <a:gd name="connsiteX6" fmla="*/ 1390650 w 1485900"/>
                  <a:gd name="connsiteY6" fmla="*/ 9636 h 492236"/>
                  <a:gd name="connsiteX0" fmla="*/ 1390650 w 1485900"/>
                  <a:gd name="connsiteY0" fmla="*/ 1180 h 483780"/>
                  <a:gd name="connsiteX1" fmla="*/ 727075 w 1485900"/>
                  <a:gd name="connsiteY1" fmla="*/ 96430 h 483780"/>
                  <a:gd name="connsiteX2" fmla="*/ 92075 w 1485900"/>
                  <a:gd name="connsiteY2" fmla="*/ 10705 h 483780"/>
                  <a:gd name="connsiteX3" fmla="*/ 0 w 1485900"/>
                  <a:gd name="connsiteY3" fmla="*/ 391705 h 483780"/>
                  <a:gd name="connsiteX4" fmla="*/ 752475 w 1485900"/>
                  <a:gd name="connsiteY4" fmla="*/ 483780 h 483780"/>
                  <a:gd name="connsiteX5" fmla="*/ 1485900 w 1485900"/>
                  <a:gd name="connsiteY5" fmla="*/ 379005 h 483780"/>
                  <a:gd name="connsiteX6" fmla="*/ 1390650 w 1485900"/>
                  <a:gd name="connsiteY6" fmla="*/ 1180 h 483780"/>
                  <a:gd name="connsiteX0" fmla="*/ 1390650 w 1485900"/>
                  <a:gd name="connsiteY0" fmla="*/ 0 h 482600"/>
                  <a:gd name="connsiteX1" fmla="*/ 727075 w 1485900"/>
                  <a:gd name="connsiteY1" fmla="*/ 95250 h 482600"/>
                  <a:gd name="connsiteX2" fmla="*/ 92075 w 1485900"/>
                  <a:gd name="connsiteY2" fmla="*/ 9525 h 482600"/>
                  <a:gd name="connsiteX3" fmla="*/ 0 w 1485900"/>
                  <a:gd name="connsiteY3" fmla="*/ 390525 h 482600"/>
                  <a:gd name="connsiteX4" fmla="*/ 752475 w 1485900"/>
                  <a:gd name="connsiteY4" fmla="*/ 482600 h 482600"/>
                  <a:gd name="connsiteX5" fmla="*/ 1485900 w 1485900"/>
                  <a:gd name="connsiteY5" fmla="*/ 377825 h 482600"/>
                  <a:gd name="connsiteX6" fmla="*/ 1390650 w 1485900"/>
                  <a:gd name="connsiteY6" fmla="*/ 0 h 482600"/>
                  <a:gd name="connsiteX0" fmla="*/ 1390650 w 1485900"/>
                  <a:gd name="connsiteY0" fmla="*/ 0 h 482783"/>
                  <a:gd name="connsiteX1" fmla="*/ 727075 w 1485900"/>
                  <a:gd name="connsiteY1" fmla="*/ 95250 h 482783"/>
                  <a:gd name="connsiteX2" fmla="*/ 92075 w 1485900"/>
                  <a:gd name="connsiteY2" fmla="*/ 9525 h 482783"/>
                  <a:gd name="connsiteX3" fmla="*/ 0 w 1485900"/>
                  <a:gd name="connsiteY3" fmla="*/ 390525 h 482783"/>
                  <a:gd name="connsiteX4" fmla="*/ 752475 w 1485900"/>
                  <a:gd name="connsiteY4" fmla="*/ 482600 h 482783"/>
                  <a:gd name="connsiteX5" fmla="*/ 1485900 w 1485900"/>
                  <a:gd name="connsiteY5" fmla="*/ 377825 h 482783"/>
                  <a:gd name="connsiteX6" fmla="*/ 1390650 w 1485900"/>
                  <a:gd name="connsiteY6" fmla="*/ 0 h 482783"/>
                  <a:gd name="connsiteX0" fmla="*/ 1390650 w 1485900"/>
                  <a:gd name="connsiteY0" fmla="*/ 0 h 482678"/>
                  <a:gd name="connsiteX1" fmla="*/ 727075 w 1485900"/>
                  <a:gd name="connsiteY1" fmla="*/ 95250 h 482678"/>
                  <a:gd name="connsiteX2" fmla="*/ 92075 w 1485900"/>
                  <a:gd name="connsiteY2" fmla="*/ 9525 h 482678"/>
                  <a:gd name="connsiteX3" fmla="*/ 0 w 1485900"/>
                  <a:gd name="connsiteY3" fmla="*/ 390525 h 482678"/>
                  <a:gd name="connsiteX4" fmla="*/ 752475 w 1485900"/>
                  <a:gd name="connsiteY4" fmla="*/ 482600 h 482678"/>
                  <a:gd name="connsiteX5" fmla="*/ 1485900 w 1485900"/>
                  <a:gd name="connsiteY5" fmla="*/ 377825 h 482678"/>
                  <a:gd name="connsiteX6" fmla="*/ 1390650 w 1485900"/>
                  <a:gd name="connsiteY6" fmla="*/ 0 h 482678"/>
                  <a:gd name="connsiteX0" fmla="*/ 1390650 w 1485900"/>
                  <a:gd name="connsiteY0" fmla="*/ 0 h 482678"/>
                  <a:gd name="connsiteX1" fmla="*/ 727075 w 1485900"/>
                  <a:gd name="connsiteY1" fmla="*/ 95250 h 482678"/>
                  <a:gd name="connsiteX2" fmla="*/ 92075 w 1485900"/>
                  <a:gd name="connsiteY2" fmla="*/ 9525 h 482678"/>
                  <a:gd name="connsiteX3" fmla="*/ 0 w 1485900"/>
                  <a:gd name="connsiteY3" fmla="*/ 390525 h 482678"/>
                  <a:gd name="connsiteX4" fmla="*/ 752475 w 1485900"/>
                  <a:gd name="connsiteY4" fmla="*/ 482600 h 482678"/>
                  <a:gd name="connsiteX5" fmla="*/ 1485900 w 1485900"/>
                  <a:gd name="connsiteY5" fmla="*/ 377825 h 482678"/>
                  <a:gd name="connsiteX6" fmla="*/ 1390650 w 1485900"/>
                  <a:gd name="connsiteY6" fmla="*/ 0 h 48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5900" h="482678">
                    <a:moveTo>
                      <a:pt x="1390650" y="0"/>
                    </a:moveTo>
                    <a:cubicBezTo>
                      <a:pt x="1238779" y="44979"/>
                      <a:pt x="943504" y="93663"/>
                      <a:pt x="727075" y="95250"/>
                    </a:cubicBezTo>
                    <a:cubicBezTo>
                      <a:pt x="510646" y="96837"/>
                      <a:pt x="264054" y="55563"/>
                      <a:pt x="92075" y="9525"/>
                    </a:cubicBezTo>
                    <a:lnTo>
                      <a:pt x="0" y="390525"/>
                    </a:lnTo>
                    <a:cubicBezTo>
                      <a:pt x="211667" y="443971"/>
                      <a:pt x="504825" y="484717"/>
                      <a:pt x="752475" y="482600"/>
                    </a:cubicBezTo>
                    <a:cubicBezTo>
                      <a:pt x="1000125" y="480483"/>
                      <a:pt x="1217613" y="439208"/>
                      <a:pt x="1485900" y="377825"/>
                    </a:cubicBezTo>
                    <a:lnTo>
                      <a:pt x="13906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a:off x="2524125" y="626269"/>
                <a:ext cx="1395413" cy="1045369"/>
              </a:xfrm>
              <a:custGeom>
                <a:avLst/>
                <a:gdLst>
                  <a:gd name="connsiteX0" fmla="*/ 1285875 w 1395413"/>
                  <a:gd name="connsiteY0" fmla="*/ 0 h 1045369"/>
                  <a:gd name="connsiteX1" fmla="*/ 597694 w 1395413"/>
                  <a:gd name="connsiteY1" fmla="*/ 295275 h 1045369"/>
                  <a:gd name="connsiteX2" fmla="*/ 0 w 1395413"/>
                  <a:gd name="connsiteY2" fmla="*/ 757237 h 1045369"/>
                  <a:gd name="connsiteX3" fmla="*/ 276225 w 1395413"/>
                  <a:gd name="connsiteY3" fmla="*/ 1045369 h 1045369"/>
                  <a:gd name="connsiteX4" fmla="*/ 795338 w 1395413"/>
                  <a:gd name="connsiteY4" fmla="*/ 640556 h 1045369"/>
                  <a:gd name="connsiteX5" fmla="*/ 1395413 w 1395413"/>
                  <a:gd name="connsiteY5" fmla="*/ 385762 h 1045369"/>
                  <a:gd name="connsiteX6" fmla="*/ 1285875 w 1395413"/>
                  <a:gd name="connsiteY6" fmla="*/ 0 h 1045369"/>
                  <a:gd name="connsiteX0" fmla="*/ 1285875 w 1395413"/>
                  <a:gd name="connsiteY0" fmla="*/ 870 h 1046239"/>
                  <a:gd name="connsiteX1" fmla="*/ 597694 w 1395413"/>
                  <a:gd name="connsiteY1" fmla="*/ 296145 h 1046239"/>
                  <a:gd name="connsiteX2" fmla="*/ 0 w 1395413"/>
                  <a:gd name="connsiteY2" fmla="*/ 758107 h 1046239"/>
                  <a:gd name="connsiteX3" fmla="*/ 276225 w 1395413"/>
                  <a:gd name="connsiteY3" fmla="*/ 1046239 h 1046239"/>
                  <a:gd name="connsiteX4" fmla="*/ 795338 w 1395413"/>
                  <a:gd name="connsiteY4" fmla="*/ 641426 h 1046239"/>
                  <a:gd name="connsiteX5" fmla="*/ 1395413 w 1395413"/>
                  <a:gd name="connsiteY5" fmla="*/ 386632 h 1046239"/>
                  <a:gd name="connsiteX6" fmla="*/ 1285875 w 1395413"/>
                  <a:gd name="connsiteY6" fmla="*/ 870 h 1046239"/>
                  <a:gd name="connsiteX0" fmla="*/ 1285875 w 1395413"/>
                  <a:gd name="connsiteY0" fmla="*/ 870 h 1046239"/>
                  <a:gd name="connsiteX1" fmla="*/ 597694 w 1395413"/>
                  <a:gd name="connsiteY1" fmla="*/ 296145 h 1046239"/>
                  <a:gd name="connsiteX2" fmla="*/ 0 w 1395413"/>
                  <a:gd name="connsiteY2" fmla="*/ 758107 h 1046239"/>
                  <a:gd name="connsiteX3" fmla="*/ 276225 w 1395413"/>
                  <a:gd name="connsiteY3" fmla="*/ 1046239 h 1046239"/>
                  <a:gd name="connsiteX4" fmla="*/ 795338 w 1395413"/>
                  <a:gd name="connsiteY4" fmla="*/ 641426 h 1046239"/>
                  <a:gd name="connsiteX5" fmla="*/ 1395413 w 1395413"/>
                  <a:gd name="connsiteY5" fmla="*/ 386632 h 1046239"/>
                  <a:gd name="connsiteX6" fmla="*/ 1285875 w 1395413"/>
                  <a:gd name="connsiteY6" fmla="*/ 870 h 1046239"/>
                  <a:gd name="connsiteX0" fmla="*/ 1285875 w 1395413"/>
                  <a:gd name="connsiteY0" fmla="*/ 0 h 1045369"/>
                  <a:gd name="connsiteX1" fmla="*/ 597694 w 1395413"/>
                  <a:gd name="connsiteY1" fmla="*/ 295275 h 1045369"/>
                  <a:gd name="connsiteX2" fmla="*/ 0 w 1395413"/>
                  <a:gd name="connsiteY2" fmla="*/ 757237 h 1045369"/>
                  <a:gd name="connsiteX3" fmla="*/ 276225 w 1395413"/>
                  <a:gd name="connsiteY3" fmla="*/ 1045369 h 1045369"/>
                  <a:gd name="connsiteX4" fmla="*/ 795338 w 1395413"/>
                  <a:gd name="connsiteY4" fmla="*/ 640556 h 1045369"/>
                  <a:gd name="connsiteX5" fmla="*/ 1395413 w 1395413"/>
                  <a:gd name="connsiteY5" fmla="*/ 385762 h 1045369"/>
                  <a:gd name="connsiteX6" fmla="*/ 1285875 w 1395413"/>
                  <a:gd name="connsiteY6" fmla="*/ 0 h 1045369"/>
                  <a:gd name="connsiteX0" fmla="*/ 1285875 w 1395413"/>
                  <a:gd name="connsiteY0" fmla="*/ 0 h 1045369"/>
                  <a:gd name="connsiteX1" fmla="*/ 597694 w 1395413"/>
                  <a:gd name="connsiteY1" fmla="*/ 295275 h 1045369"/>
                  <a:gd name="connsiteX2" fmla="*/ 0 w 1395413"/>
                  <a:gd name="connsiteY2" fmla="*/ 757237 h 1045369"/>
                  <a:gd name="connsiteX3" fmla="*/ 276225 w 1395413"/>
                  <a:gd name="connsiteY3" fmla="*/ 1045369 h 1045369"/>
                  <a:gd name="connsiteX4" fmla="*/ 795338 w 1395413"/>
                  <a:gd name="connsiteY4" fmla="*/ 640556 h 1045369"/>
                  <a:gd name="connsiteX5" fmla="*/ 1395413 w 1395413"/>
                  <a:gd name="connsiteY5" fmla="*/ 385762 h 1045369"/>
                  <a:gd name="connsiteX6" fmla="*/ 1285875 w 1395413"/>
                  <a:gd name="connsiteY6" fmla="*/ 0 h 1045369"/>
                  <a:gd name="connsiteX0" fmla="*/ 1285875 w 1395413"/>
                  <a:gd name="connsiteY0" fmla="*/ 0 h 1045369"/>
                  <a:gd name="connsiteX1" fmla="*/ 597694 w 1395413"/>
                  <a:gd name="connsiteY1" fmla="*/ 295275 h 1045369"/>
                  <a:gd name="connsiteX2" fmla="*/ 0 w 1395413"/>
                  <a:gd name="connsiteY2" fmla="*/ 757237 h 1045369"/>
                  <a:gd name="connsiteX3" fmla="*/ 276225 w 1395413"/>
                  <a:gd name="connsiteY3" fmla="*/ 1045369 h 1045369"/>
                  <a:gd name="connsiteX4" fmla="*/ 795338 w 1395413"/>
                  <a:gd name="connsiteY4" fmla="*/ 640556 h 1045369"/>
                  <a:gd name="connsiteX5" fmla="*/ 1395413 w 1395413"/>
                  <a:gd name="connsiteY5" fmla="*/ 385762 h 1045369"/>
                  <a:gd name="connsiteX6" fmla="*/ 1285875 w 1395413"/>
                  <a:gd name="connsiteY6" fmla="*/ 0 h 1045369"/>
                  <a:gd name="connsiteX0" fmla="*/ 1285875 w 1395413"/>
                  <a:gd name="connsiteY0" fmla="*/ 0 h 1045369"/>
                  <a:gd name="connsiteX1" fmla="*/ 597694 w 1395413"/>
                  <a:gd name="connsiteY1" fmla="*/ 295275 h 1045369"/>
                  <a:gd name="connsiteX2" fmla="*/ 0 w 1395413"/>
                  <a:gd name="connsiteY2" fmla="*/ 757237 h 1045369"/>
                  <a:gd name="connsiteX3" fmla="*/ 276225 w 1395413"/>
                  <a:gd name="connsiteY3" fmla="*/ 1045369 h 1045369"/>
                  <a:gd name="connsiteX4" fmla="*/ 795338 w 1395413"/>
                  <a:gd name="connsiteY4" fmla="*/ 640556 h 1045369"/>
                  <a:gd name="connsiteX5" fmla="*/ 1395413 w 1395413"/>
                  <a:gd name="connsiteY5" fmla="*/ 385762 h 1045369"/>
                  <a:gd name="connsiteX6" fmla="*/ 1285875 w 1395413"/>
                  <a:gd name="connsiteY6" fmla="*/ 0 h 1045369"/>
                  <a:gd name="connsiteX0" fmla="*/ 1285875 w 1395413"/>
                  <a:gd name="connsiteY0" fmla="*/ 0 h 1045369"/>
                  <a:gd name="connsiteX1" fmla="*/ 597694 w 1395413"/>
                  <a:gd name="connsiteY1" fmla="*/ 295275 h 1045369"/>
                  <a:gd name="connsiteX2" fmla="*/ 0 w 1395413"/>
                  <a:gd name="connsiteY2" fmla="*/ 757237 h 1045369"/>
                  <a:gd name="connsiteX3" fmla="*/ 276225 w 1395413"/>
                  <a:gd name="connsiteY3" fmla="*/ 1045369 h 1045369"/>
                  <a:gd name="connsiteX4" fmla="*/ 795338 w 1395413"/>
                  <a:gd name="connsiteY4" fmla="*/ 640556 h 1045369"/>
                  <a:gd name="connsiteX5" fmla="*/ 1395413 w 1395413"/>
                  <a:gd name="connsiteY5" fmla="*/ 385762 h 1045369"/>
                  <a:gd name="connsiteX6" fmla="*/ 1285875 w 1395413"/>
                  <a:gd name="connsiteY6" fmla="*/ 0 h 104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5413" h="1045369">
                    <a:moveTo>
                      <a:pt x="1285875" y="0"/>
                    </a:moveTo>
                    <a:cubicBezTo>
                      <a:pt x="1014810" y="84932"/>
                      <a:pt x="812007" y="169069"/>
                      <a:pt x="597694" y="295275"/>
                    </a:cubicBezTo>
                    <a:cubicBezTo>
                      <a:pt x="383382" y="421481"/>
                      <a:pt x="136921" y="603646"/>
                      <a:pt x="0" y="757237"/>
                    </a:cubicBezTo>
                    <a:lnTo>
                      <a:pt x="276225" y="1045369"/>
                    </a:lnTo>
                    <a:cubicBezTo>
                      <a:pt x="439737" y="880666"/>
                      <a:pt x="608807" y="750490"/>
                      <a:pt x="795338" y="640556"/>
                    </a:cubicBezTo>
                    <a:cubicBezTo>
                      <a:pt x="981869" y="530622"/>
                      <a:pt x="1230313" y="440133"/>
                      <a:pt x="1395413" y="385762"/>
                    </a:cubicBezTo>
                    <a:lnTo>
                      <a:pt x="128587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a:off x="1768475" y="1384300"/>
                <a:ext cx="1035050" cy="1412875"/>
              </a:xfrm>
              <a:custGeom>
                <a:avLst/>
                <a:gdLst>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 name="connsiteX0" fmla="*/ 759355 w 1035580"/>
                  <a:gd name="connsiteY0" fmla="*/ 0 h 1412875"/>
                  <a:gd name="connsiteX1" fmla="*/ 314855 w 1035580"/>
                  <a:gd name="connsiteY1" fmla="*/ 565150 h 1412875"/>
                  <a:gd name="connsiteX2" fmla="*/ 530 w 1035580"/>
                  <a:gd name="connsiteY2" fmla="*/ 1308100 h 1412875"/>
                  <a:gd name="connsiteX3" fmla="*/ 387880 w 1035580"/>
                  <a:gd name="connsiteY3" fmla="*/ 1412875 h 1412875"/>
                  <a:gd name="connsiteX4" fmla="*/ 645055 w 1035580"/>
                  <a:gd name="connsiteY4" fmla="*/ 796925 h 1412875"/>
                  <a:gd name="connsiteX5" fmla="*/ 1035580 w 1035580"/>
                  <a:gd name="connsiteY5" fmla="*/ 279400 h 1412875"/>
                  <a:gd name="connsiteX6" fmla="*/ 759355 w 1035580"/>
                  <a:gd name="connsiteY6" fmla="*/ 0 h 1412875"/>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 name="connsiteX0" fmla="*/ 758825 w 1035050"/>
                  <a:gd name="connsiteY0" fmla="*/ 0 h 1412875"/>
                  <a:gd name="connsiteX1" fmla="*/ 314325 w 1035050"/>
                  <a:gd name="connsiteY1" fmla="*/ 565150 h 1412875"/>
                  <a:gd name="connsiteX2" fmla="*/ 0 w 1035050"/>
                  <a:gd name="connsiteY2" fmla="*/ 1308100 h 1412875"/>
                  <a:gd name="connsiteX3" fmla="*/ 387350 w 1035050"/>
                  <a:gd name="connsiteY3" fmla="*/ 1412875 h 1412875"/>
                  <a:gd name="connsiteX4" fmla="*/ 644525 w 1035050"/>
                  <a:gd name="connsiteY4" fmla="*/ 796925 h 1412875"/>
                  <a:gd name="connsiteX5" fmla="*/ 1035050 w 1035050"/>
                  <a:gd name="connsiteY5" fmla="*/ 279400 h 1412875"/>
                  <a:gd name="connsiteX6" fmla="*/ 758825 w 1035050"/>
                  <a:gd name="connsiteY6" fmla="*/ 0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5050" h="1412875">
                    <a:moveTo>
                      <a:pt x="758825" y="0"/>
                    </a:moveTo>
                    <a:cubicBezTo>
                      <a:pt x="581554" y="171450"/>
                      <a:pt x="440796" y="347133"/>
                      <a:pt x="314325" y="565150"/>
                    </a:cubicBezTo>
                    <a:cubicBezTo>
                      <a:pt x="187854" y="783167"/>
                      <a:pt x="70379" y="1074738"/>
                      <a:pt x="0" y="1308100"/>
                    </a:cubicBezTo>
                    <a:lnTo>
                      <a:pt x="387350" y="1412875"/>
                    </a:lnTo>
                    <a:cubicBezTo>
                      <a:pt x="450321" y="1191154"/>
                      <a:pt x="536575" y="985837"/>
                      <a:pt x="644525" y="796925"/>
                    </a:cubicBezTo>
                    <a:cubicBezTo>
                      <a:pt x="752475" y="608013"/>
                      <a:pt x="863600" y="469371"/>
                      <a:pt x="1035050" y="279400"/>
                    </a:cubicBezTo>
                    <a:lnTo>
                      <a:pt x="7588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1676400" y="2690813"/>
                <a:ext cx="500063" cy="1504950"/>
              </a:xfrm>
              <a:custGeom>
                <a:avLst/>
                <a:gdLst>
                  <a:gd name="connsiteX0" fmla="*/ 95250 w 500063"/>
                  <a:gd name="connsiteY0" fmla="*/ 0 h 1504950"/>
                  <a:gd name="connsiteX1" fmla="*/ 0 w 500063"/>
                  <a:gd name="connsiteY1" fmla="*/ 766762 h 1504950"/>
                  <a:gd name="connsiteX2" fmla="*/ 95250 w 500063"/>
                  <a:gd name="connsiteY2" fmla="*/ 1504950 h 1504950"/>
                  <a:gd name="connsiteX3" fmla="*/ 500063 w 500063"/>
                  <a:gd name="connsiteY3" fmla="*/ 1390650 h 1504950"/>
                  <a:gd name="connsiteX4" fmla="*/ 409575 w 500063"/>
                  <a:gd name="connsiteY4" fmla="*/ 738187 h 1504950"/>
                  <a:gd name="connsiteX5" fmla="*/ 471488 w 500063"/>
                  <a:gd name="connsiteY5" fmla="*/ 100012 h 1504950"/>
                  <a:gd name="connsiteX6" fmla="*/ 95250 w 500063"/>
                  <a:gd name="connsiteY6" fmla="*/ 0 h 1504950"/>
                  <a:gd name="connsiteX0" fmla="*/ 95250 w 500063"/>
                  <a:gd name="connsiteY0" fmla="*/ 0 h 1504950"/>
                  <a:gd name="connsiteX1" fmla="*/ 0 w 500063"/>
                  <a:gd name="connsiteY1" fmla="*/ 766762 h 1504950"/>
                  <a:gd name="connsiteX2" fmla="*/ 95250 w 500063"/>
                  <a:gd name="connsiteY2" fmla="*/ 1504950 h 1504950"/>
                  <a:gd name="connsiteX3" fmla="*/ 500063 w 500063"/>
                  <a:gd name="connsiteY3" fmla="*/ 1390650 h 1504950"/>
                  <a:gd name="connsiteX4" fmla="*/ 409575 w 500063"/>
                  <a:gd name="connsiteY4" fmla="*/ 738187 h 1504950"/>
                  <a:gd name="connsiteX5" fmla="*/ 471488 w 500063"/>
                  <a:gd name="connsiteY5" fmla="*/ 100012 h 1504950"/>
                  <a:gd name="connsiteX6" fmla="*/ 95250 w 500063"/>
                  <a:gd name="connsiteY6" fmla="*/ 0 h 1504950"/>
                  <a:gd name="connsiteX0" fmla="*/ 95250 w 500063"/>
                  <a:gd name="connsiteY0" fmla="*/ 0 h 1504950"/>
                  <a:gd name="connsiteX1" fmla="*/ 0 w 500063"/>
                  <a:gd name="connsiteY1" fmla="*/ 766762 h 1504950"/>
                  <a:gd name="connsiteX2" fmla="*/ 95250 w 500063"/>
                  <a:gd name="connsiteY2" fmla="*/ 1504950 h 1504950"/>
                  <a:gd name="connsiteX3" fmla="*/ 500063 w 500063"/>
                  <a:gd name="connsiteY3" fmla="*/ 1390650 h 1504950"/>
                  <a:gd name="connsiteX4" fmla="*/ 409575 w 500063"/>
                  <a:gd name="connsiteY4" fmla="*/ 738187 h 1504950"/>
                  <a:gd name="connsiteX5" fmla="*/ 471488 w 500063"/>
                  <a:gd name="connsiteY5" fmla="*/ 100012 h 1504950"/>
                  <a:gd name="connsiteX6" fmla="*/ 95250 w 500063"/>
                  <a:gd name="connsiteY6" fmla="*/ 0 h 1504950"/>
                  <a:gd name="connsiteX0" fmla="*/ 95250 w 500063"/>
                  <a:gd name="connsiteY0" fmla="*/ 0 h 1504950"/>
                  <a:gd name="connsiteX1" fmla="*/ 0 w 500063"/>
                  <a:gd name="connsiteY1" fmla="*/ 766762 h 1504950"/>
                  <a:gd name="connsiteX2" fmla="*/ 95250 w 500063"/>
                  <a:gd name="connsiteY2" fmla="*/ 1504950 h 1504950"/>
                  <a:gd name="connsiteX3" fmla="*/ 500063 w 500063"/>
                  <a:gd name="connsiteY3" fmla="*/ 1390650 h 1504950"/>
                  <a:gd name="connsiteX4" fmla="*/ 409575 w 500063"/>
                  <a:gd name="connsiteY4" fmla="*/ 738187 h 1504950"/>
                  <a:gd name="connsiteX5" fmla="*/ 471488 w 500063"/>
                  <a:gd name="connsiteY5" fmla="*/ 100012 h 1504950"/>
                  <a:gd name="connsiteX6" fmla="*/ 95250 w 500063"/>
                  <a:gd name="connsiteY6" fmla="*/ 0 h 1504950"/>
                  <a:gd name="connsiteX0" fmla="*/ 95250 w 511905"/>
                  <a:gd name="connsiteY0" fmla="*/ 0 h 1504950"/>
                  <a:gd name="connsiteX1" fmla="*/ 0 w 511905"/>
                  <a:gd name="connsiteY1" fmla="*/ 766762 h 1504950"/>
                  <a:gd name="connsiteX2" fmla="*/ 95250 w 511905"/>
                  <a:gd name="connsiteY2" fmla="*/ 1504950 h 1504950"/>
                  <a:gd name="connsiteX3" fmla="*/ 500063 w 511905"/>
                  <a:gd name="connsiteY3" fmla="*/ 1390650 h 1504950"/>
                  <a:gd name="connsiteX4" fmla="*/ 409575 w 511905"/>
                  <a:gd name="connsiteY4" fmla="*/ 738187 h 1504950"/>
                  <a:gd name="connsiteX5" fmla="*/ 471488 w 511905"/>
                  <a:gd name="connsiteY5" fmla="*/ 100012 h 1504950"/>
                  <a:gd name="connsiteX6" fmla="*/ 95250 w 511905"/>
                  <a:gd name="connsiteY6" fmla="*/ 0 h 1504950"/>
                  <a:gd name="connsiteX0" fmla="*/ 95250 w 511905"/>
                  <a:gd name="connsiteY0" fmla="*/ 0 h 1504950"/>
                  <a:gd name="connsiteX1" fmla="*/ 0 w 511905"/>
                  <a:gd name="connsiteY1" fmla="*/ 766762 h 1504950"/>
                  <a:gd name="connsiteX2" fmla="*/ 95250 w 511905"/>
                  <a:gd name="connsiteY2" fmla="*/ 1504950 h 1504950"/>
                  <a:gd name="connsiteX3" fmla="*/ 500063 w 511905"/>
                  <a:gd name="connsiteY3" fmla="*/ 1390650 h 1504950"/>
                  <a:gd name="connsiteX4" fmla="*/ 409575 w 511905"/>
                  <a:gd name="connsiteY4" fmla="*/ 738187 h 1504950"/>
                  <a:gd name="connsiteX5" fmla="*/ 471488 w 511905"/>
                  <a:gd name="connsiteY5" fmla="*/ 100012 h 1504950"/>
                  <a:gd name="connsiteX6" fmla="*/ 95250 w 511905"/>
                  <a:gd name="connsiteY6" fmla="*/ 0 h 1504950"/>
                  <a:gd name="connsiteX0" fmla="*/ 95250 w 500063"/>
                  <a:gd name="connsiteY0" fmla="*/ 0 h 1504950"/>
                  <a:gd name="connsiteX1" fmla="*/ 0 w 500063"/>
                  <a:gd name="connsiteY1" fmla="*/ 766762 h 1504950"/>
                  <a:gd name="connsiteX2" fmla="*/ 95250 w 500063"/>
                  <a:gd name="connsiteY2" fmla="*/ 1504950 h 1504950"/>
                  <a:gd name="connsiteX3" fmla="*/ 500063 w 500063"/>
                  <a:gd name="connsiteY3" fmla="*/ 1390650 h 1504950"/>
                  <a:gd name="connsiteX4" fmla="*/ 409575 w 500063"/>
                  <a:gd name="connsiteY4" fmla="*/ 738187 h 1504950"/>
                  <a:gd name="connsiteX5" fmla="*/ 471488 w 500063"/>
                  <a:gd name="connsiteY5" fmla="*/ 100012 h 1504950"/>
                  <a:gd name="connsiteX6" fmla="*/ 95250 w 500063"/>
                  <a:gd name="connsiteY6" fmla="*/ 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063" h="1504950">
                    <a:moveTo>
                      <a:pt x="95250" y="0"/>
                    </a:moveTo>
                    <a:cubicBezTo>
                      <a:pt x="40481" y="234950"/>
                      <a:pt x="0" y="515937"/>
                      <a:pt x="0" y="766762"/>
                    </a:cubicBezTo>
                    <a:cubicBezTo>
                      <a:pt x="0" y="1017587"/>
                      <a:pt x="50006" y="1320006"/>
                      <a:pt x="95250" y="1504950"/>
                    </a:cubicBezTo>
                    <a:lnTo>
                      <a:pt x="500063" y="1390650"/>
                    </a:lnTo>
                    <a:cubicBezTo>
                      <a:pt x="452437" y="1215231"/>
                      <a:pt x="414338" y="953293"/>
                      <a:pt x="409575" y="738187"/>
                    </a:cubicBezTo>
                    <a:cubicBezTo>
                      <a:pt x="404813" y="523081"/>
                      <a:pt x="428625" y="284956"/>
                      <a:pt x="471488" y="100012"/>
                    </a:cubicBezTo>
                    <a:lnTo>
                      <a:pt x="952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64"/>
              <p:cNvSpPr/>
              <p:nvPr/>
            </p:nvSpPr>
            <p:spPr>
              <a:xfrm>
                <a:off x="1784350" y="4092575"/>
                <a:ext cx="1041400" cy="1400175"/>
              </a:xfrm>
              <a:custGeom>
                <a:avLst/>
                <a:gdLst>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 name="connsiteX0" fmla="*/ 381726 w 1042126"/>
                  <a:gd name="connsiteY0" fmla="*/ 0 h 1400175"/>
                  <a:gd name="connsiteX1" fmla="*/ 726 w 1042126"/>
                  <a:gd name="connsiteY1" fmla="*/ 107950 h 1400175"/>
                  <a:gd name="connsiteX2" fmla="*/ 299176 w 1042126"/>
                  <a:gd name="connsiteY2" fmla="*/ 819150 h 1400175"/>
                  <a:gd name="connsiteX3" fmla="*/ 765901 w 1042126"/>
                  <a:gd name="connsiteY3" fmla="*/ 1400175 h 1400175"/>
                  <a:gd name="connsiteX4" fmla="*/ 1042126 w 1042126"/>
                  <a:gd name="connsiteY4" fmla="*/ 1123950 h 1400175"/>
                  <a:gd name="connsiteX5" fmla="*/ 632551 w 1042126"/>
                  <a:gd name="connsiteY5" fmla="*/ 590550 h 1400175"/>
                  <a:gd name="connsiteX6" fmla="*/ 381726 w 1042126"/>
                  <a:gd name="connsiteY6" fmla="*/ 0 h 1400175"/>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 name="connsiteX0" fmla="*/ 381000 w 1041400"/>
                  <a:gd name="connsiteY0" fmla="*/ 0 h 1400175"/>
                  <a:gd name="connsiteX1" fmla="*/ 0 w 1041400"/>
                  <a:gd name="connsiteY1" fmla="*/ 107950 h 1400175"/>
                  <a:gd name="connsiteX2" fmla="*/ 298450 w 1041400"/>
                  <a:gd name="connsiteY2" fmla="*/ 819150 h 1400175"/>
                  <a:gd name="connsiteX3" fmla="*/ 765175 w 1041400"/>
                  <a:gd name="connsiteY3" fmla="*/ 1400175 h 1400175"/>
                  <a:gd name="connsiteX4" fmla="*/ 1041400 w 1041400"/>
                  <a:gd name="connsiteY4" fmla="*/ 1123950 h 1400175"/>
                  <a:gd name="connsiteX5" fmla="*/ 631825 w 1041400"/>
                  <a:gd name="connsiteY5" fmla="*/ 590550 h 1400175"/>
                  <a:gd name="connsiteX6" fmla="*/ 381000 w 1041400"/>
                  <a:gd name="connsiteY6" fmla="*/ 0 h 140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1400" h="1400175">
                    <a:moveTo>
                      <a:pt x="381000" y="0"/>
                    </a:moveTo>
                    <a:lnTo>
                      <a:pt x="0" y="107950"/>
                    </a:lnTo>
                    <a:cubicBezTo>
                      <a:pt x="68792" y="330200"/>
                      <a:pt x="170921" y="603779"/>
                      <a:pt x="298450" y="819150"/>
                    </a:cubicBezTo>
                    <a:cubicBezTo>
                      <a:pt x="425979" y="1034521"/>
                      <a:pt x="590550" y="1203325"/>
                      <a:pt x="765175" y="1400175"/>
                    </a:cubicBezTo>
                    <a:lnTo>
                      <a:pt x="1041400" y="1123950"/>
                    </a:lnTo>
                    <a:cubicBezTo>
                      <a:pt x="866775" y="935037"/>
                      <a:pt x="741892" y="777875"/>
                      <a:pt x="631825" y="590550"/>
                    </a:cubicBezTo>
                    <a:cubicBezTo>
                      <a:pt x="521758" y="403225"/>
                      <a:pt x="448204" y="194733"/>
                      <a:pt x="3810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1" name="Group 150"/>
            <p:cNvGrpSpPr/>
            <p:nvPr/>
          </p:nvGrpSpPr>
          <p:grpSpPr>
            <a:xfrm>
              <a:off x="2343144" y="1209675"/>
              <a:ext cx="4454531" cy="4438650"/>
              <a:chOff x="2343144" y="1209675"/>
              <a:chExt cx="4454531" cy="4438650"/>
            </a:xfrm>
            <a:solidFill>
              <a:schemeClr val="accent3">
                <a:lumMod val="60000"/>
                <a:lumOff val="40000"/>
              </a:schemeClr>
            </a:solidFill>
          </p:grpSpPr>
          <p:sp>
            <p:nvSpPr>
              <p:cNvPr id="85" name="Freeform 84"/>
              <p:cNvSpPr/>
              <p:nvPr/>
            </p:nvSpPr>
            <p:spPr>
              <a:xfrm>
                <a:off x="5405438" y="3414713"/>
                <a:ext cx="1385887" cy="1919287"/>
              </a:xfrm>
              <a:custGeom>
                <a:avLst/>
                <a:gdLst>
                  <a:gd name="connsiteX0" fmla="*/ 776287 w 1385887"/>
                  <a:gd name="connsiteY0" fmla="*/ 0 h 1919287"/>
                  <a:gd name="connsiteX1" fmla="*/ 581025 w 1385887"/>
                  <a:gd name="connsiteY1" fmla="*/ 804862 h 1919287"/>
                  <a:gd name="connsiteX2" fmla="*/ 0 w 1385887"/>
                  <a:gd name="connsiteY2" fmla="*/ 1404937 h 1919287"/>
                  <a:gd name="connsiteX3" fmla="*/ 309562 w 1385887"/>
                  <a:gd name="connsiteY3" fmla="*/ 1919287 h 1919287"/>
                  <a:gd name="connsiteX4" fmla="*/ 1109662 w 1385887"/>
                  <a:gd name="connsiteY4" fmla="*/ 1090612 h 1919287"/>
                  <a:gd name="connsiteX5" fmla="*/ 1385887 w 1385887"/>
                  <a:gd name="connsiteY5" fmla="*/ 4762 h 1919287"/>
                  <a:gd name="connsiteX6" fmla="*/ 776287 w 1385887"/>
                  <a:gd name="connsiteY6" fmla="*/ 0 h 1919287"/>
                  <a:gd name="connsiteX0" fmla="*/ 776287 w 1397494"/>
                  <a:gd name="connsiteY0" fmla="*/ 0 h 1919287"/>
                  <a:gd name="connsiteX1" fmla="*/ 581025 w 1397494"/>
                  <a:gd name="connsiteY1" fmla="*/ 804862 h 1919287"/>
                  <a:gd name="connsiteX2" fmla="*/ 0 w 1397494"/>
                  <a:gd name="connsiteY2" fmla="*/ 1404937 h 1919287"/>
                  <a:gd name="connsiteX3" fmla="*/ 309562 w 1397494"/>
                  <a:gd name="connsiteY3" fmla="*/ 1919287 h 1919287"/>
                  <a:gd name="connsiteX4" fmla="*/ 1109662 w 1397494"/>
                  <a:gd name="connsiteY4" fmla="*/ 1090612 h 1919287"/>
                  <a:gd name="connsiteX5" fmla="*/ 1385887 w 1397494"/>
                  <a:gd name="connsiteY5" fmla="*/ 4762 h 1919287"/>
                  <a:gd name="connsiteX6" fmla="*/ 776287 w 1397494"/>
                  <a:gd name="connsiteY6" fmla="*/ 0 h 1919287"/>
                  <a:gd name="connsiteX0" fmla="*/ 776287 w 1397494"/>
                  <a:gd name="connsiteY0" fmla="*/ 0 h 1919287"/>
                  <a:gd name="connsiteX1" fmla="*/ 581025 w 1397494"/>
                  <a:gd name="connsiteY1" fmla="*/ 804862 h 1919287"/>
                  <a:gd name="connsiteX2" fmla="*/ 0 w 1397494"/>
                  <a:gd name="connsiteY2" fmla="*/ 1404937 h 1919287"/>
                  <a:gd name="connsiteX3" fmla="*/ 309562 w 1397494"/>
                  <a:gd name="connsiteY3" fmla="*/ 1919287 h 1919287"/>
                  <a:gd name="connsiteX4" fmla="*/ 1109662 w 1397494"/>
                  <a:gd name="connsiteY4" fmla="*/ 1090612 h 1919287"/>
                  <a:gd name="connsiteX5" fmla="*/ 1385887 w 1397494"/>
                  <a:gd name="connsiteY5" fmla="*/ 4762 h 1919287"/>
                  <a:gd name="connsiteX6" fmla="*/ 776287 w 1397494"/>
                  <a:gd name="connsiteY6" fmla="*/ 0 h 1919287"/>
                  <a:gd name="connsiteX0" fmla="*/ 776287 w 1397494"/>
                  <a:gd name="connsiteY0" fmla="*/ 0 h 1919287"/>
                  <a:gd name="connsiteX1" fmla="*/ 581025 w 1397494"/>
                  <a:gd name="connsiteY1" fmla="*/ 804862 h 1919287"/>
                  <a:gd name="connsiteX2" fmla="*/ 0 w 1397494"/>
                  <a:gd name="connsiteY2" fmla="*/ 1404937 h 1919287"/>
                  <a:gd name="connsiteX3" fmla="*/ 309562 w 1397494"/>
                  <a:gd name="connsiteY3" fmla="*/ 1919287 h 1919287"/>
                  <a:gd name="connsiteX4" fmla="*/ 1109662 w 1397494"/>
                  <a:gd name="connsiteY4" fmla="*/ 1090612 h 1919287"/>
                  <a:gd name="connsiteX5" fmla="*/ 1385887 w 1397494"/>
                  <a:gd name="connsiteY5" fmla="*/ 4762 h 1919287"/>
                  <a:gd name="connsiteX6" fmla="*/ 776287 w 1397494"/>
                  <a:gd name="connsiteY6" fmla="*/ 0 h 1919287"/>
                  <a:gd name="connsiteX0" fmla="*/ 776287 w 1397494"/>
                  <a:gd name="connsiteY0" fmla="*/ 0 h 1919287"/>
                  <a:gd name="connsiteX1" fmla="*/ 581025 w 1397494"/>
                  <a:gd name="connsiteY1" fmla="*/ 804862 h 1919287"/>
                  <a:gd name="connsiteX2" fmla="*/ 0 w 1397494"/>
                  <a:gd name="connsiteY2" fmla="*/ 1404937 h 1919287"/>
                  <a:gd name="connsiteX3" fmla="*/ 309562 w 1397494"/>
                  <a:gd name="connsiteY3" fmla="*/ 1919287 h 1919287"/>
                  <a:gd name="connsiteX4" fmla="*/ 1109662 w 1397494"/>
                  <a:gd name="connsiteY4" fmla="*/ 1090612 h 1919287"/>
                  <a:gd name="connsiteX5" fmla="*/ 1385887 w 1397494"/>
                  <a:gd name="connsiteY5" fmla="*/ 4762 h 1919287"/>
                  <a:gd name="connsiteX6" fmla="*/ 776287 w 1397494"/>
                  <a:gd name="connsiteY6" fmla="*/ 0 h 1919287"/>
                  <a:gd name="connsiteX0" fmla="*/ 776287 w 1397494"/>
                  <a:gd name="connsiteY0" fmla="*/ 0 h 1919287"/>
                  <a:gd name="connsiteX1" fmla="*/ 581025 w 1397494"/>
                  <a:gd name="connsiteY1" fmla="*/ 804862 h 1919287"/>
                  <a:gd name="connsiteX2" fmla="*/ 0 w 1397494"/>
                  <a:gd name="connsiteY2" fmla="*/ 1404937 h 1919287"/>
                  <a:gd name="connsiteX3" fmla="*/ 309562 w 1397494"/>
                  <a:gd name="connsiteY3" fmla="*/ 1919287 h 1919287"/>
                  <a:gd name="connsiteX4" fmla="*/ 1109662 w 1397494"/>
                  <a:gd name="connsiteY4" fmla="*/ 1090612 h 1919287"/>
                  <a:gd name="connsiteX5" fmla="*/ 1385887 w 1397494"/>
                  <a:gd name="connsiteY5" fmla="*/ 4762 h 1919287"/>
                  <a:gd name="connsiteX6" fmla="*/ 776287 w 1397494"/>
                  <a:gd name="connsiteY6" fmla="*/ 0 h 1919287"/>
                  <a:gd name="connsiteX0" fmla="*/ 776287 w 1397494"/>
                  <a:gd name="connsiteY0" fmla="*/ 0 h 1919287"/>
                  <a:gd name="connsiteX1" fmla="*/ 581025 w 1397494"/>
                  <a:gd name="connsiteY1" fmla="*/ 804862 h 1919287"/>
                  <a:gd name="connsiteX2" fmla="*/ 0 w 1397494"/>
                  <a:gd name="connsiteY2" fmla="*/ 1404937 h 1919287"/>
                  <a:gd name="connsiteX3" fmla="*/ 309562 w 1397494"/>
                  <a:gd name="connsiteY3" fmla="*/ 1919287 h 1919287"/>
                  <a:gd name="connsiteX4" fmla="*/ 1109662 w 1397494"/>
                  <a:gd name="connsiteY4" fmla="*/ 1090612 h 1919287"/>
                  <a:gd name="connsiteX5" fmla="*/ 1385887 w 1397494"/>
                  <a:gd name="connsiteY5" fmla="*/ 4762 h 1919287"/>
                  <a:gd name="connsiteX6" fmla="*/ 776287 w 1397494"/>
                  <a:gd name="connsiteY6" fmla="*/ 0 h 1919287"/>
                  <a:gd name="connsiteX0" fmla="*/ 776287 w 1385887"/>
                  <a:gd name="connsiteY0" fmla="*/ 0 h 1919287"/>
                  <a:gd name="connsiteX1" fmla="*/ 581025 w 1385887"/>
                  <a:gd name="connsiteY1" fmla="*/ 804862 h 1919287"/>
                  <a:gd name="connsiteX2" fmla="*/ 0 w 1385887"/>
                  <a:gd name="connsiteY2" fmla="*/ 1404937 h 1919287"/>
                  <a:gd name="connsiteX3" fmla="*/ 309562 w 1385887"/>
                  <a:gd name="connsiteY3" fmla="*/ 1919287 h 1919287"/>
                  <a:gd name="connsiteX4" fmla="*/ 1109662 w 1385887"/>
                  <a:gd name="connsiteY4" fmla="*/ 1090612 h 1919287"/>
                  <a:gd name="connsiteX5" fmla="*/ 1385887 w 1385887"/>
                  <a:gd name="connsiteY5" fmla="*/ 4762 h 1919287"/>
                  <a:gd name="connsiteX6" fmla="*/ 776287 w 1385887"/>
                  <a:gd name="connsiteY6" fmla="*/ 0 h 1919287"/>
                  <a:gd name="connsiteX0" fmla="*/ 776287 w 1385887"/>
                  <a:gd name="connsiteY0" fmla="*/ 0 h 1919287"/>
                  <a:gd name="connsiteX1" fmla="*/ 581025 w 1385887"/>
                  <a:gd name="connsiteY1" fmla="*/ 804862 h 1919287"/>
                  <a:gd name="connsiteX2" fmla="*/ 0 w 1385887"/>
                  <a:gd name="connsiteY2" fmla="*/ 1404937 h 1919287"/>
                  <a:gd name="connsiteX3" fmla="*/ 309562 w 1385887"/>
                  <a:gd name="connsiteY3" fmla="*/ 1919287 h 1919287"/>
                  <a:gd name="connsiteX4" fmla="*/ 1109662 w 1385887"/>
                  <a:gd name="connsiteY4" fmla="*/ 1090612 h 1919287"/>
                  <a:gd name="connsiteX5" fmla="*/ 1385887 w 1385887"/>
                  <a:gd name="connsiteY5" fmla="*/ 4762 h 1919287"/>
                  <a:gd name="connsiteX6" fmla="*/ 776287 w 1385887"/>
                  <a:gd name="connsiteY6" fmla="*/ 0 h 191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887" h="1919287">
                    <a:moveTo>
                      <a:pt x="776287" y="0"/>
                    </a:moveTo>
                    <a:cubicBezTo>
                      <a:pt x="746918" y="266700"/>
                      <a:pt x="710406" y="570706"/>
                      <a:pt x="581025" y="804862"/>
                    </a:cubicBezTo>
                    <a:cubicBezTo>
                      <a:pt x="451644" y="1039018"/>
                      <a:pt x="230982" y="1228725"/>
                      <a:pt x="0" y="1404937"/>
                    </a:cubicBezTo>
                    <a:lnTo>
                      <a:pt x="309562" y="1919287"/>
                    </a:lnTo>
                    <a:cubicBezTo>
                      <a:pt x="704055" y="1666875"/>
                      <a:pt x="930275" y="1409699"/>
                      <a:pt x="1109662" y="1090612"/>
                    </a:cubicBezTo>
                    <a:cubicBezTo>
                      <a:pt x="1289049" y="771525"/>
                      <a:pt x="1370012" y="386556"/>
                      <a:pt x="1385887" y="4762"/>
                    </a:cubicBezTo>
                    <a:lnTo>
                      <a:pt x="77628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86"/>
              <p:cNvSpPr/>
              <p:nvPr/>
            </p:nvSpPr>
            <p:spPr>
              <a:xfrm>
                <a:off x="4581525" y="4806950"/>
                <a:ext cx="1130300" cy="841375"/>
              </a:xfrm>
              <a:custGeom>
                <a:avLst/>
                <a:gdLst>
                  <a:gd name="connsiteX0" fmla="*/ 819150 w 1130300"/>
                  <a:gd name="connsiteY0" fmla="*/ 0 h 841375"/>
                  <a:gd name="connsiteX1" fmla="*/ 425450 w 1130300"/>
                  <a:gd name="connsiteY1" fmla="*/ 174625 h 841375"/>
                  <a:gd name="connsiteX2" fmla="*/ 0 w 1130300"/>
                  <a:gd name="connsiteY2" fmla="*/ 228600 h 841375"/>
                  <a:gd name="connsiteX3" fmla="*/ 0 w 1130300"/>
                  <a:gd name="connsiteY3" fmla="*/ 841375 h 841375"/>
                  <a:gd name="connsiteX4" fmla="*/ 584200 w 1130300"/>
                  <a:gd name="connsiteY4" fmla="*/ 762000 h 841375"/>
                  <a:gd name="connsiteX5" fmla="*/ 1130300 w 1130300"/>
                  <a:gd name="connsiteY5" fmla="*/ 520700 h 841375"/>
                  <a:gd name="connsiteX6" fmla="*/ 819150 w 1130300"/>
                  <a:gd name="connsiteY6" fmla="*/ 0 h 841375"/>
                  <a:gd name="connsiteX0" fmla="*/ 819150 w 1130300"/>
                  <a:gd name="connsiteY0" fmla="*/ 10623 h 851998"/>
                  <a:gd name="connsiteX1" fmla="*/ 425450 w 1130300"/>
                  <a:gd name="connsiteY1" fmla="*/ 185248 h 851998"/>
                  <a:gd name="connsiteX2" fmla="*/ 0 w 1130300"/>
                  <a:gd name="connsiteY2" fmla="*/ 239223 h 851998"/>
                  <a:gd name="connsiteX3" fmla="*/ 0 w 1130300"/>
                  <a:gd name="connsiteY3" fmla="*/ 851998 h 851998"/>
                  <a:gd name="connsiteX4" fmla="*/ 584200 w 1130300"/>
                  <a:gd name="connsiteY4" fmla="*/ 772623 h 851998"/>
                  <a:gd name="connsiteX5" fmla="*/ 1130300 w 1130300"/>
                  <a:gd name="connsiteY5" fmla="*/ 531323 h 851998"/>
                  <a:gd name="connsiteX6" fmla="*/ 819150 w 1130300"/>
                  <a:gd name="connsiteY6" fmla="*/ 10623 h 851998"/>
                  <a:gd name="connsiteX0" fmla="*/ 819150 w 1130300"/>
                  <a:gd name="connsiteY0" fmla="*/ 10623 h 884687"/>
                  <a:gd name="connsiteX1" fmla="*/ 425450 w 1130300"/>
                  <a:gd name="connsiteY1" fmla="*/ 185248 h 884687"/>
                  <a:gd name="connsiteX2" fmla="*/ 0 w 1130300"/>
                  <a:gd name="connsiteY2" fmla="*/ 239223 h 884687"/>
                  <a:gd name="connsiteX3" fmla="*/ 0 w 1130300"/>
                  <a:gd name="connsiteY3" fmla="*/ 851998 h 884687"/>
                  <a:gd name="connsiteX4" fmla="*/ 584200 w 1130300"/>
                  <a:gd name="connsiteY4" fmla="*/ 772623 h 884687"/>
                  <a:gd name="connsiteX5" fmla="*/ 1130300 w 1130300"/>
                  <a:gd name="connsiteY5" fmla="*/ 531323 h 884687"/>
                  <a:gd name="connsiteX6" fmla="*/ 819150 w 1130300"/>
                  <a:gd name="connsiteY6" fmla="*/ 10623 h 884687"/>
                  <a:gd name="connsiteX0" fmla="*/ 819150 w 1130300"/>
                  <a:gd name="connsiteY0" fmla="*/ 10623 h 884687"/>
                  <a:gd name="connsiteX1" fmla="*/ 425450 w 1130300"/>
                  <a:gd name="connsiteY1" fmla="*/ 185248 h 884687"/>
                  <a:gd name="connsiteX2" fmla="*/ 0 w 1130300"/>
                  <a:gd name="connsiteY2" fmla="*/ 239223 h 884687"/>
                  <a:gd name="connsiteX3" fmla="*/ 0 w 1130300"/>
                  <a:gd name="connsiteY3" fmla="*/ 851998 h 884687"/>
                  <a:gd name="connsiteX4" fmla="*/ 584200 w 1130300"/>
                  <a:gd name="connsiteY4" fmla="*/ 772623 h 884687"/>
                  <a:gd name="connsiteX5" fmla="*/ 1130300 w 1130300"/>
                  <a:gd name="connsiteY5" fmla="*/ 531323 h 884687"/>
                  <a:gd name="connsiteX6" fmla="*/ 819150 w 1130300"/>
                  <a:gd name="connsiteY6" fmla="*/ 10623 h 884687"/>
                  <a:gd name="connsiteX0" fmla="*/ 819150 w 1130300"/>
                  <a:gd name="connsiteY0" fmla="*/ 10623 h 851998"/>
                  <a:gd name="connsiteX1" fmla="*/ 425450 w 1130300"/>
                  <a:gd name="connsiteY1" fmla="*/ 185248 h 851998"/>
                  <a:gd name="connsiteX2" fmla="*/ 0 w 1130300"/>
                  <a:gd name="connsiteY2" fmla="*/ 239223 h 851998"/>
                  <a:gd name="connsiteX3" fmla="*/ 0 w 1130300"/>
                  <a:gd name="connsiteY3" fmla="*/ 851998 h 851998"/>
                  <a:gd name="connsiteX4" fmla="*/ 584200 w 1130300"/>
                  <a:gd name="connsiteY4" fmla="*/ 772623 h 851998"/>
                  <a:gd name="connsiteX5" fmla="*/ 1130300 w 1130300"/>
                  <a:gd name="connsiteY5" fmla="*/ 531323 h 851998"/>
                  <a:gd name="connsiteX6" fmla="*/ 819150 w 1130300"/>
                  <a:gd name="connsiteY6" fmla="*/ 10623 h 851998"/>
                  <a:gd name="connsiteX0" fmla="*/ 819150 w 1130300"/>
                  <a:gd name="connsiteY0" fmla="*/ 0 h 841375"/>
                  <a:gd name="connsiteX1" fmla="*/ 425450 w 1130300"/>
                  <a:gd name="connsiteY1" fmla="*/ 174625 h 841375"/>
                  <a:gd name="connsiteX2" fmla="*/ 0 w 1130300"/>
                  <a:gd name="connsiteY2" fmla="*/ 228600 h 841375"/>
                  <a:gd name="connsiteX3" fmla="*/ 0 w 1130300"/>
                  <a:gd name="connsiteY3" fmla="*/ 841375 h 841375"/>
                  <a:gd name="connsiteX4" fmla="*/ 584200 w 1130300"/>
                  <a:gd name="connsiteY4" fmla="*/ 762000 h 841375"/>
                  <a:gd name="connsiteX5" fmla="*/ 1130300 w 1130300"/>
                  <a:gd name="connsiteY5" fmla="*/ 520700 h 841375"/>
                  <a:gd name="connsiteX6" fmla="*/ 819150 w 1130300"/>
                  <a:gd name="connsiteY6" fmla="*/ 0 h 841375"/>
                  <a:gd name="connsiteX0" fmla="*/ 819150 w 1130300"/>
                  <a:gd name="connsiteY0" fmla="*/ 0 h 841375"/>
                  <a:gd name="connsiteX1" fmla="*/ 425450 w 1130300"/>
                  <a:gd name="connsiteY1" fmla="*/ 174625 h 841375"/>
                  <a:gd name="connsiteX2" fmla="*/ 0 w 1130300"/>
                  <a:gd name="connsiteY2" fmla="*/ 228600 h 841375"/>
                  <a:gd name="connsiteX3" fmla="*/ 0 w 1130300"/>
                  <a:gd name="connsiteY3" fmla="*/ 841375 h 841375"/>
                  <a:gd name="connsiteX4" fmla="*/ 584200 w 1130300"/>
                  <a:gd name="connsiteY4" fmla="*/ 762000 h 841375"/>
                  <a:gd name="connsiteX5" fmla="*/ 1130300 w 1130300"/>
                  <a:gd name="connsiteY5" fmla="*/ 520700 h 841375"/>
                  <a:gd name="connsiteX6" fmla="*/ 819150 w 1130300"/>
                  <a:gd name="connsiteY6" fmla="*/ 0 h 84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0300" h="841375">
                    <a:moveTo>
                      <a:pt x="819150" y="0"/>
                    </a:moveTo>
                    <a:cubicBezTo>
                      <a:pt x="679450" y="85196"/>
                      <a:pt x="561975" y="136525"/>
                      <a:pt x="425450" y="174625"/>
                    </a:cubicBezTo>
                    <a:cubicBezTo>
                      <a:pt x="288925" y="212725"/>
                      <a:pt x="150283" y="225425"/>
                      <a:pt x="0" y="228600"/>
                    </a:cubicBezTo>
                    <a:lnTo>
                      <a:pt x="0" y="841375"/>
                    </a:lnTo>
                    <a:cubicBezTo>
                      <a:pt x="233892" y="828675"/>
                      <a:pt x="395817" y="815446"/>
                      <a:pt x="584200" y="762000"/>
                    </a:cubicBezTo>
                    <a:cubicBezTo>
                      <a:pt x="772583" y="708554"/>
                      <a:pt x="964142" y="635000"/>
                      <a:pt x="1130300" y="520700"/>
                    </a:cubicBezTo>
                    <a:lnTo>
                      <a:pt x="8191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5972175" y="2301875"/>
                <a:ext cx="825500" cy="1120775"/>
              </a:xfrm>
              <a:custGeom>
                <a:avLst/>
                <a:gdLst>
                  <a:gd name="connsiteX0" fmla="*/ 511175 w 825500"/>
                  <a:gd name="connsiteY0" fmla="*/ 0 h 1120775"/>
                  <a:gd name="connsiteX1" fmla="*/ 0 w 825500"/>
                  <a:gd name="connsiteY1" fmla="*/ 304800 h 1120775"/>
                  <a:gd name="connsiteX2" fmla="*/ 168275 w 825500"/>
                  <a:gd name="connsiteY2" fmla="*/ 669925 h 1120775"/>
                  <a:gd name="connsiteX3" fmla="*/ 222250 w 825500"/>
                  <a:gd name="connsiteY3" fmla="*/ 1117600 h 1120775"/>
                  <a:gd name="connsiteX4" fmla="*/ 825500 w 825500"/>
                  <a:gd name="connsiteY4" fmla="*/ 1120775 h 1120775"/>
                  <a:gd name="connsiteX5" fmla="*/ 742950 w 825500"/>
                  <a:gd name="connsiteY5" fmla="*/ 530225 h 1120775"/>
                  <a:gd name="connsiteX6" fmla="*/ 511175 w 825500"/>
                  <a:gd name="connsiteY6" fmla="*/ 0 h 1120775"/>
                  <a:gd name="connsiteX0" fmla="*/ 511175 w 856595"/>
                  <a:gd name="connsiteY0" fmla="*/ 0 h 1120775"/>
                  <a:gd name="connsiteX1" fmla="*/ 0 w 856595"/>
                  <a:gd name="connsiteY1" fmla="*/ 304800 h 1120775"/>
                  <a:gd name="connsiteX2" fmla="*/ 168275 w 856595"/>
                  <a:gd name="connsiteY2" fmla="*/ 669925 h 1120775"/>
                  <a:gd name="connsiteX3" fmla="*/ 222250 w 856595"/>
                  <a:gd name="connsiteY3" fmla="*/ 1117600 h 1120775"/>
                  <a:gd name="connsiteX4" fmla="*/ 825500 w 856595"/>
                  <a:gd name="connsiteY4" fmla="*/ 1120775 h 1120775"/>
                  <a:gd name="connsiteX5" fmla="*/ 742950 w 856595"/>
                  <a:gd name="connsiteY5" fmla="*/ 530225 h 1120775"/>
                  <a:gd name="connsiteX6" fmla="*/ 511175 w 856595"/>
                  <a:gd name="connsiteY6" fmla="*/ 0 h 1120775"/>
                  <a:gd name="connsiteX0" fmla="*/ 511175 w 856595"/>
                  <a:gd name="connsiteY0" fmla="*/ 0 h 1120775"/>
                  <a:gd name="connsiteX1" fmla="*/ 0 w 856595"/>
                  <a:gd name="connsiteY1" fmla="*/ 304800 h 1120775"/>
                  <a:gd name="connsiteX2" fmla="*/ 168275 w 856595"/>
                  <a:gd name="connsiteY2" fmla="*/ 669925 h 1120775"/>
                  <a:gd name="connsiteX3" fmla="*/ 222250 w 856595"/>
                  <a:gd name="connsiteY3" fmla="*/ 1117600 h 1120775"/>
                  <a:gd name="connsiteX4" fmla="*/ 825500 w 856595"/>
                  <a:gd name="connsiteY4" fmla="*/ 1120775 h 1120775"/>
                  <a:gd name="connsiteX5" fmla="*/ 742950 w 856595"/>
                  <a:gd name="connsiteY5" fmla="*/ 530225 h 1120775"/>
                  <a:gd name="connsiteX6" fmla="*/ 511175 w 856595"/>
                  <a:gd name="connsiteY6" fmla="*/ 0 h 1120775"/>
                  <a:gd name="connsiteX0" fmla="*/ 511175 w 825500"/>
                  <a:gd name="connsiteY0" fmla="*/ 0 h 1120775"/>
                  <a:gd name="connsiteX1" fmla="*/ 0 w 825500"/>
                  <a:gd name="connsiteY1" fmla="*/ 304800 h 1120775"/>
                  <a:gd name="connsiteX2" fmla="*/ 168275 w 825500"/>
                  <a:gd name="connsiteY2" fmla="*/ 669925 h 1120775"/>
                  <a:gd name="connsiteX3" fmla="*/ 222250 w 825500"/>
                  <a:gd name="connsiteY3" fmla="*/ 1117600 h 1120775"/>
                  <a:gd name="connsiteX4" fmla="*/ 825500 w 825500"/>
                  <a:gd name="connsiteY4" fmla="*/ 1120775 h 1120775"/>
                  <a:gd name="connsiteX5" fmla="*/ 742950 w 825500"/>
                  <a:gd name="connsiteY5" fmla="*/ 530225 h 1120775"/>
                  <a:gd name="connsiteX6" fmla="*/ 511175 w 825500"/>
                  <a:gd name="connsiteY6" fmla="*/ 0 h 1120775"/>
                  <a:gd name="connsiteX0" fmla="*/ 511175 w 825500"/>
                  <a:gd name="connsiteY0" fmla="*/ 0 h 1120775"/>
                  <a:gd name="connsiteX1" fmla="*/ 0 w 825500"/>
                  <a:gd name="connsiteY1" fmla="*/ 304800 h 1120775"/>
                  <a:gd name="connsiteX2" fmla="*/ 168275 w 825500"/>
                  <a:gd name="connsiteY2" fmla="*/ 669925 h 1120775"/>
                  <a:gd name="connsiteX3" fmla="*/ 222250 w 825500"/>
                  <a:gd name="connsiteY3" fmla="*/ 1117600 h 1120775"/>
                  <a:gd name="connsiteX4" fmla="*/ 825500 w 825500"/>
                  <a:gd name="connsiteY4" fmla="*/ 1120775 h 1120775"/>
                  <a:gd name="connsiteX5" fmla="*/ 742950 w 825500"/>
                  <a:gd name="connsiteY5" fmla="*/ 530225 h 1120775"/>
                  <a:gd name="connsiteX6" fmla="*/ 511175 w 825500"/>
                  <a:gd name="connsiteY6" fmla="*/ 0 h 1120775"/>
                  <a:gd name="connsiteX0" fmla="*/ 521886 w 836211"/>
                  <a:gd name="connsiteY0" fmla="*/ 0 h 1120775"/>
                  <a:gd name="connsiteX1" fmla="*/ 10711 w 836211"/>
                  <a:gd name="connsiteY1" fmla="*/ 304800 h 1120775"/>
                  <a:gd name="connsiteX2" fmla="*/ 178986 w 836211"/>
                  <a:gd name="connsiteY2" fmla="*/ 669925 h 1120775"/>
                  <a:gd name="connsiteX3" fmla="*/ 232961 w 836211"/>
                  <a:gd name="connsiteY3" fmla="*/ 1117600 h 1120775"/>
                  <a:gd name="connsiteX4" fmla="*/ 836211 w 836211"/>
                  <a:gd name="connsiteY4" fmla="*/ 1120775 h 1120775"/>
                  <a:gd name="connsiteX5" fmla="*/ 753661 w 836211"/>
                  <a:gd name="connsiteY5" fmla="*/ 530225 h 1120775"/>
                  <a:gd name="connsiteX6" fmla="*/ 521886 w 836211"/>
                  <a:gd name="connsiteY6" fmla="*/ 0 h 1120775"/>
                  <a:gd name="connsiteX0" fmla="*/ 511175 w 825500"/>
                  <a:gd name="connsiteY0" fmla="*/ 0 h 1120775"/>
                  <a:gd name="connsiteX1" fmla="*/ 0 w 825500"/>
                  <a:gd name="connsiteY1" fmla="*/ 304800 h 1120775"/>
                  <a:gd name="connsiteX2" fmla="*/ 168275 w 825500"/>
                  <a:gd name="connsiteY2" fmla="*/ 669925 h 1120775"/>
                  <a:gd name="connsiteX3" fmla="*/ 222250 w 825500"/>
                  <a:gd name="connsiteY3" fmla="*/ 1117600 h 1120775"/>
                  <a:gd name="connsiteX4" fmla="*/ 825500 w 825500"/>
                  <a:gd name="connsiteY4" fmla="*/ 1120775 h 1120775"/>
                  <a:gd name="connsiteX5" fmla="*/ 742950 w 825500"/>
                  <a:gd name="connsiteY5" fmla="*/ 530225 h 1120775"/>
                  <a:gd name="connsiteX6" fmla="*/ 511175 w 825500"/>
                  <a:gd name="connsiteY6" fmla="*/ 0 h 1120775"/>
                  <a:gd name="connsiteX0" fmla="*/ 511175 w 825500"/>
                  <a:gd name="connsiteY0" fmla="*/ 0 h 1120775"/>
                  <a:gd name="connsiteX1" fmla="*/ 0 w 825500"/>
                  <a:gd name="connsiteY1" fmla="*/ 304800 h 1120775"/>
                  <a:gd name="connsiteX2" fmla="*/ 168275 w 825500"/>
                  <a:gd name="connsiteY2" fmla="*/ 669925 h 1120775"/>
                  <a:gd name="connsiteX3" fmla="*/ 222250 w 825500"/>
                  <a:gd name="connsiteY3" fmla="*/ 1117600 h 1120775"/>
                  <a:gd name="connsiteX4" fmla="*/ 825500 w 825500"/>
                  <a:gd name="connsiteY4" fmla="*/ 1120775 h 1120775"/>
                  <a:gd name="connsiteX5" fmla="*/ 742950 w 825500"/>
                  <a:gd name="connsiteY5" fmla="*/ 530225 h 1120775"/>
                  <a:gd name="connsiteX6" fmla="*/ 511175 w 825500"/>
                  <a:gd name="connsiteY6" fmla="*/ 0 h 112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500" h="1120775">
                    <a:moveTo>
                      <a:pt x="511175" y="0"/>
                    </a:moveTo>
                    <a:lnTo>
                      <a:pt x="0" y="304800"/>
                    </a:lnTo>
                    <a:cubicBezTo>
                      <a:pt x="69850" y="416454"/>
                      <a:pt x="131233" y="534458"/>
                      <a:pt x="168275" y="669925"/>
                    </a:cubicBezTo>
                    <a:cubicBezTo>
                      <a:pt x="205317" y="805392"/>
                      <a:pt x="220663" y="912283"/>
                      <a:pt x="222250" y="1117600"/>
                    </a:cubicBezTo>
                    <a:lnTo>
                      <a:pt x="825500" y="1120775"/>
                    </a:lnTo>
                    <a:cubicBezTo>
                      <a:pt x="801158" y="829204"/>
                      <a:pt x="795338" y="717021"/>
                      <a:pt x="742950" y="530225"/>
                    </a:cubicBezTo>
                    <a:cubicBezTo>
                      <a:pt x="690562" y="343429"/>
                      <a:pt x="609600" y="167746"/>
                      <a:pt x="5111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5375275" y="1498600"/>
                <a:ext cx="1108075" cy="1104900"/>
              </a:xfrm>
              <a:custGeom>
                <a:avLst/>
                <a:gdLst>
                  <a:gd name="connsiteX0" fmla="*/ 282575 w 1108075"/>
                  <a:gd name="connsiteY0" fmla="*/ 0 h 1104900"/>
                  <a:gd name="connsiteX1" fmla="*/ 0 w 1108075"/>
                  <a:gd name="connsiteY1" fmla="*/ 520700 h 1104900"/>
                  <a:gd name="connsiteX2" fmla="*/ 342900 w 1108075"/>
                  <a:gd name="connsiteY2" fmla="*/ 781050 h 1104900"/>
                  <a:gd name="connsiteX3" fmla="*/ 596900 w 1108075"/>
                  <a:gd name="connsiteY3" fmla="*/ 1104900 h 1104900"/>
                  <a:gd name="connsiteX4" fmla="*/ 1108075 w 1108075"/>
                  <a:gd name="connsiteY4" fmla="*/ 800100 h 1104900"/>
                  <a:gd name="connsiteX5" fmla="*/ 742950 w 1108075"/>
                  <a:gd name="connsiteY5" fmla="*/ 336550 h 1104900"/>
                  <a:gd name="connsiteX6" fmla="*/ 282575 w 1108075"/>
                  <a:gd name="connsiteY6" fmla="*/ 0 h 1104900"/>
                  <a:gd name="connsiteX0" fmla="*/ 282575 w 1109718"/>
                  <a:gd name="connsiteY0" fmla="*/ 2746 h 1107646"/>
                  <a:gd name="connsiteX1" fmla="*/ 0 w 1109718"/>
                  <a:gd name="connsiteY1" fmla="*/ 523446 h 1107646"/>
                  <a:gd name="connsiteX2" fmla="*/ 342900 w 1109718"/>
                  <a:gd name="connsiteY2" fmla="*/ 783796 h 1107646"/>
                  <a:gd name="connsiteX3" fmla="*/ 596900 w 1109718"/>
                  <a:gd name="connsiteY3" fmla="*/ 1107646 h 1107646"/>
                  <a:gd name="connsiteX4" fmla="*/ 1108075 w 1109718"/>
                  <a:gd name="connsiteY4" fmla="*/ 802846 h 1107646"/>
                  <a:gd name="connsiteX5" fmla="*/ 742950 w 1109718"/>
                  <a:gd name="connsiteY5" fmla="*/ 339296 h 1107646"/>
                  <a:gd name="connsiteX6" fmla="*/ 282575 w 1109718"/>
                  <a:gd name="connsiteY6" fmla="*/ 2746 h 1107646"/>
                  <a:gd name="connsiteX0" fmla="*/ 282575 w 1108075"/>
                  <a:gd name="connsiteY0" fmla="*/ 2746 h 1107646"/>
                  <a:gd name="connsiteX1" fmla="*/ 0 w 1108075"/>
                  <a:gd name="connsiteY1" fmla="*/ 523446 h 1107646"/>
                  <a:gd name="connsiteX2" fmla="*/ 342900 w 1108075"/>
                  <a:gd name="connsiteY2" fmla="*/ 783796 h 1107646"/>
                  <a:gd name="connsiteX3" fmla="*/ 596900 w 1108075"/>
                  <a:gd name="connsiteY3" fmla="*/ 1107646 h 1107646"/>
                  <a:gd name="connsiteX4" fmla="*/ 1108075 w 1108075"/>
                  <a:gd name="connsiteY4" fmla="*/ 802846 h 1107646"/>
                  <a:gd name="connsiteX5" fmla="*/ 742950 w 1108075"/>
                  <a:gd name="connsiteY5" fmla="*/ 339296 h 1107646"/>
                  <a:gd name="connsiteX6" fmla="*/ 282575 w 1108075"/>
                  <a:gd name="connsiteY6" fmla="*/ 2746 h 1107646"/>
                  <a:gd name="connsiteX0" fmla="*/ 282575 w 1108075"/>
                  <a:gd name="connsiteY0" fmla="*/ 0 h 1104900"/>
                  <a:gd name="connsiteX1" fmla="*/ 0 w 1108075"/>
                  <a:gd name="connsiteY1" fmla="*/ 520700 h 1104900"/>
                  <a:gd name="connsiteX2" fmla="*/ 342900 w 1108075"/>
                  <a:gd name="connsiteY2" fmla="*/ 781050 h 1104900"/>
                  <a:gd name="connsiteX3" fmla="*/ 596900 w 1108075"/>
                  <a:gd name="connsiteY3" fmla="*/ 1104900 h 1104900"/>
                  <a:gd name="connsiteX4" fmla="*/ 1108075 w 1108075"/>
                  <a:gd name="connsiteY4" fmla="*/ 800100 h 1104900"/>
                  <a:gd name="connsiteX5" fmla="*/ 742950 w 1108075"/>
                  <a:gd name="connsiteY5" fmla="*/ 336550 h 1104900"/>
                  <a:gd name="connsiteX6" fmla="*/ 282575 w 1108075"/>
                  <a:gd name="connsiteY6" fmla="*/ 0 h 1104900"/>
                  <a:gd name="connsiteX0" fmla="*/ 282575 w 1108075"/>
                  <a:gd name="connsiteY0" fmla="*/ 0 h 1104900"/>
                  <a:gd name="connsiteX1" fmla="*/ 0 w 1108075"/>
                  <a:gd name="connsiteY1" fmla="*/ 520700 h 1104900"/>
                  <a:gd name="connsiteX2" fmla="*/ 342900 w 1108075"/>
                  <a:gd name="connsiteY2" fmla="*/ 781050 h 1104900"/>
                  <a:gd name="connsiteX3" fmla="*/ 596900 w 1108075"/>
                  <a:gd name="connsiteY3" fmla="*/ 1104900 h 1104900"/>
                  <a:gd name="connsiteX4" fmla="*/ 1108075 w 1108075"/>
                  <a:gd name="connsiteY4" fmla="*/ 800100 h 1104900"/>
                  <a:gd name="connsiteX5" fmla="*/ 742950 w 1108075"/>
                  <a:gd name="connsiteY5" fmla="*/ 336550 h 1104900"/>
                  <a:gd name="connsiteX6" fmla="*/ 282575 w 1108075"/>
                  <a:gd name="connsiteY6" fmla="*/ 0 h 1104900"/>
                  <a:gd name="connsiteX0" fmla="*/ 282575 w 1108075"/>
                  <a:gd name="connsiteY0" fmla="*/ 0 h 1104900"/>
                  <a:gd name="connsiteX1" fmla="*/ 0 w 1108075"/>
                  <a:gd name="connsiteY1" fmla="*/ 520700 h 1104900"/>
                  <a:gd name="connsiteX2" fmla="*/ 342900 w 1108075"/>
                  <a:gd name="connsiteY2" fmla="*/ 781050 h 1104900"/>
                  <a:gd name="connsiteX3" fmla="*/ 596900 w 1108075"/>
                  <a:gd name="connsiteY3" fmla="*/ 1104900 h 1104900"/>
                  <a:gd name="connsiteX4" fmla="*/ 1108075 w 1108075"/>
                  <a:gd name="connsiteY4" fmla="*/ 800100 h 1104900"/>
                  <a:gd name="connsiteX5" fmla="*/ 742950 w 1108075"/>
                  <a:gd name="connsiteY5" fmla="*/ 336550 h 1104900"/>
                  <a:gd name="connsiteX6" fmla="*/ 282575 w 1108075"/>
                  <a:gd name="connsiteY6" fmla="*/ 0 h 1104900"/>
                  <a:gd name="connsiteX0" fmla="*/ 282575 w 1108075"/>
                  <a:gd name="connsiteY0" fmla="*/ 0 h 1104900"/>
                  <a:gd name="connsiteX1" fmla="*/ 0 w 1108075"/>
                  <a:gd name="connsiteY1" fmla="*/ 520700 h 1104900"/>
                  <a:gd name="connsiteX2" fmla="*/ 342900 w 1108075"/>
                  <a:gd name="connsiteY2" fmla="*/ 781050 h 1104900"/>
                  <a:gd name="connsiteX3" fmla="*/ 596900 w 1108075"/>
                  <a:gd name="connsiteY3" fmla="*/ 1104900 h 1104900"/>
                  <a:gd name="connsiteX4" fmla="*/ 1108075 w 1108075"/>
                  <a:gd name="connsiteY4" fmla="*/ 800100 h 1104900"/>
                  <a:gd name="connsiteX5" fmla="*/ 742950 w 1108075"/>
                  <a:gd name="connsiteY5" fmla="*/ 336550 h 1104900"/>
                  <a:gd name="connsiteX6" fmla="*/ 282575 w 1108075"/>
                  <a:gd name="connsiteY6" fmla="*/ 0 h 1104900"/>
                  <a:gd name="connsiteX0" fmla="*/ 282575 w 1108075"/>
                  <a:gd name="connsiteY0" fmla="*/ 0 h 1104900"/>
                  <a:gd name="connsiteX1" fmla="*/ 0 w 1108075"/>
                  <a:gd name="connsiteY1" fmla="*/ 520700 h 1104900"/>
                  <a:gd name="connsiteX2" fmla="*/ 342900 w 1108075"/>
                  <a:gd name="connsiteY2" fmla="*/ 781050 h 1104900"/>
                  <a:gd name="connsiteX3" fmla="*/ 596900 w 1108075"/>
                  <a:gd name="connsiteY3" fmla="*/ 1104900 h 1104900"/>
                  <a:gd name="connsiteX4" fmla="*/ 1108075 w 1108075"/>
                  <a:gd name="connsiteY4" fmla="*/ 800100 h 1104900"/>
                  <a:gd name="connsiteX5" fmla="*/ 742950 w 1108075"/>
                  <a:gd name="connsiteY5" fmla="*/ 336550 h 1104900"/>
                  <a:gd name="connsiteX6" fmla="*/ 282575 w 1108075"/>
                  <a:gd name="connsiteY6" fmla="*/ 0 h 110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8075" h="1104900">
                    <a:moveTo>
                      <a:pt x="282575" y="0"/>
                    </a:moveTo>
                    <a:lnTo>
                      <a:pt x="0" y="520700"/>
                    </a:lnTo>
                    <a:cubicBezTo>
                      <a:pt x="162454" y="615950"/>
                      <a:pt x="243417" y="683683"/>
                      <a:pt x="342900" y="781050"/>
                    </a:cubicBezTo>
                    <a:cubicBezTo>
                      <a:pt x="442383" y="878417"/>
                      <a:pt x="513821" y="952500"/>
                      <a:pt x="596900" y="1104900"/>
                    </a:cubicBezTo>
                    <a:lnTo>
                      <a:pt x="1108075" y="800100"/>
                    </a:lnTo>
                    <a:cubicBezTo>
                      <a:pt x="941917" y="535517"/>
                      <a:pt x="880533" y="469900"/>
                      <a:pt x="742950" y="336550"/>
                    </a:cubicBezTo>
                    <a:cubicBezTo>
                      <a:pt x="605367" y="203200"/>
                      <a:pt x="533400" y="134408"/>
                      <a:pt x="2825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75"/>
              <p:cNvSpPr/>
              <p:nvPr/>
            </p:nvSpPr>
            <p:spPr>
              <a:xfrm>
                <a:off x="2657475" y="4244975"/>
                <a:ext cx="1933575" cy="1400175"/>
              </a:xfrm>
              <a:custGeom>
                <a:avLst/>
                <a:gdLst>
                  <a:gd name="connsiteX0" fmla="*/ 517525 w 1933575"/>
                  <a:gd name="connsiteY0" fmla="*/ 0 h 1400175"/>
                  <a:gd name="connsiteX1" fmla="*/ 0 w 1933575"/>
                  <a:gd name="connsiteY1" fmla="*/ 301625 h 1400175"/>
                  <a:gd name="connsiteX2" fmla="*/ 819150 w 1933575"/>
                  <a:gd name="connsiteY2" fmla="*/ 1114425 h 1400175"/>
                  <a:gd name="connsiteX3" fmla="*/ 1933575 w 1933575"/>
                  <a:gd name="connsiteY3" fmla="*/ 1400175 h 1400175"/>
                  <a:gd name="connsiteX4" fmla="*/ 1930400 w 1933575"/>
                  <a:gd name="connsiteY4" fmla="*/ 787400 h 1400175"/>
                  <a:gd name="connsiteX5" fmla="*/ 1117600 w 1933575"/>
                  <a:gd name="connsiteY5" fmla="*/ 581025 h 1400175"/>
                  <a:gd name="connsiteX6" fmla="*/ 517525 w 1933575"/>
                  <a:gd name="connsiteY6" fmla="*/ 0 h 1400175"/>
                  <a:gd name="connsiteX0" fmla="*/ 517525 w 1933575"/>
                  <a:gd name="connsiteY0" fmla="*/ 0 h 1400175"/>
                  <a:gd name="connsiteX1" fmla="*/ 0 w 1933575"/>
                  <a:gd name="connsiteY1" fmla="*/ 301625 h 1400175"/>
                  <a:gd name="connsiteX2" fmla="*/ 819150 w 1933575"/>
                  <a:gd name="connsiteY2" fmla="*/ 1114425 h 1400175"/>
                  <a:gd name="connsiteX3" fmla="*/ 1933575 w 1933575"/>
                  <a:gd name="connsiteY3" fmla="*/ 1400175 h 1400175"/>
                  <a:gd name="connsiteX4" fmla="*/ 1930400 w 1933575"/>
                  <a:gd name="connsiteY4" fmla="*/ 787400 h 1400175"/>
                  <a:gd name="connsiteX5" fmla="*/ 1117600 w 1933575"/>
                  <a:gd name="connsiteY5" fmla="*/ 581025 h 1400175"/>
                  <a:gd name="connsiteX6" fmla="*/ 517525 w 1933575"/>
                  <a:gd name="connsiteY6" fmla="*/ 0 h 140017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11135"/>
                  <a:gd name="connsiteX1" fmla="*/ 0 w 1933575"/>
                  <a:gd name="connsiteY1" fmla="*/ 301625 h 1411135"/>
                  <a:gd name="connsiteX2" fmla="*/ 819150 w 1933575"/>
                  <a:gd name="connsiteY2" fmla="*/ 1114425 h 1411135"/>
                  <a:gd name="connsiteX3" fmla="*/ 1933575 w 1933575"/>
                  <a:gd name="connsiteY3" fmla="*/ 1400175 h 1411135"/>
                  <a:gd name="connsiteX4" fmla="*/ 1930400 w 1933575"/>
                  <a:gd name="connsiteY4" fmla="*/ 787400 h 1411135"/>
                  <a:gd name="connsiteX5" fmla="*/ 1117600 w 1933575"/>
                  <a:gd name="connsiteY5" fmla="*/ 581025 h 1411135"/>
                  <a:gd name="connsiteX6" fmla="*/ 517525 w 1933575"/>
                  <a:gd name="connsiteY6" fmla="*/ 0 h 1411135"/>
                  <a:gd name="connsiteX0" fmla="*/ 517525 w 1933575"/>
                  <a:gd name="connsiteY0" fmla="*/ 0 h 1400175"/>
                  <a:gd name="connsiteX1" fmla="*/ 0 w 1933575"/>
                  <a:gd name="connsiteY1" fmla="*/ 301625 h 1400175"/>
                  <a:gd name="connsiteX2" fmla="*/ 819150 w 1933575"/>
                  <a:gd name="connsiteY2" fmla="*/ 1114425 h 1400175"/>
                  <a:gd name="connsiteX3" fmla="*/ 1933575 w 1933575"/>
                  <a:gd name="connsiteY3" fmla="*/ 1400175 h 1400175"/>
                  <a:gd name="connsiteX4" fmla="*/ 1930400 w 1933575"/>
                  <a:gd name="connsiteY4" fmla="*/ 787400 h 1400175"/>
                  <a:gd name="connsiteX5" fmla="*/ 1117600 w 1933575"/>
                  <a:gd name="connsiteY5" fmla="*/ 581025 h 1400175"/>
                  <a:gd name="connsiteX6" fmla="*/ 517525 w 1933575"/>
                  <a:gd name="connsiteY6" fmla="*/ 0 h 140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3575" h="1400175">
                    <a:moveTo>
                      <a:pt x="517525" y="0"/>
                    </a:moveTo>
                    <a:lnTo>
                      <a:pt x="0" y="301625"/>
                    </a:lnTo>
                    <a:cubicBezTo>
                      <a:pt x="228071" y="677863"/>
                      <a:pt x="496888" y="931333"/>
                      <a:pt x="819150" y="1114425"/>
                    </a:cubicBezTo>
                    <a:cubicBezTo>
                      <a:pt x="1141412" y="1297517"/>
                      <a:pt x="1453092" y="1384829"/>
                      <a:pt x="1933575" y="1400175"/>
                    </a:cubicBezTo>
                    <a:cubicBezTo>
                      <a:pt x="1932517" y="1195917"/>
                      <a:pt x="1931458" y="991658"/>
                      <a:pt x="1930400" y="787400"/>
                    </a:cubicBezTo>
                    <a:cubicBezTo>
                      <a:pt x="1646767" y="747183"/>
                      <a:pt x="1366216" y="696583"/>
                      <a:pt x="1117600" y="581025"/>
                    </a:cubicBezTo>
                    <a:cubicBezTo>
                      <a:pt x="904904" y="482163"/>
                      <a:pt x="703791" y="287867"/>
                      <a:pt x="5175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reeform 79"/>
              <p:cNvSpPr/>
              <p:nvPr/>
            </p:nvSpPr>
            <p:spPr>
              <a:xfrm>
                <a:off x="4584700" y="1209675"/>
                <a:ext cx="1082675" cy="806450"/>
              </a:xfrm>
              <a:custGeom>
                <a:avLst/>
                <a:gdLst>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 name="connsiteX0" fmla="*/ 3175 w 1082675"/>
                  <a:gd name="connsiteY0" fmla="*/ 32765 h 839215"/>
                  <a:gd name="connsiteX1" fmla="*/ 0 w 1082675"/>
                  <a:gd name="connsiteY1" fmla="*/ 626490 h 839215"/>
                  <a:gd name="connsiteX2" fmla="*/ 419100 w 1082675"/>
                  <a:gd name="connsiteY2" fmla="*/ 686815 h 839215"/>
                  <a:gd name="connsiteX3" fmla="*/ 787400 w 1082675"/>
                  <a:gd name="connsiteY3" fmla="*/ 839215 h 839215"/>
                  <a:gd name="connsiteX4" fmla="*/ 1082675 w 1082675"/>
                  <a:gd name="connsiteY4" fmla="*/ 318515 h 839215"/>
                  <a:gd name="connsiteX5" fmla="*/ 568325 w 1082675"/>
                  <a:gd name="connsiteY5" fmla="*/ 102615 h 839215"/>
                  <a:gd name="connsiteX6" fmla="*/ 3175 w 1082675"/>
                  <a:gd name="connsiteY6" fmla="*/ 32765 h 839215"/>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 name="connsiteX0" fmla="*/ 3175 w 1082675"/>
                  <a:gd name="connsiteY0" fmla="*/ 0 h 818384"/>
                  <a:gd name="connsiteX1" fmla="*/ 0 w 1082675"/>
                  <a:gd name="connsiteY1" fmla="*/ 593725 h 818384"/>
                  <a:gd name="connsiteX2" fmla="*/ 419100 w 1082675"/>
                  <a:gd name="connsiteY2" fmla="*/ 654050 h 818384"/>
                  <a:gd name="connsiteX3" fmla="*/ 787400 w 1082675"/>
                  <a:gd name="connsiteY3" fmla="*/ 806450 h 818384"/>
                  <a:gd name="connsiteX4" fmla="*/ 1082675 w 1082675"/>
                  <a:gd name="connsiteY4" fmla="*/ 285750 h 818384"/>
                  <a:gd name="connsiteX5" fmla="*/ 568325 w 1082675"/>
                  <a:gd name="connsiteY5" fmla="*/ 69850 h 818384"/>
                  <a:gd name="connsiteX6" fmla="*/ 3175 w 1082675"/>
                  <a:gd name="connsiteY6" fmla="*/ 0 h 818384"/>
                  <a:gd name="connsiteX0" fmla="*/ 3175 w 1082675"/>
                  <a:gd name="connsiteY0" fmla="*/ 0 h 819536"/>
                  <a:gd name="connsiteX1" fmla="*/ 0 w 1082675"/>
                  <a:gd name="connsiteY1" fmla="*/ 593725 h 819536"/>
                  <a:gd name="connsiteX2" fmla="*/ 419100 w 1082675"/>
                  <a:gd name="connsiteY2" fmla="*/ 654050 h 819536"/>
                  <a:gd name="connsiteX3" fmla="*/ 787400 w 1082675"/>
                  <a:gd name="connsiteY3" fmla="*/ 806450 h 819536"/>
                  <a:gd name="connsiteX4" fmla="*/ 1082675 w 1082675"/>
                  <a:gd name="connsiteY4" fmla="*/ 285750 h 819536"/>
                  <a:gd name="connsiteX5" fmla="*/ 568325 w 1082675"/>
                  <a:gd name="connsiteY5" fmla="*/ 69850 h 819536"/>
                  <a:gd name="connsiteX6" fmla="*/ 3175 w 1082675"/>
                  <a:gd name="connsiteY6" fmla="*/ 0 h 819536"/>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 name="connsiteX0" fmla="*/ 3175 w 1082675"/>
                  <a:gd name="connsiteY0" fmla="*/ 0 h 806450"/>
                  <a:gd name="connsiteX1" fmla="*/ 0 w 1082675"/>
                  <a:gd name="connsiteY1" fmla="*/ 593725 h 806450"/>
                  <a:gd name="connsiteX2" fmla="*/ 419100 w 1082675"/>
                  <a:gd name="connsiteY2" fmla="*/ 654050 h 806450"/>
                  <a:gd name="connsiteX3" fmla="*/ 787400 w 1082675"/>
                  <a:gd name="connsiteY3" fmla="*/ 806450 h 806450"/>
                  <a:gd name="connsiteX4" fmla="*/ 1082675 w 1082675"/>
                  <a:gd name="connsiteY4" fmla="*/ 285750 h 806450"/>
                  <a:gd name="connsiteX5" fmla="*/ 568325 w 1082675"/>
                  <a:gd name="connsiteY5" fmla="*/ 69850 h 806450"/>
                  <a:gd name="connsiteX6" fmla="*/ 3175 w 1082675"/>
                  <a:gd name="connsiteY6" fmla="*/ 0 h 80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675" h="806450">
                    <a:moveTo>
                      <a:pt x="3175" y="0"/>
                    </a:moveTo>
                    <a:cubicBezTo>
                      <a:pt x="2117" y="197908"/>
                      <a:pt x="1058" y="395817"/>
                      <a:pt x="0" y="593725"/>
                    </a:cubicBezTo>
                    <a:cubicBezTo>
                      <a:pt x="200025" y="601133"/>
                      <a:pt x="284542" y="611451"/>
                      <a:pt x="419100" y="654050"/>
                    </a:cubicBezTo>
                    <a:cubicBezTo>
                      <a:pt x="550476" y="695642"/>
                      <a:pt x="670454" y="731308"/>
                      <a:pt x="787400" y="806450"/>
                    </a:cubicBezTo>
                    <a:lnTo>
                      <a:pt x="1082675" y="285750"/>
                    </a:lnTo>
                    <a:cubicBezTo>
                      <a:pt x="846138" y="153458"/>
                      <a:pt x="748242" y="117475"/>
                      <a:pt x="568325" y="69850"/>
                    </a:cubicBezTo>
                    <a:cubicBezTo>
                      <a:pt x="388408" y="22225"/>
                      <a:pt x="250296" y="17463"/>
                      <a:pt x="31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2343144" y="2324100"/>
                <a:ext cx="831855" cy="2222500"/>
              </a:xfrm>
              <a:custGeom>
                <a:avLst/>
                <a:gdLst>
                  <a:gd name="connsiteX0" fmla="*/ 819150 w 831850"/>
                  <a:gd name="connsiteY0" fmla="*/ 298450 h 2222500"/>
                  <a:gd name="connsiteX1" fmla="*/ 298450 w 831850"/>
                  <a:gd name="connsiteY1" fmla="*/ 0 h 2222500"/>
                  <a:gd name="connsiteX2" fmla="*/ 0 w 831850"/>
                  <a:gd name="connsiteY2" fmla="*/ 1117600 h 2222500"/>
                  <a:gd name="connsiteX3" fmla="*/ 304800 w 831850"/>
                  <a:gd name="connsiteY3" fmla="*/ 2222500 h 2222500"/>
                  <a:gd name="connsiteX4" fmla="*/ 831850 w 831850"/>
                  <a:gd name="connsiteY4" fmla="*/ 1924050 h 2222500"/>
                  <a:gd name="connsiteX5" fmla="*/ 603250 w 831850"/>
                  <a:gd name="connsiteY5" fmla="*/ 1098550 h 2222500"/>
                  <a:gd name="connsiteX6" fmla="*/ 819150 w 831850"/>
                  <a:gd name="connsiteY6" fmla="*/ 298450 h 2222500"/>
                  <a:gd name="connsiteX0" fmla="*/ 819155 w 831855"/>
                  <a:gd name="connsiteY0" fmla="*/ 298450 h 2222500"/>
                  <a:gd name="connsiteX1" fmla="*/ 298455 w 831855"/>
                  <a:gd name="connsiteY1" fmla="*/ 0 h 2222500"/>
                  <a:gd name="connsiteX2" fmla="*/ 5 w 831855"/>
                  <a:gd name="connsiteY2" fmla="*/ 1117600 h 2222500"/>
                  <a:gd name="connsiteX3" fmla="*/ 304805 w 831855"/>
                  <a:gd name="connsiteY3" fmla="*/ 2222500 h 2222500"/>
                  <a:gd name="connsiteX4" fmla="*/ 831855 w 831855"/>
                  <a:gd name="connsiteY4" fmla="*/ 1924050 h 2222500"/>
                  <a:gd name="connsiteX5" fmla="*/ 603255 w 831855"/>
                  <a:gd name="connsiteY5" fmla="*/ 1098550 h 2222500"/>
                  <a:gd name="connsiteX6" fmla="*/ 819155 w 831855"/>
                  <a:gd name="connsiteY6" fmla="*/ 298450 h 2222500"/>
                  <a:gd name="connsiteX0" fmla="*/ 819155 w 837847"/>
                  <a:gd name="connsiteY0" fmla="*/ 298450 h 2222500"/>
                  <a:gd name="connsiteX1" fmla="*/ 298455 w 837847"/>
                  <a:gd name="connsiteY1" fmla="*/ 0 h 2222500"/>
                  <a:gd name="connsiteX2" fmla="*/ 5 w 837847"/>
                  <a:gd name="connsiteY2" fmla="*/ 1117600 h 2222500"/>
                  <a:gd name="connsiteX3" fmla="*/ 304805 w 837847"/>
                  <a:gd name="connsiteY3" fmla="*/ 2222500 h 2222500"/>
                  <a:gd name="connsiteX4" fmla="*/ 831855 w 837847"/>
                  <a:gd name="connsiteY4" fmla="*/ 1924050 h 2222500"/>
                  <a:gd name="connsiteX5" fmla="*/ 603255 w 837847"/>
                  <a:gd name="connsiteY5" fmla="*/ 1098550 h 2222500"/>
                  <a:gd name="connsiteX6" fmla="*/ 819155 w 837847"/>
                  <a:gd name="connsiteY6" fmla="*/ 298450 h 2222500"/>
                  <a:gd name="connsiteX0" fmla="*/ 819155 w 831855"/>
                  <a:gd name="connsiteY0" fmla="*/ 298450 h 2222500"/>
                  <a:gd name="connsiteX1" fmla="*/ 298455 w 831855"/>
                  <a:gd name="connsiteY1" fmla="*/ 0 h 2222500"/>
                  <a:gd name="connsiteX2" fmla="*/ 5 w 831855"/>
                  <a:gd name="connsiteY2" fmla="*/ 1117600 h 2222500"/>
                  <a:gd name="connsiteX3" fmla="*/ 304805 w 831855"/>
                  <a:gd name="connsiteY3" fmla="*/ 2222500 h 2222500"/>
                  <a:gd name="connsiteX4" fmla="*/ 831855 w 831855"/>
                  <a:gd name="connsiteY4" fmla="*/ 1924050 h 2222500"/>
                  <a:gd name="connsiteX5" fmla="*/ 603255 w 831855"/>
                  <a:gd name="connsiteY5" fmla="*/ 1098550 h 2222500"/>
                  <a:gd name="connsiteX6" fmla="*/ 819155 w 831855"/>
                  <a:gd name="connsiteY6" fmla="*/ 298450 h 2222500"/>
                  <a:gd name="connsiteX0" fmla="*/ 819155 w 831855"/>
                  <a:gd name="connsiteY0" fmla="*/ 298450 h 2222500"/>
                  <a:gd name="connsiteX1" fmla="*/ 298455 w 831855"/>
                  <a:gd name="connsiteY1" fmla="*/ 0 h 2222500"/>
                  <a:gd name="connsiteX2" fmla="*/ 5 w 831855"/>
                  <a:gd name="connsiteY2" fmla="*/ 1117600 h 2222500"/>
                  <a:gd name="connsiteX3" fmla="*/ 304805 w 831855"/>
                  <a:gd name="connsiteY3" fmla="*/ 2222500 h 2222500"/>
                  <a:gd name="connsiteX4" fmla="*/ 831855 w 831855"/>
                  <a:gd name="connsiteY4" fmla="*/ 1924050 h 2222500"/>
                  <a:gd name="connsiteX5" fmla="*/ 603255 w 831855"/>
                  <a:gd name="connsiteY5" fmla="*/ 1098550 h 2222500"/>
                  <a:gd name="connsiteX6" fmla="*/ 819155 w 831855"/>
                  <a:gd name="connsiteY6" fmla="*/ 298450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855" h="2222500">
                    <a:moveTo>
                      <a:pt x="819155" y="298450"/>
                    </a:moveTo>
                    <a:lnTo>
                      <a:pt x="298455" y="0"/>
                    </a:lnTo>
                    <a:cubicBezTo>
                      <a:pt x="161930" y="136525"/>
                      <a:pt x="-1053" y="747183"/>
                      <a:pt x="5" y="1117600"/>
                    </a:cubicBezTo>
                    <a:cubicBezTo>
                      <a:pt x="1063" y="1488017"/>
                      <a:pt x="166163" y="2088092"/>
                      <a:pt x="304805" y="2222500"/>
                    </a:cubicBezTo>
                    <a:lnTo>
                      <a:pt x="831855" y="1924050"/>
                    </a:lnTo>
                    <a:cubicBezTo>
                      <a:pt x="716497" y="1711325"/>
                      <a:pt x="605372" y="1369483"/>
                      <a:pt x="603255" y="1098550"/>
                    </a:cubicBezTo>
                    <a:cubicBezTo>
                      <a:pt x="601138" y="827617"/>
                      <a:pt x="685805" y="608542"/>
                      <a:pt x="819155" y="2984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a:off x="2641600" y="1209675"/>
                <a:ext cx="1946275" cy="1412875"/>
              </a:xfrm>
              <a:custGeom>
                <a:avLst/>
                <a:gdLst>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8774 h 1421649"/>
                  <a:gd name="connsiteX1" fmla="*/ 819150 w 1946275"/>
                  <a:gd name="connsiteY1" fmla="*/ 307224 h 1421649"/>
                  <a:gd name="connsiteX2" fmla="*/ 0 w 1946275"/>
                  <a:gd name="connsiteY2" fmla="*/ 1123199 h 1421649"/>
                  <a:gd name="connsiteX3" fmla="*/ 527050 w 1946275"/>
                  <a:gd name="connsiteY3" fmla="*/ 1421649 h 1421649"/>
                  <a:gd name="connsiteX4" fmla="*/ 1133475 w 1946275"/>
                  <a:gd name="connsiteY4" fmla="*/ 815224 h 1421649"/>
                  <a:gd name="connsiteX5" fmla="*/ 1946275 w 1946275"/>
                  <a:gd name="connsiteY5" fmla="*/ 599324 h 1421649"/>
                  <a:gd name="connsiteX6" fmla="*/ 1939925 w 1946275"/>
                  <a:gd name="connsiteY6" fmla="*/ 8774 h 1421649"/>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 name="connsiteX0" fmla="*/ 1939925 w 1946275"/>
                  <a:gd name="connsiteY0" fmla="*/ 0 h 1412875"/>
                  <a:gd name="connsiteX1" fmla="*/ 819150 w 1946275"/>
                  <a:gd name="connsiteY1" fmla="*/ 298450 h 1412875"/>
                  <a:gd name="connsiteX2" fmla="*/ 0 w 1946275"/>
                  <a:gd name="connsiteY2" fmla="*/ 1114425 h 1412875"/>
                  <a:gd name="connsiteX3" fmla="*/ 527050 w 1946275"/>
                  <a:gd name="connsiteY3" fmla="*/ 1412875 h 1412875"/>
                  <a:gd name="connsiteX4" fmla="*/ 1133475 w 1946275"/>
                  <a:gd name="connsiteY4" fmla="*/ 806450 h 1412875"/>
                  <a:gd name="connsiteX5" fmla="*/ 1946275 w 1946275"/>
                  <a:gd name="connsiteY5" fmla="*/ 590550 h 1412875"/>
                  <a:gd name="connsiteX6" fmla="*/ 1939925 w 1946275"/>
                  <a:gd name="connsiteY6" fmla="*/ 0 h 141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6275" h="1412875">
                    <a:moveTo>
                      <a:pt x="1939925" y="0"/>
                    </a:moveTo>
                    <a:cubicBezTo>
                      <a:pt x="1402821" y="5292"/>
                      <a:pt x="1142471" y="112713"/>
                      <a:pt x="819150" y="298450"/>
                    </a:cubicBezTo>
                    <a:cubicBezTo>
                      <a:pt x="495829" y="484187"/>
                      <a:pt x="277283" y="687388"/>
                      <a:pt x="0" y="1114425"/>
                    </a:cubicBezTo>
                    <a:lnTo>
                      <a:pt x="527050" y="1412875"/>
                    </a:lnTo>
                    <a:cubicBezTo>
                      <a:pt x="709612" y="1129771"/>
                      <a:pt x="896938" y="943504"/>
                      <a:pt x="1133475" y="806450"/>
                    </a:cubicBezTo>
                    <a:cubicBezTo>
                      <a:pt x="1370012" y="669396"/>
                      <a:pt x="1605492" y="610658"/>
                      <a:pt x="1946275" y="590550"/>
                    </a:cubicBezTo>
                    <a:cubicBezTo>
                      <a:pt x="1945217" y="392642"/>
                      <a:pt x="1944158" y="194733"/>
                      <a:pt x="19399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5" name="Group 154"/>
            <p:cNvGrpSpPr/>
            <p:nvPr/>
          </p:nvGrpSpPr>
          <p:grpSpPr>
            <a:xfrm>
              <a:off x="3346450" y="1244600"/>
              <a:ext cx="3733800" cy="4689475"/>
              <a:chOff x="3346450" y="1244600"/>
              <a:chExt cx="3733800" cy="4689475"/>
            </a:xfrm>
            <a:gradFill flip="none" rotWithShape="1">
              <a:gsLst>
                <a:gs pos="100000">
                  <a:srgbClr val="FFC000"/>
                </a:gs>
                <a:gs pos="63000">
                  <a:schemeClr val="tx2">
                    <a:lumMod val="75000"/>
                  </a:schemeClr>
                </a:gs>
                <a:gs pos="44000">
                  <a:srgbClr val="92D050"/>
                </a:gs>
              </a:gsLst>
              <a:lin ang="1800000" scaled="0"/>
              <a:tileRect/>
            </a:gradFill>
          </p:grpSpPr>
          <p:sp>
            <p:nvSpPr>
              <p:cNvPr id="86" name="Freeform 85"/>
              <p:cNvSpPr/>
              <p:nvPr/>
            </p:nvSpPr>
            <p:spPr>
              <a:xfrm>
                <a:off x="5708650" y="4521200"/>
                <a:ext cx="1050925" cy="1057275"/>
              </a:xfrm>
              <a:custGeom>
                <a:avLst/>
                <a:gdLst>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 name="connsiteX0" fmla="*/ 796925 w 1050925"/>
                  <a:gd name="connsiteY0" fmla="*/ 0 h 1057275"/>
                  <a:gd name="connsiteX1" fmla="*/ 454025 w 1050925"/>
                  <a:gd name="connsiteY1" fmla="*/ 463550 h 1057275"/>
                  <a:gd name="connsiteX2" fmla="*/ 0 w 1050925"/>
                  <a:gd name="connsiteY2" fmla="*/ 806450 h 1057275"/>
                  <a:gd name="connsiteX3" fmla="*/ 149225 w 1050925"/>
                  <a:gd name="connsiteY3" fmla="*/ 1057275 h 1057275"/>
                  <a:gd name="connsiteX4" fmla="*/ 660400 w 1050925"/>
                  <a:gd name="connsiteY4" fmla="*/ 663575 h 1057275"/>
                  <a:gd name="connsiteX5" fmla="*/ 1050925 w 1050925"/>
                  <a:gd name="connsiteY5" fmla="*/ 136525 h 1057275"/>
                  <a:gd name="connsiteX6" fmla="*/ 796925 w 1050925"/>
                  <a:gd name="connsiteY6" fmla="*/ 0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0925" h="1057275">
                    <a:moveTo>
                      <a:pt x="796925" y="0"/>
                    </a:moveTo>
                    <a:cubicBezTo>
                      <a:pt x="700617" y="168804"/>
                      <a:pt x="586846" y="329142"/>
                      <a:pt x="454025" y="463550"/>
                    </a:cubicBezTo>
                    <a:cubicBezTo>
                      <a:pt x="321204" y="597958"/>
                      <a:pt x="209550" y="678921"/>
                      <a:pt x="0" y="806450"/>
                    </a:cubicBezTo>
                    <a:lnTo>
                      <a:pt x="149225" y="1057275"/>
                    </a:lnTo>
                    <a:cubicBezTo>
                      <a:pt x="357717" y="931863"/>
                      <a:pt x="510117" y="817033"/>
                      <a:pt x="660400" y="663575"/>
                    </a:cubicBezTo>
                    <a:cubicBezTo>
                      <a:pt x="810683" y="510117"/>
                      <a:pt x="958321" y="310621"/>
                      <a:pt x="1050925" y="136525"/>
                    </a:cubicBezTo>
                    <a:lnTo>
                      <a:pt x="79692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87"/>
              <p:cNvSpPr/>
              <p:nvPr/>
            </p:nvSpPr>
            <p:spPr>
              <a:xfrm>
                <a:off x="4578350" y="5334000"/>
                <a:ext cx="1282700" cy="596900"/>
              </a:xfrm>
              <a:custGeom>
                <a:avLst/>
                <a:gdLst>
                  <a:gd name="connsiteX0" fmla="*/ 0 w 1282700"/>
                  <a:gd name="connsiteY0" fmla="*/ 596900 h 596900"/>
                  <a:gd name="connsiteX1" fmla="*/ 682625 w 1282700"/>
                  <a:gd name="connsiteY1" fmla="*/ 511175 h 596900"/>
                  <a:gd name="connsiteX2" fmla="*/ 1282700 w 1282700"/>
                  <a:gd name="connsiteY2" fmla="*/ 244475 h 596900"/>
                  <a:gd name="connsiteX3" fmla="*/ 1130300 w 1282700"/>
                  <a:gd name="connsiteY3" fmla="*/ 0 h 596900"/>
                  <a:gd name="connsiteX4" fmla="*/ 571500 w 1282700"/>
                  <a:gd name="connsiteY4" fmla="*/ 241300 h 596900"/>
                  <a:gd name="connsiteX5" fmla="*/ 6350 w 1282700"/>
                  <a:gd name="connsiteY5" fmla="*/ 320675 h 596900"/>
                  <a:gd name="connsiteX6" fmla="*/ 0 w 1282700"/>
                  <a:gd name="connsiteY6" fmla="*/ 596900 h 596900"/>
                  <a:gd name="connsiteX0" fmla="*/ 0 w 1282700"/>
                  <a:gd name="connsiteY0" fmla="*/ 596900 h 605822"/>
                  <a:gd name="connsiteX1" fmla="*/ 682625 w 1282700"/>
                  <a:gd name="connsiteY1" fmla="*/ 511175 h 605822"/>
                  <a:gd name="connsiteX2" fmla="*/ 1282700 w 1282700"/>
                  <a:gd name="connsiteY2" fmla="*/ 244475 h 605822"/>
                  <a:gd name="connsiteX3" fmla="*/ 1130300 w 1282700"/>
                  <a:gd name="connsiteY3" fmla="*/ 0 h 605822"/>
                  <a:gd name="connsiteX4" fmla="*/ 571500 w 1282700"/>
                  <a:gd name="connsiteY4" fmla="*/ 241300 h 605822"/>
                  <a:gd name="connsiteX5" fmla="*/ 6350 w 1282700"/>
                  <a:gd name="connsiteY5" fmla="*/ 320675 h 605822"/>
                  <a:gd name="connsiteX6" fmla="*/ 0 w 1282700"/>
                  <a:gd name="connsiteY6" fmla="*/ 596900 h 605822"/>
                  <a:gd name="connsiteX0" fmla="*/ 0 w 1282700"/>
                  <a:gd name="connsiteY0" fmla="*/ 596901 h 605823"/>
                  <a:gd name="connsiteX1" fmla="*/ 682625 w 1282700"/>
                  <a:gd name="connsiteY1" fmla="*/ 511176 h 605823"/>
                  <a:gd name="connsiteX2" fmla="*/ 1282700 w 1282700"/>
                  <a:gd name="connsiteY2" fmla="*/ 244476 h 605823"/>
                  <a:gd name="connsiteX3" fmla="*/ 1130300 w 1282700"/>
                  <a:gd name="connsiteY3" fmla="*/ 1 h 605823"/>
                  <a:gd name="connsiteX4" fmla="*/ 571500 w 1282700"/>
                  <a:gd name="connsiteY4" fmla="*/ 241301 h 605823"/>
                  <a:gd name="connsiteX5" fmla="*/ 6350 w 1282700"/>
                  <a:gd name="connsiteY5" fmla="*/ 320676 h 605823"/>
                  <a:gd name="connsiteX6" fmla="*/ 0 w 1282700"/>
                  <a:gd name="connsiteY6" fmla="*/ 596901 h 605823"/>
                  <a:gd name="connsiteX0" fmla="*/ 0 w 1282700"/>
                  <a:gd name="connsiteY0" fmla="*/ 596900 h 605822"/>
                  <a:gd name="connsiteX1" fmla="*/ 682625 w 1282700"/>
                  <a:gd name="connsiteY1" fmla="*/ 511175 h 605822"/>
                  <a:gd name="connsiteX2" fmla="*/ 1282700 w 1282700"/>
                  <a:gd name="connsiteY2" fmla="*/ 244475 h 605822"/>
                  <a:gd name="connsiteX3" fmla="*/ 1130300 w 1282700"/>
                  <a:gd name="connsiteY3" fmla="*/ 0 h 605822"/>
                  <a:gd name="connsiteX4" fmla="*/ 571500 w 1282700"/>
                  <a:gd name="connsiteY4" fmla="*/ 241300 h 605822"/>
                  <a:gd name="connsiteX5" fmla="*/ 6350 w 1282700"/>
                  <a:gd name="connsiteY5" fmla="*/ 320675 h 605822"/>
                  <a:gd name="connsiteX6" fmla="*/ 0 w 1282700"/>
                  <a:gd name="connsiteY6" fmla="*/ 596900 h 605822"/>
                  <a:gd name="connsiteX0" fmla="*/ 0 w 1282700"/>
                  <a:gd name="connsiteY0" fmla="*/ 596900 h 605822"/>
                  <a:gd name="connsiteX1" fmla="*/ 682625 w 1282700"/>
                  <a:gd name="connsiteY1" fmla="*/ 511175 h 605822"/>
                  <a:gd name="connsiteX2" fmla="*/ 1282700 w 1282700"/>
                  <a:gd name="connsiteY2" fmla="*/ 244475 h 605822"/>
                  <a:gd name="connsiteX3" fmla="*/ 1130300 w 1282700"/>
                  <a:gd name="connsiteY3" fmla="*/ 0 h 605822"/>
                  <a:gd name="connsiteX4" fmla="*/ 571500 w 1282700"/>
                  <a:gd name="connsiteY4" fmla="*/ 241300 h 605822"/>
                  <a:gd name="connsiteX5" fmla="*/ 6350 w 1282700"/>
                  <a:gd name="connsiteY5" fmla="*/ 320675 h 605822"/>
                  <a:gd name="connsiteX6" fmla="*/ 0 w 1282700"/>
                  <a:gd name="connsiteY6" fmla="*/ 596900 h 605822"/>
                  <a:gd name="connsiteX0" fmla="*/ 0 w 1282700"/>
                  <a:gd name="connsiteY0" fmla="*/ 596900 h 605822"/>
                  <a:gd name="connsiteX1" fmla="*/ 682625 w 1282700"/>
                  <a:gd name="connsiteY1" fmla="*/ 511175 h 605822"/>
                  <a:gd name="connsiteX2" fmla="*/ 1282700 w 1282700"/>
                  <a:gd name="connsiteY2" fmla="*/ 244475 h 605822"/>
                  <a:gd name="connsiteX3" fmla="*/ 1130300 w 1282700"/>
                  <a:gd name="connsiteY3" fmla="*/ 0 h 605822"/>
                  <a:gd name="connsiteX4" fmla="*/ 571500 w 1282700"/>
                  <a:gd name="connsiteY4" fmla="*/ 241300 h 605822"/>
                  <a:gd name="connsiteX5" fmla="*/ 6350 w 1282700"/>
                  <a:gd name="connsiteY5" fmla="*/ 320675 h 605822"/>
                  <a:gd name="connsiteX6" fmla="*/ 0 w 1282700"/>
                  <a:gd name="connsiteY6" fmla="*/ 596900 h 605822"/>
                  <a:gd name="connsiteX0" fmla="*/ 0 w 1282700"/>
                  <a:gd name="connsiteY0" fmla="*/ 596900 h 596900"/>
                  <a:gd name="connsiteX1" fmla="*/ 682625 w 1282700"/>
                  <a:gd name="connsiteY1" fmla="*/ 511175 h 596900"/>
                  <a:gd name="connsiteX2" fmla="*/ 1282700 w 1282700"/>
                  <a:gd name="connsiteY2" fmla="*/ 244475 h 596900"/>
                  <a:gd name="connsiteX3" fmla="*/ 1130300 w 1282700"/>
                  <a:gd name="connsiteY3" fmla="*/ 0 h 596900"/>
                  <a:gd name="connsiteX4" fmla="*/ 571500 w 1282700"/>
                  <a:gd name="connsiteY4" fmla="*/ 241300 h 596900"/>
                  <a:gd name="connsiteX5" fmla="*/ 6350 w 1282700"/>
                  <a:gd name="connsiteY5" fmla="*/ 320675 h 596900"/>
                  <a:gd name="connsiteX6" fmla="*/ 0 w 1282700"/>
                  <a:gd name="connsiteY6" fmla="*/ 596900 h 596900"/>
                  <a:gd name="connsiteX0" fmla="*/ 0 w 1282700"/>
                  <a:gd name="connsiteY0" fmla="*/ 596900 h 596900"/>
                  <a:gd name="connsiteX1" fmla="*/ 682625 w 1282700"/>
                  <a:gd name="connsiteY1" fmla="*/ 511175 h 596900"/>
                  <a:gd name="connsiteX2" fmla="*/ 1282700 w 1282700"/>
                  <a:gd name="connsiteY2" fmla="*/ 244475 h 596900"/>
                  <a:gd name="connsiteX3" fmla="*/ 1130300 w 1282700"/>
                  <a:gd name="connsiteY3" fmla="*/ 0 h 596900"/>
                  <a:gd name="connsiteX4" fmla="*/ 571500 w 1282700"/>
                  <a:gd name="connsiteY4" fmla="*/ 241300 h 596900"/>
                  <a:gd name="connsiteX5" fmla="*/ 6350 w 1282700"/>
                  <a:gd name="connsiteY5" fmla="*/ 320675 h 596900"/>
                  <a:gd name="connsiteX6" fmla="*/ 0 w 1282700"/>
                  <a:gd name="connsiteY6" fmla="*/ 596900 h 59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2700" h="596900">
                    <a:moveTo>
                      <a:pt x="0" y="596900"/>
                    </a:moveTo>
                    <a:cubicBezTo>
                      <a:pt x="258762" y="587375"/>
                      <a:pt x="468842" y="569913"/>
                      <a:pt x="682625" y="511175"/>
                    </a:cubicBezTo>
                    <a:cubicBezTo>
                      <a:pt x="896408" y="452438"/>
                      <a:pt x="1147763" y="310621"/>
                      <a:pt x="1282700" y="244475"/>
                    </a:cubicBezTo>
                    <a:lnTo>
                      <a:pt x="1130300" y="0"/>
                    </a:lnTo>
                    <a:cubicBezTo>
                      <a:pt x="986367" y="78846"/>
                      <a:pt x="758825" y="187854"/>
                      <a:pt x="571500" y="241300"/>
                    </a:cubicBezTo>
                    <a:cubicBezTo>
                      <a:pt x="384175" y="294746"/>
                      <a:pt x="142875" y="315383"/>
                      <a:pt x="6350" y="320675"/>
                    </a:cubicBezTo>
                    <a:lnTo>
                      <a:pt x="0" y="5969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6483350" y="2155825"/>
                <a:ext cx="590550" cy="1266825"/>
              </a:xfrm>
              <a:custGeom>
                <a:avLst/>
                <a:gdLst>
                  <a:gd name="connsiteX0" fmla="*/ 590550 w 590550"/>
                  <a:gd name="connsiteY0" fmla="*/ 1266825 h 1266825"/>
                  <a:gd name="connsiteX1" fmla="*/ 514350 w 590550"/>
                  <a:gd name="connsiteY1" fmla="*/ 606425 h 1266825"/>
                  <a:gd name="connsiteX2" fmla="*/ 254000 w 590550"/>
                  <a:gd name="connsiteY2" fmla="*/ 0 h 1266825"/>
                  <a:gd name="connsiteX3" fmla="*/ 0 w 590550"/>
                  <a:gd name="connsiteY3" fmla="*/ 146050 h 1266825"/>
                  <a:gd name="connsiteX4" fmla="*/ 234950 w 590550"/>
                  <a:gd name="connsiteY4" fmla="*/ 669925 h 1266825"/>
                  <a:gd name="connsiteX5" fmla="*/ 314325 w 590550"/>
                  <a:gd name="connsiteY5" fmla="*/ 1266825 h 1266825"/>
                  <a:gd name="connsiteX6" fmla="*/ 590550 w 590550"/>
                  <a:gd name="connsiteY6" fmla="*/ 1266825 h 1266825"/>
                  <a:gd name="connsiteX0" fmla="*/ 590550 w 600854"/>
                  <a:gd name="connsiteY0" fmla="*/ 1266825 h 1266825"/>
                  <a:gd name="connsiteX1" fmla="*/ 514350 w 600854"/>
                  <a:gd name="connsiteY1" fmla="*/ 606425 h 1266825"/>
                  <a:gd name="connsiteX2" fmla="*/ 254000 w 600854"/>
                  <a:gd name="connsiteY2" fmla="*/ 0 h 1266825"/>
                  <a:gd name="connsiteX3" fmla="*/ 0 w 600854"/>
                  <a:gd name="connsiteY3" fmla="*/ 146050 h 1266825"/>
                  <a:gd name="connsiteX4" fmla="*/ 234950 w 600854"/>
                  <a:gd name="connsiteY4" fmla="*/ 669925 h 1266825"/>
                  <a:gd name="connsiteX5" fmla="*/ 314325 w 600854"/>
                  <a:gd name="connsiteY5" fmla="*/ 1266825 h 1266825"/>
                  <a:gd name="connsiteX6" fmla="*/ 590550 w 600854"/>
                  <a:gd name="connsiteY6" fmla="*/ 1266825 h 1266825"/>
                  <a:gd name="connsiteX0" fmla="*/ 590590 w 600894"/>
                  <a:gd name="connsiteY0" fmla="*/ 1266825 h 1266825"/>
                  <a:gd name="connsiteX1" fmla="*/ 514390 w 600894"/>
                  <a:gd name="connsiteY1" fmla="*/ 606425 h 1266825"/>
                  <a:gd name="connsiteX2" fmla="*/ 254040 w 600894"/>
                  <a:gd name="connsiteY2" fmla="*/ 0 h 1266825"/>
                  <a:gd name="connsiteX3" fmla="*/ 40 w 600894"/>
                  <a:gd name="connsiteY3" fmla="*/ 146050 h 1266825"/>
                  <a:gd name="connsiteX4" fmla="*/ 234990 w 600894"/>
                  <a:gd name="connsiteY4" fmla="*/ 669925 h 1266825"/>
                  <a:gd name="connsiteX5" fmla="*/ 314365 w 600894"/>
                  <a:gd name="connsiteY5" fmla="*/ 1266825 h 1266825"/>
                  <a:gd name="connsiteX6" fmla="*/ 590590 w 600894"/>
                  <a:gd name="connsiteY6" fmla="*/ 1266825 h 1266825"/>
                  <a:gd name="connsiteX0" fmla="*/ 590550 w 600854"/>
                  <a:gd name="connsiteY0" fmla="*/ 1266825 h 1266825"/>
                  <a:gd name="connsiteX1" fmla="*/ 514350 w 600854"/>
                  <a:gd name="connsiteY1" fmla="*/ 606425 h 1266825"/>
                  <a:gd name="connsiteX2" fmla="*/ 254000 w 600854"/>
                  <a:gd name="connsiteY2" fmla="*/ 0 h 1266825"/>
                  <a:gd name="connsiteX3" fmla="*/ 0 w 600854"/>
                  <a:gd name="connsiteY3" fmla="*/ 146050 h 1266825"/>
                  <a:gd name="connsiteX4" fmla="*/ 234950 w 600854"/>
                  <a:gd name="connsiteY4" fmla="*/ 669925 h 1266825"/>
                  <a:gd name="connsiteX5" fmla="*/ 314325 w 600854"/>
                  <a:gd name="connsiteY5" fmla="*/ 1266825 h 1266825"/>
                  <a:gd name="connsiteX6" fmla="*/ 590550 w 600854"/>
                  <a:gd name="connsiteY6" fmla="*/ 1266825 h 1266825"/>
                  <a:gd name="connsiteX0" fmla="*/ 590550 w 600854"/>
                  <a:gd name="connsiteY0" fmla="*/ 1266825 h 1266825"/>
                  <a:gd name="connsiteX1" fmla="*/ 514350 w 600854"/>
                  <a:gd name="connsiteY1" fmla="*/ 606425 h 1266825"/>
                  <a:gd name="connsiteX2" fmla="*/ 254000 w 600854"/>
                  <a:gd name="connsiteY2" fmla="*/ 0 h 1266825"/>
                  <a:gd name="connsiteX3" fmla="*/ 0 w 600854"/>
                  <a:gd name="connsiteY3" fmla="*/ 146050 h 1266825"/>
                  <a:gd name="connsiteX4" fmla="*/ 234950 w 600854"/>
                  <a:gd name="connsiteY4" fmla="*/ 669925 h 1266825"/>
                  <a:gd name="connsiteX5" fmla="*/ 314325 w 600854"/>
                  <a:gd name="connsiteY5" fmla="*/ 1266825 h 1266825"/>
                  <a:gd name="connsiteX6" fmla="*/ 590550 w 600854"/>
                  <a:gd name="connsiteY6" fmla="*/ 1266825 h 1266825"/>
                  <a:gd name="connsiteX0" fmla="*/ 590550 w 590550"/>
                  <a:gd name="connsiteY0" fmla="*/ 1266825 h 1266825"/>
                  <a:gd name="connsiteX1" fmla="*/ 514350 w 590550"/>
                  <a:gd name="connsiteY1" fmla="*/ 606425 h 1266825"/>
                  <a:gd name="connsiteX2" fmla="*/ 254000 w 590550"/>
                  <a:gd name="connsiteY2" fmla="*/ 0 h 1266825"/>
                  <a:gd name="connsiteX3" fmla="*/ 0 w 590550"/>
                  <a:gd name="connsiteY3" fmla="*/ 146050 h 1266825"/>
                  <a:gd name="connsiteX4" fmla="*/ 234950 w 590550"/>
                  <a:gd name="connsiteY4" fmla="*/ 669925 h 1266825"/>
                  <a:gd name="connsiteX5" fmla="*/ 314325 w 590550"/>
                  <a:gd name="connsiteY5" fmla="*/ 1266825 h 1266825"/>
                  <a:gd name="connsiteX6" fmla="*/ 590550 w 590550"/>
                  <a:gd name="connsiteY6" fmla="*/ 1266825 h 1266825"/>
                  <a:gd name="connsiteX0" fmla="*/ 590550 w 590550"/>
                  <a:gd name="connsiteY0" fmla="*/ 1266825 h 1266825"/>
                  <a:gd name="connsiteX1" fmla="*/ 514350 w 590550"/>
                  <a:gd name="connsiteY1" fmla="*/ 606425 h 1266825"/>
                  <a:gd name="connsiteX2" fmla="*/ 254000 w 590550"/>
                  <a:gd name="connsiteY2" fmla="*/ 0 h 1266825"/>
                  <a:gd name="connsiteX3" fmla="*/ 0 w 590550"/>
                  <a:gd name="connsiteY3" fmla="*/ 146050 h 1266825"/>
                  <a:gd name="connsiteX4" fmla="*/ 234950 w 590550"/>
                  <a:gd name="connsiteY4" fmla="*/ 669925 h 1266825"/>
                  <a:gd name="connsiteX5" fmla="*/ 314325 w 590550"/>
                  <a:gd name="connsiteY5" fmla="*/ 1266825 h 1266825"/>
                  <a:gd name="connsiteX6" fmla="*/ 590550 w 590550"/>
                  <a:gd name="connsiteY6" fmla="*/ 1266825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550" h="1266825">
                    <a:moveTo>
                      <a:pt x="590550" y="1266825"/>
                    </a:moveTo>
                    <a:cubicBezTo>
                      <a:pt x="579437" y="963083"/>
                      <a:pt x="570442" y="817563"/>
                      <a:pt x="514350" y="606425"/>
                    </a:cubicBezTo>
                    <a:cubicBezTo>
                      <a:pt x="458258" y="395287"/>
                      <a:pt x="377825" y="171979"/>
                      <a:pt x="254000" y="0"/>
                    </a:cubicBezTo>
                    <a:lnTo>
                      <a:pt x="0" y="146050"/>
                    </a:lnTo>
                    <a:cubicBezTo>
                      <a:pt x="92075" y="302154"/>
                      <a:pt x="182562" y="483129"/>
                      <a:pt x="234950" y="669925"/>
                    </a:cubicBezTo>
                    <a:cubicBezTo>
                      <a:pt x="287338" y="856721"/>
                      <a:pt x="312208" y="1084792"/>
                      <a:pt x="314325" y="1266825"/>
                    </a:cubicBezTo>
                    <a:lnTo>
                      <a:pt x="590550" y="1266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a:off x="6508750" y="3419475"/>
                <a:ext cx="571500" cy="1235075"/>
              </a:xfrm>
              <a:custGeom>
                <a:avLst/>
                <a:gdLst>
                  <a:gd name="connsiteX0" fmla="*/ 279400 w 571500"/>
                  <a:gd name="connsiteY0" fmla="*/ 0 h 1235075"/>
                  <a:gd name="connsiteX1" fmla="*/ 212725 w 571500"/>
                  <a:gd name="connsiteY1" fmla="*/ 546100 h 1235075"/>
                  <a:gd name="connsiteX2" fmla="*/ 0 w 571500"/>
                  <a:gd name="connsiteY2" fmla="*/ 1092200 h 1235075"/>
                  <a:gd name="connsiteX3" fmla="*/ 250825 w 571500"/>
                  <a:gd name="connsiteY3" fmla="*/ 1235075 h 1235075"/>
                  <a:gd name="connsiteX4" fmla="*/ 501650 w 571500"/>
                  <a:gd name="connsiteY4" fmla="*/ 615950 h 1235075"/>
                  <a:gd name="connsiteX5" fmla="*/ 571500 w 571500"/>
                  <a:gd name="connsiteY5" fmla="*/ 0 h 1235075"/>
                  <a:gd name="connsiteX6" fmla="*/ 279400 w 571500"/>
                  <a:gd name="connsiteY6" fmla="*/ 0 h 1235075"/>
                  <a:gd name="connsiteX0" fmla="*/ 279400 w 583799"/>
                  <a:gd name="connsiteY0" fmla="*/ 0 h 1235075"/>
                  <a:gd name="connsiteX1" fmla="*/ 212725 w 583799"/>
                  <a:gd name="connsiteY1" fmla="*/ 546100 h 1235075"/>
                  <a:gd name="connsiteX2" fmla="*/ 0 w 583799"/>
                  <a:gd name="connsiteY2" fmla="*/ 1092200 h 1235075"/>
                  <a:gd name="connsiteX3" fmla="*/ 250825 w 583799"/>
                  <a:gd name="connsiteY3" fmla="*/ 1235075 h 1235075"/>
                  <a:gd name="connsiteX4" fmla="*/ 501650 w 583799"/>
                  <a:gd name="connsiteY4" fmla="*/ 615950 h 1235075"/>
                  <a:gd name="connsiteX5" fmla="*/ 571500 w 583799"/>
                  <a:gd name="connsiteY5" fmla="*/ 0 h 1235075"/>
                  <a:gd name="connsiteX6" fmla="*/ 279400 w 583799"/>
                  <a:gd name="connsiteY6" fmla="*/ 0 h 1235075"/>
                  <a:gd name="connsiteX0" fmla="*/ 279570 w 583969"/>
                  <a:gd name="connsiteY0" fmla="*/ 0 h 1235075"/>
                  <a:gd name="connsiteX1" fmla="*/ 212895 w 583969"/>
                  <a:gd name="connsiteY1" fmla="*/ 546100 h 1235075"/>
                  <a:gd name="connsiteX2" fmla="*/ 170 w 583969"/>
                  <a:gd name="connsiteY2" fmla="*/ 1092200 h 1235075"/>
                  <a:gd name="connsiteX3" fmla="*/ 250995 w 583969"/>
                  <a:gd name="connsiteY3" fmla="*/ 1235075 h 1235075"/>
                  <a:gd name="connsiteX4" fmla="*/ 501820 w 583969"/>
                  <a:gd name="connsiteY4" fmla="*/ 615950 h 1235075"/>
                  <a:gd name="connsiteX5" fmla="*/ 571670 w 583969"/>
                  <a:gd name="connsiteY5" fmla="*/ 0 h 1235075"/>
                  <a:gd name="connsiteX6" fmla="*/ 279570 w 583969"/>
                  <a:gd name="connsiteY6" fmla="*/ 0 h 1235075"/>
                  <a:gd name="connsiteX0" fmla="*/ 279570 w 583969"/>
                  <a:gd name="connsiteY0" fmla="*/ 0 h 1235075"/>
                  <a:gd name="connsiteX1" fmla="*/ 212895 w 583969"/>
                  <a:gd name="connsiteY1" fmla="*/ 546100 h 1235075"/>
                  <a:gd name="connsiteX2" fmla="*/ 170 w 583969"/>
                  <a:gd name="connsiteY2" fmla="*/ 1092200 h 1235075"/>
                  <a:gd name="connsiteX3" fmla="*/ 250995 w 583969"/>
                  <a:gd name="connsiteY3" fmla="*/ 1235075 h 1235075"/>
                  <a:gd name="connsiteX4" fmla="*/ 501820 w 583969"/>
                  <a:gd name="connsiteY4" fmla="*/ 615950 h 1235075"/>
                  <a:gd name="connsiteX5" fmla="*/ 571670 w 583969"/>
                  <a:gd name="connsiteY5" fmla="*/ 0 h 1235075"/>
                  <a:gd name="connsiteX6" fmla="*/ 279570 w 583969"/>
                  <a:gd name="connsiteY6" fmla="*/ 0 h 1235075"/>
                  <a:gd name="connsiteX0" fmla="*/ 279570 w 571670"/>
                  <a:gd name="connsiteY0" fmla="*/ 0 h 1235075"/>
                  <a:gd name="connsiteX1" fmla="*/ 212895 w 571670"/>
                  <a:gd name="connsiteY1" fmla="*/ 546100 h 1235075"/>
                  <a:gd name="connsiteX2" fmla="*/ 170 w 571670"/>
                  <a:gd name="connsiteY2" fmla="*/ 1092200 h 1235075"/>
                  <a:gd name="connsiteX3" fmla="*/ 250995 w 571670"/>
                  <a:gd name="connsiteY3" fmla="*/ 1235075 h 1235075"/>
                  <a:gd name="connsiteX4" fmla="*/ 501820 w 571670"/>
                  <a:gd name="connsiteY4" fmla="*/ 615950 h 1235075"/>
                  <a:gd name="connsiteX5" fmla="*/ 571670 w 571670"/>
                  <a:gd name="connsiteY5" fmla="*/ 0 h 1235075"/>
                  <a:gd name="connsiteX6" fmla="*/ 279570 w 571670"/>
                  <a:gd name="connsiteY6" fmla="*/ 0 h 1235075"/>
                  <a:gd name="connsiteX0" fmla="*/ 279570 w 571670"/>
                  <a:gd name="connsiteY0" fmla="*/ 0 h 1235075"/>
                  <a:gd name="connsiteX1" fmla="*/ 212895 w 571670"/>
                  <a:gd name="connsiteY1" fmla="*/ 546100 h 1235075"/>
                  <a:gd name="connsiteX2" fmla="*/ 170 w 571670"/>
                  <a:gd name="connsiteY2" fmla="*/ 1092200 h 1235075"/>
                  <a:gd name="connsiteX3" fmla="*/ 250995 w 571670"/>
                  <a:gd name="connsiteY3" fmla="*/ 1235075 h 1235075"/>
                  <a:gd name="connsiteX4" fmla="*/ 501820 w 571670"/>
                  <a:gd name="connsiteY4" fmla="*/ 615950 h 1235075"/>
                  <a:gd name="connsiteX5" fmla="*/ 571670 w 571670"/>
                  <a:gd name="connsiteY5" fmla="*/ 0 h 1235075"/>
                  <a:gd name="connsiteX6" fmla="*/ 279570 w 571670"/>
                  <a:gd name="connsiteY6" fmla="*/ 0 h 1235075"/>
                  <a:gd name="connsiteX0" fmla="*/ 279400 w 571500"/>
                  <a:gd name="connsiteY0" fmla="*/ 0 h 1235075"/>
                  <a:gd name="connsiteX1" fmla="*/ 212725 w 571500"/>
                  <a:gd name="connsiteY1" fmla="*/ 546100 h 1235075"/>
                  <a:gd name="connsiteX2" fmla="*/ 0 w 571500"/>
                  <a:gd name="connsiteY2" fmla="*/ 1092200 h 1235075"/>
                  <a:gd name="connsiteX3" fmla="*/ 250825 w 571500"/>
                  <a:gd name="connsiteY3" fmla="*/ 1235075 h 1235075"/>
                  <a:gd name="connsiteX4" fmla="*/ 501650 w 571500"/>
                  <a:gd name="connsiteY4" fmla="*/ 615950 h 1235075"/>
                  <a:gd name="connsiteX5" fmla="*/ 571500 w 571500"/>
                  <a:gd name="connsiteY5" fmla="*/ 0 h 1235075"/>
                  <a:gd name="connsiteX6" fmla="*/ 279400 w 571500"/>
                  <a:gd name="connsiteY6" fmla="*/ 0 h 123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0" h="1235075">
                    <a:moveTo>
                      <a:pt x="279400" y="0"/>
                    </a:moveTo>
                    <a:cubicBezTo>
                      <a:pt x="279929" y="176742"/>
                      <a:pt x="259292" y="364067"/>
                      <a:pt x="212725" y="546100"/>
                    </a:cubicBezTo>
                    <a:cubicBezTo>
                      <a:pt x="166158" y="728133"/>
                      <a:pt x="111125" y="875771"/>
                      <a:pt x="0" y="1092200"/>
                    </a:cubicBezTo>
                    <a:lnTo>
                      <a:pt x="250825" y="1235075"/>
                    </a:lnTo>
                    <a:cubicBezTo>
                      <a:pt x="350308" y="1038225"/>
                      <a:pt x="448204" y="821796"/>
                      <a:pt x="501650" y="615950"/>
                    </a:cubicBezTo>
                    <a:cubicBezTo>
                      <a:pt x="555096" y="410104"/>
                      <a:pt x="554567" y="258233"/>
                      <a:pt x="571500" y="0"/>
                    </a:cubicBezTo>
                    <a:lnTo>
                      <a:pt x="2794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5661025" y="1244600"/>
                <a:ext cx="1069975" cy="1054100"/>
              </a:xfrm>
              <a:custGeom>
                <a:avLst/>
                <a:gdLst>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 name="connsiteX0" fmla="*/ 142875 w 1069975"/>
                  <a:gd name="connsiteY0" fmla="*/ 0 h 1054100"/>
                  <a:gd name="connsiteX1" fmla="*/ 0 w 1069975"/>
                  <a:gd name="connsiteY1" fmla="*/ 257175 h 1054100"/>
                  <a:gd name="connsiteX2" fmla="*/ 454025 w 1069975"/>
                  <a:gd name="connsiteY2" fmla="*/ 587375 h 1054100"/>
                  <a:gd name="connsiteX3" fmla="*/ 828675 w 1069975"/>
                  <a:gd name="connsiteY3" fmla="*/ 1054100 h 1054100"/>
                  <a:gd name="connsiteX4" fmla="*/ 1069975 w 1069975"/>
                  <a:gd name="connsiteY4" fmla="*/ 908050 h 1054100"/>
                  <a:gd name="connsiteX5" fmla="*/ 676275 w 1069975"/>
                  <a:gd name="connsiteY5" fmla="*/ 400050 h 1054100"/>
                  <a:gd name="connsiteX6" fmla="*/ 142875 w 1069975"/>
                  <a:gd name="connsiteY6" fmla="*/ 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9975" h="1054100">
                    <a:moveTo>
                      <a:pt x="142875" y="0"/>
                    </a:moveTo>
                    <a:lnTo>
                      <a:pt x="0" y="257175"/>
                    </a:lnTo>
                    <a:cubicBezTo>
                      <a:pt x="236008" y="399521"/>
                      <a:pt x="315913" y="454554"/>
                      <a:pt x="454025" y="587375"/>
                    </a:cubicBezTo>
                    <a:cubicBezTo>
                      <a:pt x="592137" y="720196"/>
                      <a:pt x="665692" y="806979"/>
                      <a:pt x="828675" y="1054100"/>
                    </a:cubicBezTo>
                    <a:lnTo>
                      <a:pt x="1069975" y="908050"/>
                    </a:lnTo>
                    <a:cubicBezTo>
                      <a:pt x="911225" y="659342"/>
                      <a:pt x="830792" y="551392"/>
                      <a:pt x="676275" y="400050"/>
                    </a:cubicBezTo>
                    <a:cubicBezTo>
                      <a:pt x="521758" y="248708"/>
                      <a:pt x="366712" y="125412"/>
                      <a:pt x="1428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reeform 71"/>
              <p:cNvSpPr/>
              <p:nvPr/>
            </p:nvSpPr>
            <p:spPr>
              <a:xfrm>
                <a:off x="3346450" y="5356225"/>
                <a:ext cx="1238250" cy="577850"/>
              </a:xfrm>
              <a:custGeom>
                <a:avLst/>
                <a:gdLst>
                  <a:gd name="connsiteX0" fmla="*/ 127000 w 1238250"/>
                  <a:gd name="connsiteY0" fmla="*/ 0 h 577850"/>
                  <a:gd name="connsiteX1" fmla="*/ 0 w 1238250"/>
                  <a:gd name="connsiteY1" fmla="*/ 250825 h 577850"/>
                  <a:gd name="connsiteX2" fmla="*/ 596900 w 1238250"/>
                  <a:gd name="connsiteY2" fmla="*/ 495300 h 577850"/>
                  <a:gd name="connsiteX3" fmla="*/ 1238250 w 1238250"/>
                  <a:gd name="connsiteY3" fmla="*/ 577850 h 577850"/>
                  <a:gd name="connsiteX4" fmla="*/ 1238250 w 1238250"/>
                  <a:gd name="connsiteY4" fmla="*/ 285750 h 577850"/>
                  <a:gd name="connsiteX5" fmla="*/ 619125 w 1238250"/>
                  <a:gd name="connsiteY5" fmla="*/ 203200 h 577850"/>
                  <a:gd name="connsiteX6" fmla="*/ 127000 w 1238250"/>
                  <a:gd name="connsiteY6" fmla="*/ 0 h 577850"/>
                  <a:gd name="connsiteX0" fmla="*/ 127000 w 1238250"/>
                  <a:gd name="connsiteY0" fmla="*/ 0 h 587908"/>
                  <a:gd name="connsiteX1" fmla="*/ 0 w 1238250"/>
                  <a:gd name="connsiteY1" fmla="*/ 250825 h 587908"/>
                  <a:gd name="connsiteX2" fmla="*/ 596900 w 1238250"/>
                  <a:gd name="connsiteY2" fmla="*/ 495300 h 587908"/>
                  <a:gd name="connsiteX3" fmla="*/ 1238250 w 1238250"/>
                  <a:gd name="connsiteY3" fmla="*/ 577850 h 587908"/>
                  <a:gd name="connsiteX4" fmla="*/ 1238250 w 1238250"/>
                  <a:gd name="connsiteY4" fmla="*/ 285750 h 587908"/>
                  <a:gd name="connsiteX5" fmla="*/ 619125 w 1238250"/>
                  <a:gd name="connsiteY5" fmla="*/ 203200 h 587908"/>
                  <a:gd name="connsiteX6" fmla="*/ 127000 w 1238250"/>
                  <a:gd name="connsiteY6" fmla="*/ 0 h 587908"/>
                  <a:gd name="connsiteX0" fmla="*/ 127000 w 1238250"/>
                  <a:gd name="connsiteY0" fmla="*/ 0 h 577850"/>
                  <a:gd name="connsiteX1" fmla="*/ 0 w 1238250"/>
                  <a:gd name="connsiteY1" fmla="*/ 250825 h 577850"/>
                  <a:gd name="connsiteX2" fmla="*/ 596900 w 1238250"/>
                  <a:gd name="connsiteY2" fmla="*/ 495300 h 577850"/>
                  <a:gd name="connsiteX3" fmla="*/ 1238250 w 1238250"/>
                  <a:gd name="connsiteY3" fmla="*/ 577850 h 577850"/>
                  <a:gd name="connsiteX4" fmla="*/ 1238250 w 1238250"/>
                  <a:gd name="connsiteY4" fmla="*/ 285750 h 577850"/>
                  <a:gd name="connsiteX5" fmla="*/ 619125 w 1238250"/>
                  <a:gd name="connsiteY5" fmla="*/ 203200 h 577850"/>
                  <a:gd name="connsiteX6" fmla="*/ 127000 w 1238250"/>
                  <a:gd name="connsiteY6" fmla="*/ 0 h 577850"/>
                  <a:gd name="connsiteX0" fmla="*/ 127000 w 1238250"/>
                  <a:gd name="connsiteY0" fmla="*/ 0 h 577850"/>
                  <a:gd name="connsiteX1" fmla="*/ 0 w 1238250"/>
                  <a:gd name="connsiteY1" fmla="*/ 250825 h 577850"/>
                  <a:gd name="connsiteX2" fmla="*/ 596900 w 1238250"/>
                  <a:gd name="connsiteY2" fmla="*/ 495300 h 577850"/>
                  <a:gd name="connsiteX3" fmla="*/ 1238250 w 1238250"/>
                  <a:gd name="connsiteY3" fmla="*/ 577850 h 577850"/>
                  <a:gd name="connsiteX4" fmla="*/ 1238250 w 1238250"/>
                  <a:gd name="connsiteY4" fmla="*/ 285750 h 577850"/>
                  <a:gd name="connsiteX5" fmla="*/ 619125 w 1238250"/>
                  <a:gd name="connsiteY5" fmla="*/ 203200 h 577850"/>
                  <a:gd name="connsiteX6" fmla="*/ 127000 w 1238250"/>
                  <a:gd name="connsiteY6" fmla="*/ 0 h 577850"/>
                  <a:gd name="connsiteX0" fmla="*/ 127000 w 1238250"/>
                  <a:gd name="connsiteY0" fmla="*/ 279 h 578129"/>
                  <a:gd name="connsiteX1" fmla="*/ 0 w 1238250"/>
                  <a:gd name="connsiteY1" fmla="*/ 251104 h 578129"/>
                  <a:gd name="connsiteX2" fmla="*/ 596900 w 1238250"/>
                  <a:gd name="connsiteY2" fmla="*/ 495579 h 578129"/>
                  <a:gd name="connsiteX3" fmla="*/ 1238250 w 1238250"/>
                  <a:gd name="connsiteY3" fmla="*/ 578129 h 578129"/>
                  <a:gd name="connsiteX4" fmla="*/ 1238250 w 1238250"/>
                  <a:gd name="connsiteY4" fmla="*/ 286029 h 578129"/>
                  <a:gd name="connsiteX5" fmla="*/ 619125 w 1238250"/>
                  <a:gd name="connsiteY5" fmla="*/ 203479 h 578129"/>
                  <a:gd name="connsiteX6" fmla="*/ 127000 w 1238250"/>
                  <a:gd name="connsiteY6" fmla="*/ 279 h 578129"/>
                  <a:gd name="connsiteX0" fmla="*/ 127000 w 1238250"/>
                  <a:gd name="connsiteY0" fmla="*/ 279 h 578129"/>
                  <a:gd name="connsiteX1" fmla="*/ 0 w 1238250"/>
                  <a:gd name="connsiteY1" fmla="*/ 251104 h 578129"/>
                  <a:gd name="connsiteX2" fmla="*/ 596900 w 1238250"/>
                  <a:gd name="connsiteY2" fmla="*/ 495579 h 578129"/>
                  <a:gd name="connsiteX3" fmla="*/ 1238250 w 1238250"/>
                  <a:gd name="connsiteY3" fmla="*/ 578129 h 578129"/>
                  <a:gd name="connsiteX4" fmla="*/ 1238250 w 1238250"/>
                  <a:gd name="connsiteY4" fmla="*/ 286029 h 578129"/>
                  <a:gd name="connsiteX5" fmla="*/ 619125 w 1238250"/>
                  <a:gd name="connsiteY5" fmla="*/ 203479 h 578129"/>
                  <a:gd name="connsiteX6" fmla="*/ 127000 w 1238250"/>
                  <a:gd name="connsiteY6" fmla="*/ 279 h 578129"/>
                  <a:gd name="connsiteX0" fmla="*/ 127000 w 1238250"/>
                  <a:gd name="connsiteY0" fmla="*/ 0 h 577850"/>
                  <a:gd name="connsiteX1" fmla="*/ 0 w 1238250"/>
                  <a:gd name="connsiteY1" fmla="*/ 250825 h 577850"/>
                  <a:gd name="connsiteX2" fmla="*/ 596900 w 1238250"/>
                  <a:gd name="connsiteY2" fmla="*/ 495300 h 577850"/>
                  <a:gd name="connsiteX3" fmla="*/ 1238250 w 1238250"/>
                  <a:gd name="connsiteY3" fmla="*/ 577850 h 577850"/>
                  <a:gd name="connsiteX4" fmla="*/ 1238250 w 1238250"/>
                  <a:gd name="connsiteY4" fmla="*/ 285750 h 577850"/>
                  <a:gd name="connsiteX5" fmla="*/ 619125 w 1238250"/>
                  <a:gd name="connsiteY5" fmla="*/ 203200 h 577850"/>
                  <a:gd name="connsiteX6" fmla="*/ 127000 w 1238250"/>
                  <a:gd name="connsiteY6" fmla="*/ 0 h 57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577850">
                    <a:moveTo>
                      <a:pt x="127000" y="0"/>
                    </a:moveTo>
                    <a:lnTo>
                      <a:pt x="0" y="250825"/>
                    </a:lnTo>
                    <a:cubicBezTo>
                      <a:pt x="221192" y="368300"/>
                      <a:pt x="390525" y="440796"/>
                      <a:pt x="596900" y="495300"/>
                    </a:cubicBezTo>
                    <a:cubicBezTo>
                      <a:pt x="803275" y="549804"/>
                      <a:pt x="1048808" y="577850"/>
                      <a:pt x="1238250" y="577850"/>
                    </a:cubicBezTo>
                    <a:lnTo>
                      <a:pt x="1238250" y="285750"/>
                    </a:lnTo>
                    <a:cubicBezTo>
                      <a:pt x="1081088" y="274108"/>
                      <a:pt x="804333" y="250825"/>
                      <a:pt x="619125" y="203200"/>
                    </a:cubicBezTo>
                    <a:cubicBezTo>
                      <a:pt x="433917" y="155575"/>
                      <a:pt x="252412" y="65088"/>
                      <a:pt x="1270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4" name="Group 153"/>
            <p:cNvGrpSpPr/>
            <p:nvPr/>
          </p:nvGrpSpPr>
          <p:grpSpPr>
            <a:xfrm>
              <a:off x="2081213" y="923925"/>
              <a:ext cx="3725862" cy="4679950"/>
              <a:chOff x="2081213" y="923925"/>
              <a:chExt cx="3725862" cy="4679950"/>
            </a:xfrm>
            <a:gradFill flip="none" rotWithShape="1">
              <a:gsLst>
                <a:gs pos="53000">
                  <a:schemeClr val="bg2">
                    <a:lumMod val="60000"/>
                    <a:lumOff val="40000"/>
                  </a:schemeClr>
                </a:gs>
                <a:gs pos="37000">
                  <a:schemeClr val="bg2">
                    <a:lumMod val="60000"/>
                    <a:lumOff val="40000"/>
                  </a:schemeClr>
                </a:gs>
                <a:gs pos="7000">
                  <a:srgbClr val="92D050"/>
                </a:gs>
                <a:gs pos="90000">
                  <a:srgbClr val="92D050"/>
                </a:gs>
              </a:gsLst>
              <a:lin ang="7800000" scaled="0"/>
              <a:tileRect/>
            </a:gradFill>
          </p:grpSpPr>
          <p:sp>
            <p:nvSpPr>
              <p:cNvPr id="79" name="Freeform 78"/>
              <p:cNvSpPr/>
              <p:nvPr/>
            </p:nvSpPr>
            <p:spPr>
              <a:xfrm>
                <a:off x="4581525" y="923925"/>
                <a:ext cx="1225550" cy="574675"/>
              </a:xfrm>
              <a:custGeom>
                <a:avLst/>
                <a:gdLst>
                  <a:gd name="connsiteX0" fmla="*/ 0 w 1225550"/>
                  <a:gd name="connsiteY0" fmla="*/ 0 h 574675"/>
                  <a:gd name="connsiteX1" fmla="*/ 3175 w 1225550"/>
                  <a:gd name="connsiteY1" fmla="*/ 288925 h 574675"/>
                  <a:gd name="connsiteX2" fmla="*/ 615950 w 1225550"/>
                  <a:gd name="connsiteY2" fmla="*/ 368300 h 574675"/>
                  <a:gd name="connsiteX3" fmla="*/ 1082675 w 1225550"/>
                  <a:gd name="connsiteY3" fmla="*/ 574675 h 574675"/>
                  <a:gd name="connsiteX4" fmla="*/ 1225550 w 1225550"/>
                  <a:gd name="connsiteY4" fmla="*/ 317500 h 574675"/>
                  <a:gd name="connsiteX5" fmla="*/ 635000 w 1225550"/>
                  <a:gd name="connsiteY5" fmla="*/ 76200 h 574675"/>
                  <a:gd name="connsiteX6" fmla="*/ 0 w 1225550"/>
                  <a:gd name="connsiteY6" fmla="*/ 0 h 574675"/>
                  <a:gd name="connsiteX0" fmla="*/ 0 w 1225550"/>
                  <a:gd name="connsiteY0" fmla="*/ 0 h 574948"/>
                  <a:gd name="connsiteX1" fmla="*/ 3175 w 1225550"/>
                  <a:gd name="connsiteY1" fmla="*/ 288925 h 574948"/>
                  <a:gd name="connsiteX2" fmla="*/ 615950 w 1225550"/>
                  <a:gd name="connsiteY2" fmla="*/ 368300 h 574948"/>
                  <a:gd name="connsiteX3" fmla="*/ 1082675 w 1225550"/>
                  <a:gd name="connsiteY3" fmla="*/ 574675 h 574948"/>
                  <a:gd name="connsiteX4" fmla="*/ 1225550 w 1225550"/>
                  <a:gd name="connsiteY4" fmla="*/ 317500 h 574948"/>
                  <a:gd name="connsiteX5" fmla="*/ 635000 w 1225550"/>
                  <a:gd name="connsiteY5" fmla="*/ 76200 h 574948"/>
                  <a:gd name="connsiteX6" fmla="*/ 0 w 1225550"/>
                  <a:gd name="connsiteY6" fmla="*/ 0 h 574948"/>
                  <a:gd name="connsiteX0" fmla="*/ 0 w 1225550"/>
                  <a:gd name="connsiteY0" fmla="*/ 0 h 574994"/>
                  <a:gd name="connsiteX1" fmla="*/ 3175 w 1225550"/>
                  <a:gd name="connsiteY1" fmla="*/ 288925 h 574994"/>
                  <a:gd name="connsiteX2" fmla="*/ 615950 w 1225550"/>
                  <a:gd name="connsiteY2" fmla="*/ 368300 h 574994"/>
                  <a:gd name="connsiteX3" fmla="*/ 1082675 w 1225550"/>
                  <a:gd name="connsiteY3" fmla="*/ 574675 h 574994"/>
                  <a:gd name="connsiteX4" fmla="*/ 1225550 w 1225550"/>
                  <a:gd name="connsiteY4" fmla="*/ 317500 h 574994"/>
                  <a:gd name="connsiteX5" fmla="*/ 635000 w 1225550"/>
                  <a:gd name="connsiteY5" fmla="*/ 76200 h 574994"/>
                  <a:gd name="connsiteX6" fmla="*/ 0 w 1225550"/>
                  <a:gd name="connsiteY6" fmla="*/ 0 h 574994"/>
                  <a:gd name="connsiteX0" fmla="*/ 0 w 1225550"/>
                  <a:gd name="connsiteY0" fmla="*/ 0 h 574994"/>
                  <a:gd name="connsiteX1" fmla="*/ 3175 w 1225550"/>
                  <a:gd name="connsiteY1" fmla="*/ 288925 h 574994"/>
                  <a:gd name="connsiteX2" fmla="*/ 615950 w 1225550"/>
                  <a:gd name="connsiteY2" fmla="*/ 368300 h 574994"/>
                  <a:gd name="connsiteX3" fmla="*/ 1082675 w 1225550"/>
                  <a:gd name="connsiteY3" fmla="*/ 574675 h 574994"/>
                  <a:gd name="connsiteX4" fmla="*/ 1225550 w 1225550"/>
                  <a:gd name="connsiteY4" fmla="*/ 317500 h 574994"/>
                  <a:gd name="connsiteX5" fmla="*/ 635000 w 1225550"/>
                  <a:gd name="connsiteY5" fmla="*/ 76200 h 574994"/>
                  <a:gd name="connsiteX6" fmla="*/ 0 w 1225550"/>
                  <a:gd name="connsiteY6" fmla="*/ 0 h 574994"/>
                  <a:gd name="connsiteX0" fmla="*/ 0 w 1225550"/>
                  <a:gd name="connsiteY0" fmla="*/ 0 h 574675"/>
                  <a:gd name="connsiteX1" fmla="*/ 3175 w 1225550"/>
                  <a:gd name="connsiteY1" fmla="*/ 288925 h 574675"/>
                  <a:gd name="connsiteX2" fmla="*/ 615950 w 1225550"/>
                  <a:gd name="connsiteY2" fmla="*/ 368300 h 574675"/>
                  <a:gd name="connsiteX3" fmla="*/ 1082675 w 1225550"/>
                  <a:gd name="connsiteY3" fmla="*/ 574675 h 574675"/>
                  <a:gd name="connsiteX4" fmla="*/ 1225550 w 1225550"/>
                  <a:gd name="connsiteY4" fmla="*/ 317500 h 574675"/>
                  <a:gd name="connsiteX5" fmla="*/ 635000 w 1225550"/>
                  <a:gd name="connsiteY5" fmla="*/ 76200 h 574675"/>
                  <a:gd name="connsiteX6" fmla="*/ 0 w 1225550"/>
                  <a:gd name="connsiteY6" fmla="*/ 0 h 574675"/>
                  <a:gd name="connsiteX0" fmla="*/ 0 w 1225550"/>
                  <a:gd name="connsiteY0" fmla="*/ 0 h 574675"/>
                  <a:gd name="connsiteX1" fmla="*/ 3175 w 1225550"/>
                  <a:gd name="connsiteY1" fmla="*/ 288925 h 574675"/>
                  <a:gd name="connsiteX2" fmla="*/ 631825 w 1225550"/>
                  <a:gd name="connsiteY2" fmla="*/ 377825 h 574675"/>
                  <a:gd name="connsiteX3" fmla="*/ 1082675 w 1225550"/>
                  <a:gd name="connsiteY3" fmla="*/ 574675 h 574675"/>
                  <a:gd name="connsiteX4" fmla="*/ 1225550 w 1225550"/>
                  <a:gd name="connsiteY4" fmla="*/ 317500 h 574675"/>
                  <a:gd name="connsiteX5" fmla="*/ 635000 w 1225550"/>
                  <a:gd name="connsiteY5" fmla="*/ 76200 h 574675"/>
                  <a:gd name="connsiteX6" fmla="*/ 0 w 1225550"/>
                  <a:gd name="connsiteY6" fmla="*/ 0 h 574675"/>
                  <a:gd name="connsiteX0" fmla="*/ 0 w 1225550"/>
                  <a:gd name="connsiteY0" fmla="*/ 10801 h 585476"/>
                  <a:gd name="connsiteX1" fmla="*/ 3175 w 1225550"/>
                  <a:gd name="connsiteY1" fmla="*/ 299726 h 585476"/>
                  <a:gd name="connsiteX2" fmla="*/ 631825 w 1225550"/>
                  <a:gd name="connsiteY2" fmla="*/ 388626 h 585476"/>
                  <a:gd name="connsiteX3" fmla="*/ 1082675 w 1225550"/>
                  <a:gd name="connsiteY3" fmla="*/ 585476 h 585476"/>
                  <a:gd name="connsiteX4" fmla="*/ 1225550 w 1225550"/>
                  <a:gd name="connsiteY4" fmla="*/ 328301 h 585476"/>
                  <a:gd name="connsiteX5" fmla="*/ 635000 w 1225550"/>
                  <a:gd name="connsiteY5" fmla="*/ 87001 h 585476"/>
                  <a:gd name="connsiteX6" fmla="*/ 0 w 1225550"/>
                  <a:gd name="connsiteY6" fmla="*/ 10801 h 585476"/>
                  <a:gd name="connsiteX0" fmla="*/ 0 w 1225550"/>
                  <a:gd name="connsiteY0" fmla="*/ 0 h 574675"/>
                  <a:gd name="connsiteX1" fmla="*/ 3175 w 1225550"/>
                  <a:gd name="connsiteY1" fmla="*/ 288925 h 574675"/>
                  <a:gd name="connsiteX2" fmla="*/ 631825 w 1225550"/>
                  <a:gd name="connsiteY2" fmla="*/ 377825 h 574675"/>
                  <a:gd name="connsiteX3" fmla="*/ 1082675 w 1225550"/>
                  <a:gd name="connsiteY3" fmla="*/ 574675 h 574675"/>
                  <a:gd name="connsiteX4" fmla="*/ 1225550 w 1225550"/>
                  <a:gd name="connsiteY4" fmla="*/ 317500 h 574675"/>
                  <a:gd name="connsiteX5" fmla="*/ 635000 w 1225550"/>
                  <a:gd name="connsiteY5" fmla="*/ 76200 h 574675"/>
                  <a:gd name="connsiteX6" fmla="*/ 0 w 1225550"/>
                  <a:gd name="connsiteY6" fmla="*/ 0 h 574675"/>
                  <a:gd name="connsiteX0" fmla="*/ 0 w 1225550"/>
                  <a:gd name="connsiteY0" fmla="*/ 0 h 574675"/>
                  <a:gd name="connsiteX1" fmla="*/ 3175 w 1225550"/>
                  <a:gd name="connsiteY1" fmla="*/ 288925 h 574675"/>
                  <a:gd name="connsiteX2" fmla="*/ 631825 w 1225550"/>
                  <a:gd name="connsiteY2" fmla="*/ 377825 h 574675"/>
                  <a:gd name="connsiteX3" fmla="*/ 1082675 w 1225550"/>
                  <a:gd name="connsiteY3" fmla="*/ 574675 h 574675"/>
                  <a:gd name="connsiteX4" fmla="*/ 1225550 w 1225550"/>
                  <a:gd name="connsiteY4" fmla="*/ 317500 h 574675"/>
                  <a:gd name="connsiteX5" fmla="*/ 635000 w 1225550"/>
                  <a:gd name="connsiteY5" fmla="*/ 76200 h 574675"/>
                  <a:gd name="connsiteX6" fmla="*/ 0 w 1225550"/>
                  <a:gd name="connsiteY6" fmla="*/ 0 h 57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550" h="574675">
                    <a:moveTo>
                      <a:pt x="0" y="0"/>
                    </a:moveTo>
                    <a:cubicBezTo>
                      <a:pt x="1058" y="96308"/>
                      <a:pt x="2117" y="192617"/>
                      <a:pt x="3175" y="288925"/>
                    </a:cubicBezTo>
                    <a:cubicBezTo>
                      <a:pt x="207433" y="286808"/>
                      <a:pt x="434537" y="318674"/>
                      <a:pt x="631825" y="377825"/>
                    </a:cubicBezTo>
                    <a:cubicBezTo>
                      <a:pt x="806872" y="430308"/>
                      <a:pt x="958850" y="510117"/>
                      <a:pt x="1082675" y="574675"/>
                    </a:cubicBezTo>
                    <a:lnTo>
                      <a:pt x="1225550" y="317500"/>
                    </a:lnTo>
                    <a:cubicBezTo>
                      <a:pt x="979488" y="183621"/>
                      <a:pt x="839258" y="129117"/>
                      <a:pt x="635000" y="76200"/>
                    </a:cubicBezTo>
                    <a:cubicBezTo>
                      <a:pt x="430742" y="23283"/>
                      <a:pt x="295804" y="15346"/>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2408238" y="1276350"/>
                <a:ext cx="1046162" cy="1047750"/>
              </a:xfrm>
              <a:custGeom>
                <a:avLst/>
                <a:gdLst>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08050 w 1041400"/>
                  <a:gd name="connsiteY0" fmla="*/ 0 h 1047750"/>
                  <a:gd name="connsiteX1" fmla="*/ 387350 w 1041400"/>
                  <a:gd name="connsiteY1" fmla="*/ 393700 h 1047750"/>
                  <a:gd name="connsiteX2" fmla="*/ 0 w 1041400"/>
                  <a:gd name="connsiteY2" fmla="*/ 901700 h 1047750"/>
                  <a:gd name="connsiteX3" fmla="*/ 234950 w 1041400"/>
                  <a:gd name="connsiteY3" fmla="*/ 1047750 h 1047750"/>
                  <a:gd name="connsiteX4" fmla="*/ 615950 w 1041400"/>
                  <a:gd name="connsiteY4" fmla="*/ 552450 h 1047750"/>
                  <a:gd name="connsiteX5" fmla="*/ 1041400 w 1041400"/>
                  <a:gd name="connsiteY5" fmla="*/ 228600 h 1047750"/>
                  <a:gd name="connsiteX6" fmla="*/ 908050 w 1041400"/>
                  <a:gd name="connsiteY6" fmla="*/ 0 h 1047750"/>
                  <a:gd name="connsiteX0" fmla="*/ 912812 w 1046162"/>
                  <a:gd name="connsiteY0" fmla="*/ 0 h 1047750"/>
                  <a:gd name="connsiteX1" fmla="*/ 392112 w 1046162"/>
                  <a:gd name="connsiteY1" fmla="*/ 393700 h 1047750"/>
                  <a:gd name="connsiteX2" fmla="*/ 0 w 1046162"/>
                  <a:gd name="connsiteY2" fmla="*/ 915988 h 1047750"/>
                  <a:gd name="connsiteX3" fmla="*/ 239712 w 1046162"/>
                  <a:gd name="connsiteY3" fmla="*/ 1047750 h 1047750"/>
                  <a:gd name="connsiteX4" fmla="*/ 620712 w 1046162"/>
                  <a:gd name="connsiteY4" fmla="*/ 552450 h 1047750"/>
                  <a:gd name="connsiteX5" fmla="*/ 1046162 w 1046162"/>
                  <a:gd name="connsiteY5" fmla="*/ 228600 h 1047750"/>
                  <a:gd name="connsiteX6" fmla="*/ 912812 w 1046162"/>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6162" h="1047750">
                    <a:moveTo>
                      <a:pt x="912812" y="0"/>
                    </a:moveTo>
                    <a:cubicBezTo>
                      <a:pt x="772847" y="63236"/>
                      <a:pt x="544247" y="241035"/>
                      <a:pt x="392112" y="393700"/>
                    </a:cubicBezTo>
                    <a:cubicBezTo>
                      <a:pt x="239977" y="546365"/>
                      <a:pt x="94456" y="749830"/>
                      <a:pt x="0" y="915988"/>
                    </a:cubicBezTo>
                    <a:lnTo>
                      <a:pt x="239712" y="1047750"/>
                    </a:lnTo>
                    <a:cubicBezTo>
                      <a:pt x="323320" y="899055"/>
                      <a:pt x="486304" y="688975"/>
                      <a:pt x="620712" y="552450"/>
                    </a:cubicBezTo>
                    <a:cubicBezTo>
                      <a:pt x="755120" y="415925"/>
                      <a:pt x="904610" y="320675"/>
                      <a:pt x="1046162" y="228600"/>
                    </a:cubicBezTo>
                    <a:lnTo>
                      <a:pt x="9128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p:cNvSpPr/>
              <p:nvPr/>
            </p:nvSpPr>
            <p:spPr>
              <a:xfrm>
                <a:off x="3321844" y="928688"/>
                <a:ext cx="1262062" cy="583406"/>
              </a:xfrm>
              <a:custGeom>
                <a:avLst/>
                <a:gdLst>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59"/>
                  <a:gd name="connsiteX1" fmla="*/ 1257300 w 1262062"/>
                  <a:gd name="connsiteY1" fmla="*/ 0 h 583459"/>
                  <a:gd name="connsiteX2" fmla="*/ 597694 w 1262062"/>
                  <a:gd name="connsiteY2" fmla="*/ 85725 h 583459"/>
                  <a:gd name="connsiteX3" fmla="*/ 0 w 1262062"/>
                  <a:gd name="connsiteY3" fmla="*/ 338137 h 583459"/>
                  <a:gd name="connsiteX4" fmla="*/ 140494 w 1262062"/>
                  <a:gd name="connsiteY4" fmla="*/ 583406 h 583459"/>
                  <a:gd name="connsiteX5" fmla="*/ 647700 w 1262062"/>
                  <a:gd name="connsiteY5" fmla="*/ 359568 h 583459"/>
                  <a:gd name="connsiteX6" fmla="*/ 1262062 w 1262062"/>
                  <a:gd name="connsiteY6" fmla="*/ 285750 h 583459"/>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47700 w 1262062"/>
                  <a:gd name="connsiteY5" fmla="*/ 359568 h 583406"/>
                  <a:gd name="connsiteX6" fmla="*/ 1262062 w 1262062"/>
                  <a:gd name="connsiteY6" fmla="*/ 285750 h 583406"/>
                  <a:gd name="connsiteX0" fmla="*/ 1262062 w 1262062"/>
                  <a:gd name="connsiteY0" fmla="*/ 285750 h 583406"/>
                  <a:gd name="connsiteX1" fmla="*/ 1257300 w 1262062"/>
                  <a:gd name="connsiteY1" fmla="*/ 0 h 583406"/>
                  <a:gd name="connsiteX2" fmla="*/ 597694 w 1262062"/>
                  <a:gd name="connsiteY2" fmla="*/ 85725 h 583406"/>
                  <a:gd name="connsiteX3" fmla="*/ 0 w 1262062"/>
                  <a:gd name="connsiteY3" fmla="*/ 338137 h 583406"/>
                  <a:gd name="connsiteX4" fmla="*/ 140494 w 1262062"/>
                  <a:gd name="connsiteY4" fmla="*/ 583406 h 583406"/>
                  <a:gd name="connsiteX5" fmla="*/ 654844 w 1262062"/>
                  <a:gd name="connsiteY5" fmla="*/ 364331 h 583406"/>
                  <a:gd name="connsiteX6" fmla="*/ 1262062 w 1262062"/>
                  <a:gd name="connsiteY6" fmla="*/ 285750 h 5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2062" h="583406">
                    <a:moveTo>
                      <a:pt x="1262062" y="285750"/>
                    </a:moveTo>
                    <a:cubicBezTo>
                      <a:pt x="1260475" y="190500"/>
                      <a:pt x="1258887" y="95250"/>
                      <a:pt x="1257300" y="0"/>
                    </a:cubicBezTo>
                    <a:cubicBezTo>
                      <a:pt x="1042193" y="0"/>
                      <a:pt x="819944" y="23812"/>
                      <a:pt x="597694" y="85725"/>
                    </a:cubicBezTo>
                    <a:cubicBezTo>
                      <a:pt x="388657" y="143957"/>
                      <a:pt x="214312" y="224234"/>
                      <a:pt x="0" y="338137"/>
                    </a:cubicBezTo>
                    <a:lnTo>
                      <a:pt x="140494" y="583406"/>
                    </a:lnTo>
                    <a:cubicBezTo>
                      <a:pt x="277019" y="506015"/>
                      <a:pt x="467916" y="413940"/>
                      <a:pt x="654844" y="364331"/>
                    </a:cubicBezTo>
                    <a:cubicBezTo>
                      <a:pt x="841772" y="314722"/>
                      <a:pt x="1110456" y="288528"/>
                      <a:pt x="1262062" y="2857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a:off x="2416175" y="4546600"/>
                <a:ext cx="1063625" cy="1057275"/>
              </a:xfrm>
              <a:custGeom>
                <a:avLst/>
                <a:gdLst>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 name="connsiteX0" fmla="*/ 244475 w 1063625"/>
                  <a:gd name="connsiteY0" fmla="*/ 0 h 1057275"/>
                  <a:gd name="connsiteX1" fmla="*/ 0 w 1063625"/>
                  <a:gd name="connsiteY1" fmla="*/ 139700 h 1057275"/>
                  <a:gd name="connsiteX2" fmla="*/ 415925 w 1063625"/>
                  <a:gd name="connsiteY2" fmla="*/ 673100 h 1057275"/>
                  <a:gd name="connsiteX3" fmla="*/ 927100 w 1063625"/>
                  <a:gd name="connsiteY3" fmla="*/ 1057275 h 1057275"/>
                  <a:gd name="connsiteX4" fmla="*/ 1063625 w 1063625"/>
                  <a:gd name="connsiteY4" fmla="*/ 815975 h 1057275"/>
                  <a:gd name="connsiteX5" fmla="*/ 571500 w 1063625"/>
                  <a:gd name="connsiteY5" fmla="*/ 434975 h 1057275"/>
                  <a:gd name="connsiteX6" fmla="*/ 244475 w 1063625"/>
                  <a:gd name="connsiteY6" fmla="*/ 0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3625" h="1057275">
                    <a:moveTo>
                      <a:pt x="244475" y="0"/>
                    </a:moveTo>
                    <a:lnTo>
                      <a:pt x="0" y="139700"/>
                    </a:lnTo>
                    <a:cubicBezTo>
                      <a:pt x="171450" y="388408"/>
                      <a:pt x="261408" y="520171"/>
                      <a:pt x="415925" y="673100"/>
                    </a:cubicBezTo>
                    <a:cubicBezTo>
                      <a:pt x="570442" y="826029"/>
                      <a:pt x="762000" y="973138"/>
                      <a:pt x="927100" y="1057275"/>
                    </a:cubicBezTo>
                    <a:lnTo>
                      <a:pt x="1063625" y="815975"/>
                    </a:lnTo>
                    <a:cubicBezTo>
                      <a:pt x="864658" y="693208"/>
                      <a:pt x="708025" y="570971"/>
                      <a:pt x="571500" y="434975"/>
                    </a:cubicBezTo>
                    <a:cubicBezTo>
                      <a:pt x="434975" y="298979"/>
                      <a:pt x="317500" y="141287"/>
                      <a:pt x="2444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a:xfrm>
                <a:off x="2081213" y="2190750"/>
                <a:ext cx="557212" cy="1238250"/>
              </a:xfrm>
              <a:custGeom>
                <a:avLst/>
                <a:gdLst>
                  <a:gd name="connsiteX0" fmla="*/ 557212 w 557212"/>
                  <a:gd name="connsiteY0" fmla="*/ 138113 h 1238250"/>
                  <a:gd name="connsiteX1" fmla="*/ 323850 w 557212"/>
                  <a:gd name="connsiteY1" fmla="*/ 0 h 1238250"/>
                  <a:gd name="connsiteX2" fmla="*/ 76200 w 557212"/>
                  <a:gd name="connsiteY2" fmla="*/ 595313 h 1238250"/>
                  <a:gd name="connsiteX3" fmla="*/ 0 w 557212"/>
                  <a:gd name="connsiteY3" fmla="*/ 1238250 h 1238250"/>
                  <a:gd name="connsiteX4" fmla="*/ 276225 w 557212"/>
                  <a:gd name="connsiteY4" fmla="*/ 1233488 h 1238250"/>
                  <a:gd name="connsiteX5" fmla="*/ 347662 w 557212"/>
                  <a:gd name="connsiteY5" fmla="*/ 661988 h 1238250"/>
                  <a:gd name="connsiteX6" fmla="*/ 557212 w 557212"/>
                  <a:gd name="connsiteY6" fmla="*/ 138113 h 1238250"/>
                  <a:gd name="connsiteX0" fmla="*/ 567290 w 567290"/>
                  <a:gd name="connsiteY0" fmla="*/ 138113 h 1238250"/>
                  <a:gd name="connsiteX1" fmla="*/ 333928 w 567290"/>
                  <a:gd name="connsiteY1" fmla="*/ 0 h 1238250"/>
                  <a:gd name="connsiteX2" fmla="*/ 86278 w 567290"/>
                  <a:gd name="connsiteY2" fmla="*/ 595313 h 1238250"/>
                  <a:gd name="connsiteX3" fmla="*/ 10078 w 567290"/>
                  <a:gd name="connsiteY3" fmla="*/ 1238250 h 1238250"/>
                  <a:gd name="connsiteX4" fmla="*/ 286303 w 567290"/>
                  <a:gd name="connsiteY4" fmla="*/ 1233488 h 1238250"/>
                  <a:gd name="connsiteX5" fmla="*/ 357740 w 567290"/>
                  <a:gd name="connsiteY5" fmla="*/ 661988 h 1238250"/>
                  <a:gd name="connsiteX6" fmla="*/ 567290 w 567290"/>
                  <a:gd name="connsiteY6" fmla="*/ 138113 h 1238250"/>
                  <a:gd name="connsiteX0" fmla="*/ 567290 w 567359"/>
                  <a:gd name="connsiteY0" fmla="*/ 138113 h 1238250"/>
                  <a:gd name="connsiteX1" fmla="*/ 333928 w 567359"/>
                  <a:gd name="connsiteY1" fmla="*/ 0 h 1238250"/>
                  <a:gd name="connsiteX2" fmla="*/ 86278 w 567359"/>
                  <a:gd name="connsiteY2" fmla="*/ 595313 h 1238250"/>
                  <a:gd name="connsiteX3" fmla="*/ 10078 w 567359"/>
                  <a:gd name="connsiteY3" fmla="*/ 1238250 h 1238250"/>
                  <a:gd name="connsiteX4" fmla="*/ 286303 w 567359"/>
                  <a:gd name="connsiteY4" fmla="*/ 1233488 h 1238250"/>
                  <a:gd name="connsiteX5" fmla="*/ 357740 w 567359"/>
                  <a:gd name="connsiteY5" fmla="*/ 661988 h 1238250"/>
                  <a:gd name="connsiteX6" fmla="*/ 567290 w 567359"/>
                  <a:gd name="connsiteY6" fmla="*/ 138113 h 1238250"/>
                  <a:gd name="connsiteX0" fmla="*/ 567290 w 567359"/>
                  <a:gd name="connsiteY0" fmla="*/ 138113 h 1238250"/>
                  <a:gd name="connsiteX1" fmla="*/ 333928 w 567359"/>
                  <a:gd name="connsiteY1" fmla="*/ 0 h 1238250"/>
                  <a:gd name="connsiteX2" fmla="*/ 86278 w 567359"/>
                  <a:gd name="connsiteY2" fmla="*/ 595313 h 1238250"/>
                  <a:gd name="connsiteX3" fmla="*/ 10078 w 567359"/>
                  <a:gd name="connsiteY3" fmla="*/ 1238250 h 1238250"/>
                  <a:gd name="connsiteX4" fmla="*/ 286303 w 567359"/>
                  <a:gd name="connsiteY4" fmla="*/ 1233488 h 1238250"/>
                  <a:gd name="connsiteX5" fmla="*/ 357740 w 567359"/>
                  <a:gd name="connsiteY5" fmla="*/ 661988 h 1238250"/>
                  <a:gd name="connsiteX6" fmla="*/ 567290 w 567359"/>
                  <a:gd name="connsiteY6" fmla="*/ 138113 h 1238250"/>
                  <a:gd name="connsiteX0" fmla="*/ 567290 w 567290"/>
                  <a:gd name="connsiteY0" fmla="*/ 138113 h 1238250"/>
                  <a:gd name="connsiteX1" fmla="*/ 333928 w 567290"/>
                  <a:gd name="connsiteY1" fmla="*/ 0 h 1238250"/>
                  <a:gd name="connsiteX2" fmla="*/ 86278 w 567290"/>
                  <a:gd name="connsiteY2" fmla="*/ 595313 h 1238250"/>
                  <a:gd name="connsiteX3" fmla="*/ 10078 w 567290"/>
                  <a:gd name="connsiteY3" fmla="*/ 1238250 h 1238250"/>
                  <a:gd name="connsiteX4" fmla="*/ 286303 w 567290"/>
                  <a:gd name="connsiteY4" fmla="*/ 1233488 h 1238250"/>
                  <a:gd name="connsiteX5" fmla="*/ 357740 w 567290"/>
                  <a:gd name="connsiteY5" fmla="*/ 661988 h 1238250"/>
                  <a:gd name="connsiteX6" fmla="*/ 567290 w 567290"/>
                  <a:gd name="connsiteY6" fmla="*/ 138113 h 1238250"/>
                  <a:gd name="connsiteX0" fmla="*/ 557212 w 557212"/>
                  <a:gd name="connsiteY0" fmla="*/ 138113 h 1238250"/>
                  <a:gd name="connsiteX1" fmla="*/ 323850 w 557212"/>
                  <a:gd name="connsiteY1" fmla="*/ 0 h 1238250"/>
                  <a:gd name="connsiteX2" fmla="*/ 76200 w 557212"/>
                  <a:gd name="connsiteY2" fmla="*/ 595313 h 1238250"/>
                  <a:gd name="connsiteX3" fmla="*/ 0 w 557212"/>
                  <a:gd name="connsiteY3" fmla="*/ 1238250 h 1238250"/>
                  <a:gd name="connsiteX4" fmla="*/ 276225 w 557212"/>
                  <a:gd name="connsiteY4" fmla="*/ 1233488 h 1238250"/>
                  <a:gd name="connsiteX5" fmla="*/ 347662 w 557212"/>
                  <a:gd name="connsiteY5" fmla="*/ 661988 h 1238250"/>
                  <a:gd name="connsiteX6" fmla="*/ 557212 w 557212"/>
                  <a:gd name="connsiteY6" fmla="*/ 138113 h 1238250"/>
                  <a:gd name="connsiteX0" fmla="*/ 557212 w 557212"/>
                  <a:gd name="connsiteY0" fmla="*/ 138113 h 1238250"/>
                  <a:gd name="connsiteX1" fmla="*/ 323850 w 557212"/>
                  <a:gd name="connsiteY1" fmla="*/ 0 h 1238250"/>
                  <a:gd name="connsiteX2" fmla="*/ 76200 w 557212"/>
                  <a:gd name="connsiteY2" fmla="*/ 595313 h 1238250"/>
                  <a:gd name="connsiteX3" fmla="*/ 0 w 557212"/>
                  <a:gd name="connsiteY3" fmla="*/ 1238250 h 1238250"/>
                  <a:gd name="connsiteX4" fmla="*/ 276225 w 557212"/>
                  <a:gd name="connsiteY4" fmla="*/ 1233488 h 1238250"/>
                  <a:gd name="connsiteX5" fmla="*/ 347662 w 557212"/>
                  <a:gd name="connsiteY5" fmla="*/ 661988 h 1238250"/>
                  <a:gd name="connsiteX6" fmla="*/ 557212 w 557212"/>
                  <a:gd name="connsiteY6" fmla="*/ 138113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7212" h="1238250">
                    <a:moveTo>
                      <a:pt x="557212" y="138113"/>
                    </a:moveTo>
                    <a:lnTo>
                      <a:pt x="323850" y="0"/>
                    </a:lnTo>
                    <a:cubicBezTo>
                      <a:pt x="186531" y="247650"/>
                      <a:pt x="130175" y="388938"/>
                      <a:pt x="76200" y="595313"/>
                    </a:cubicBezTo>
                    <a:cubicBezTo>
                      <a:pt x="22225" y="801688"/>
                      <a:pt x="14288" y="969963"/>
                      <a:pt x="0" y="1238250"/>
                    </a:cubicBezTo>
                    <a:lnTo>
                      <a:pt x="276225" y="1233488"/>
                    </a:lnTo>
                    <a:cubicBezTo>
                      <a:pt x="277019" y="1075531"/>
                      <a:pt x="300831" y="844550"/>
                      <a:pt x="347662" y="661988"/>
                    </a:cubicBezTo>
                    <a:cubicBezTo>
                      <a:pt x="394493" y="479426"/>
                      <a:pt x="456406" y="305594"/>
                      <a:pt x="557212" y="138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2085975" y="3429000"/>
                <a:ext cx="571500" cy="1257300"/>
              </a:xfrm>
              <a:custGeom>
                <a:avLst/>
                <a:gdLst>
                  <a:gd name="connsiteX0" fmla="*/ 261938 w 571500"/>
                  <a:gd name="connsiteY0" fmla="*/ 0 h 1257300"/>
                  <a:gd name="connsiteX1" fmla="*/ 0 w 571500"/>
                  <a:gd name="connsiteY1" fmla="*/ 0 h 1257300"/>
                  <a:gd name="connsiteX2" fmla="*/ 85725 w 571500"/>
                  <a:gd name="connsiteY2" fmla="*/ 657225 h 1257300"/>
                  <a:gd name="connsiteX3" fmla="*/ 328613 w 571500"/>
                  <a:gd name="connsiteY3" fmla="*/ 1257300 h 1257300"/>
                  <a:gd name="connsiteX4" fmla="*/ 571500 w 571500"/>
                  <a:gd name="connsiteY4" fmla="*/ 1114425 h 1257300"/>
                  <a:gd name="connsiteX5" fmla="*/ 342900 w 571500"/>
                  <a:gd name="connsiteY5" fmla="*/ 585788 h 1257300"/>
                  <a:gd name="connsiteX6" fmla="*/ 261938 w 571500"/>
                  <a:gd name="connsiteY6" fmla="*/ 0 h 1257300"/>
                  <a:gd name="connsiteX0" fmla="*/ 269634 w 579196"/>
                  <a:gd name="connsiteY0" fmla="*/ 0 h 1257300"/>
                  <a:gd name="connsiteX1" fmla="*/ 7696 w 579196"/>
                  <a:gd name="connsiteY1" fmla="*/ 0 h 1257300"/>
                  <a:gd name="connsiteX2" fmla="*/ 93421 w 579196"/>
                  <a:gd name="connsiteY2" fmla="*/ 657225 h 1257300"/>
                  <a:gd name="connsiteX3" fmla="*/ 336309 w 579196"/>
                  <a:gd name="connsiteY3" fmla="*/ 1257300 h 1257300"/>
                  <a:gd name="connsiteX4" fmla="*/ 579196 w 579196"/>
                  <a:gd name="connsiteY4" fmla="*/ 1114425 h 1257300"/>
                  <a:gd name="connsiteX5" fmla="*/ 350596 w 579196"/>
                  <a:gd name="connsiteY5" fmla="*/ 585788 h 1257300"/>
                  <a:gd name="connsiteX6" fmla="*/ 269634 w 579196"/>
                  <a:gd name="connsiteY6" fmla="*/ 0 h 1257300"/>
                  <a:gd name="connsiteX0" fmla="*/ 269634 w 579219"/>
                  <a:gd name="connsiteY0" fmla="*/ 0 h 1257300"/>
                  <a:gd name="connsiteX1" fmla="*/ 7696 w 579219"/>
                  <a:gd name="connsiteY1" fmla="*/ 0 h 1257300"/>
                  <a:gd name="connsiteX2" fmla="*/ 93421 w 579219"/>
                  <a:gd name="connsiteY2" fmla="*/ 657225 h 1257300"/>
                  <a:gd name="connsiteX3" fmla="*/ 336309 w 579219"/>
                  <a:gd name="connsiteY3" fmla="*/ 1257300 h 1257300"/>
                  <a:gd name="connsiteX4" fmla="*/ 579196 w 579219"/>
                  <a:gd name="connsiteY4" fmla="*/ 1114425 h 1257300"/>
                  <a:gd name="connsiteX5" fmla="*/ 350596 w 579219"/>
                  <a:gd name="connsiteY5" fmla="*/ 585788 h 1257300"/>
                  <a:gd name="connsiteX6" fmla="*/ 269634 w 579219"/>
                  <a:gd name="connsiteY6" fmla="*/ 0 h 1257300"/>
                  <a:gd name="connsiteX0" fmla="*/ 269634 w 579196"/>
                  <a:gd name="connsiteY0" fmla="*/ 0 h 1257300"/>
                  <a:gd name="connsiteX1" fmla="*/ 7696 w 579196"/>
                  <a:gd name="connsiteY1" fmla="*/ 0 h 1257300"/>
                  <a:gd name="connsiteX2" fmla="*/ 93421 w 579196"/>
                  <a:gd name="connsiteY2" fmla="*/ 657225 h 1257300"/>
                  <a:gd name="connsiteX3" fmla="*/ 336309 w 579196"/>
                  <a:gd name="connsiteY3" fmla="*/ 1257300 h 1257300"/>
                  <a:gd name="connsiteX4" fmla="*/ 579196 w 579196"/>
                  <a:gd name="connsiteY4" fmla="*/ 1114425 h 1257300"/>
                  <a:gd name="connsiteX5" fmla="*/ 350596 w 579196"/>
                  <a:gd name="connsiteY5" fmla="*/ 585788 h 1257300"/>
                  <a:gd name="connsiteX6" fmla="*/ 269634 w 579196"/>
                  <a:gd name="connsiteY6" fmla="*/ 0 h 1257300"/>
                  <a:gd name="connsiteX0" fmla="*/ 269634 w 579196"/>
                  <a:gd name="connsiteY0" fmla="*/ 0 h 1257300"/>
                  <a:gd name="connsiteX1" fmla="*/ 7696 w 579196"/>
                  <a:gd name="connsiteY1" fmla="*/ 0 h 1257300"/>
                  <a:gd name="connsiteX2" fmla="*/ 93421 w 579196"/>
                  <a:gd name="connsiteY2" fmla="*/ 657225 h 1257300"/>
                  <a:gd name="connsiteX3" fmla="*/ 336309 w 579196"/>
                  <a:gd name="connsiteY3" fmla="*/ 1257300 h 1257300"/>
                  <a:gd name="connsiteX4" fmla="*/ 579196 w 579196"/>
                  <a:gd name="connsiteY4" fmla="*/ 1114425 h 1257300"/>
                  <a:gd name="connsiteX5" fmla="*/ 350596 w 579196"/>
                  <a:gd name="connsiteY5" fmla="*/ 585788 h 1257300"/>
                  <a:gd name="connsiteX6" fmla="*/ 269634 w 579196"/>
                  <a:gd name="connsiteY6" fmla="*/ 0 h 1257300"/>
                  <a:gd name="connsiteX0" fmla="*/ 269634 w 579196"/>
                  <a:gd name="connsiteY0" fmla="*/ 0 h 1257300"/>
                  <a:gd name="connsiteX1" fmla="*/ 7696 w 579196"/>
                  <a:gd name="connsiteY1" fmla="*/ 0 h 1257300"/>
                  <a:gd name="connsiteX2" fmla="*/ 93421 w 579196"/>
                  <a:gd name="connsiteY2" fmla="*/ 657225 h 1257300"/>
                  <a:gd name="connsiteX3" fmla="*/ 336309 w 579196"/>
                  <a:gd name="connsiteY3" fmla="*/ 1257300 h 1257300"/>
                  <a:gd name="connsiteX4" fmla="*/ 579196 w 579196"/>
                  <a:gd name="connsiteY4" fmla="*/ 1114425 h 1257300"/>
                  <a:gd name="connsiteX5" fmla="*/ 350596 w 579196"/>
                  <a:gd name="connsiteY5" fmla="*/ 585788 h 1257300"/>
                  <a:gd name="connsiteX6" fmla="*/ 269634 w 579196"/>
                  <a:gd name="connsiteY6" fmla="*/ 0 h 1257300"/>
                  <a:gd name="connsiteX0" fmla="*/ 269634 w 579196"/>
                  <a:gd name="connsiteY0" fmla="*/ 0 h 1257300"/>
                  <a:gd name="connsiteX1" fmla="*/ 7696 w 579196"/>
                  <a:gd name="connsiteY1" fmla="*/ 0 h 1257300"/>
                  <a:gd name="connsiteX2" fmla="*/ 93421 w 579196"/>
                  <a:gd name="connsiteY2" fmla="*/ 657225 h 1257300"/>
                  <a:gd name="connsiteX3" fmla="*/ 336309 w 579196"/>
                  <a:gd name="connsiteY3" fmla="*/ 1257300 h 1257300"/>
                  <a:gd name="connsiteX4" fmla="*/ 579196 w 579196"/>
                  <a:gd name="connsiteY4" fmla="*/ 1114425 h 1257300"/>
                  <a:gd name="connsiteX5" fmla="*/ 350596 w 579196"/>
                  <a:gd name="connsiteY5" fmla="*/ 585788 h 1257300"/>
                  <a:gd name="connsiteX6" fmla="*/ 269634 w 579196"/>
                  <a:gd name="connsiteY6" fmla="*/ 0 h 1257300"/>
                  <a:gd name="connsiteX0" fmla="*/ 261938 w 571500"/>
                  <a:gd name="connsiteY0" fmla="*/ 0 h 1257300"/>
                  <a:gd name="connsiteX1" fmla="*/ 0 w 571500"/>
                  <a:gd name="connsiteY1" fmla="*/ 0 h 1257300"/>
                  <a:gd name="connsiteX2" fmla="*/ 85725 w 571500"/>
                  <a:gd name="connsiteY2" fmla="*/ 657225 h 1257300"/>
                  <a:gd name="connsiteX3" fmla="*/ 328613 w 571500"/>
                  <a:gd name="connsiteY3" fmla="*/ 1257300 h 1257300"/>
                  <a:gd name="connsiteX4" fmla="*/ 571500 w 571500"/>
                  <a:gd name="connsiteY4" fmla="*/ 1114425 h 1257300"/>
                  <a:gd name="connsiteX5" fmla="*/ 342900 w 571500"/>
                  <a:gd name="connsiteY5" fmla="*/ 585788 h 1257300"/>
                  <a:gd name="connsiteX6" fmla="*/ 261938 w 571500"/>
                  <a:gd name="connsiteY6" fmla="*/ 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0" h="1257300">
                    <a:moveTo>
                      <a:pt x="261938" y="0"/>
                    </a:moveTo>
                    <a:lnTo>
                      <a:pt x="0" y="0"/>
                    </a:lnTo>
                    <a:cubicBezTo>
                      <a:pt x="3969" y="204787"/>
                      <a:pt x="30956" y="447675"/>
                      <a:pt x="85725" y="657225"/>
                    </a:cubicBezTo>
                    <a:cubicBezTo>
                      <a:pt x="140494" y="866775"/>
                      <a:pt x="247651" y="1114425"/>
                      <a:pt x="328613" y="1257300"/>
                    </a:cubicBezTo>
                    <a:lnTo>
                      <a:pt x="571500" y="1114425"/>
                    </a:lnTo>
                    <a:cubicBezTo>
                      <a:pt x="497681" y="983456"/>
                      <a:pt x="394494" y="771525"/>
                      <a:pt x="342900" y="585788"/>
                    </a:cubicBezTo>
                    <a:cubicBezTo>
                      <a:pt x="291306" y="400051"/>
                      <a:pt x="266701" y="135731"/>
                      <a:pt x="2619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0" name="Group 149"/>
            <p:cNvGrpSpPr/>
            <p:nvPr/>
          </p:nvGrpSpPr>
          <p:grpSpPr>
            <a:xfrm>
              <a:off x="2952750" y="1797051"/>
              <a:ext cx="3241675" cy="3248024"/>
              <a:chOff x="2952750" y="1797051"/>
              <a:chExt cx="3241675" cy="3248024"/>
            </a:xfrm>
            <a:solidFill>
              <a:schemeClr val="tx1">
                <a:lumMod val="75000"/>
              </a:schemeClr>
            </a:solidFill>
          </p:grpSpPr>
          <p:sp>
            <p:nvSpPr>
              <p:cNvPr id="43" name="Freeform 42"/>
              <p:cNvSpPr/>
              <p:nvPr/>
            </p:nvSpPr>
            <p:spPr>
              <a:xfrm>
                <a:off x="3162300" y="2014538"/>
                <a:ext cx="862013" cy="847725"/>
              </a:xfrm>
              <a:custGeom>
                <a:avLst/>
                <a:gdLst>
                  <a:gd name="connsiteX0" fmla="*/ 602456 w 862013"/>
                  <a:gd name="connsiteY0" fmla="*/ 0 h 847725"/>
                  <a:gd name="connsiteX1" fmla="*/ 288131 w 862013"/>
                  <a:gd name="connsiteY1" fmla="*/ 235743 h 847725"/>
                  <a:gd name="connsiteX2" fmla="*/ 0 w 862013"/>
                  <a:gd name="connsiteY2" fmla="*/ 604837 h 847725"/>
                  <a:gd name="connsiteX3" fmla="*/ 440531 w 862013"/>
                  <a:gd name="connsiteY3" fmla="*/ 847725 h 847725"/>
                  <a:gd name="connsiteX4" fmla="*/ 609600 w 862013"/>
                  <a:gd name="connsiteY4" fmla="*/ 614362 h 847725"/>
                  <a:gd name="connsiteX5" fmla="*/ 862013 w 862013"/>
                  <a:gd name="connsiteY5" fmla="*/ 431006 h 847725"/>
                  <a:gd name="connsiteX6" fmla="*/ 602456 w 862013"/>
                  <a:gd name="connsiteY6" fmla="*/ 0 h 847725"/>
                  <a:gd name="connsiteX0" fmla="*/ 604541 w 864098"/>
                  <a:gd name="connsiteY0" fmla="*/ 4127 h 851852"/>
                  <a:gd name="connsiteX1" fmla="*/ 290216 w 864098"/>
                  <a:gd name="connsiteY1" fmla="*/ 239870 h 851852"/>
                  <a:gd name="connsiteX2" fmla="*/ 2085 w 864098"/>
                  <a:gd name="connsiteY2" fmla="*/ 608964 h 851852"/>
                  <a:gd name="connsiteX3" fmla="*/ 442616 w 864098"/>
                  <a:gd name="connsiteY3" fmla="*/ 851852 h 851852"/>
                  <a:gd name="connsiteX4" fmla="*/ 611685 w 864098"/>
                  <a:gd name="connsiteY4" fmla="*/ 618489 h 851852"/>
                  <a:gd name="connsiteX5" fmla="*/ 864098 w 864098"/>
                  <a:gd name="connsiteY5" fmla="*/ 435133 h 851852"/>
                  <a:gd name="connsiteX6" fmla="*/ 604541 w 864098"/>
                  <a:gd name="connsiteY6" fmla="*/ 4127 h 851852"/>
                  <a:gd name="connsiteX0" fmla="*/ 604541 w 864098"/>
                  <a:gd name="connsiteY0" fmla="*/ 0 h 847725"/>
                  <a:gd name="connsiteX1" fmla="*/ 290216 w 864098"/>
                  <a:gd name="connsiteY1" fmla="*/ 235743 h 847725"/>
                  <a:gd name="connsiteX2" fmla="*/ 2085 w 864098"/>
                  <a:gd name="connsiteY2" fmla="*/ 604837 h 847725"/>
                  <a:gd name="connsiteX3" fmla="*/ 442616 w 864098"/>
                  <a:gd name="connsiteY3" fmla="*/ 847725 h 847725"/>
                  <a:gd name="connsiteX4" fmla="*/ 611685 w 864098"/>
                  <a:gd name="connsiteY4" fmla="*/ 614362 h 847725"/>
                  <a:gd name="connsiteX5" fmla="*/ 864098 w 864098"/>
                  <a:gd name="connsiteY5" fmla="*/ 431006 h 847725"/>
                  <a:gd name="connsiteX6" fmla="*/ 604541 w 864098"/>
                  <a:gd name="connsiteY6" fmla="*/ 0 h 847725"/>
                  <a:gd name="connsiteX0" fmla="*/ 602456 w 862013"/>
                  <a:gd name="connsiteY0" fmla="*/ 0 h 847725"/>
                  <a:gd name="connsiteX1" fmla="*/ 288131 w 862013"/>
                  <a:gd name="connsiteY1" fmla="*/ 235743 h 847725"/>
                  <a:gd name="connsiteX2" fmla="*/ 0 w 862013"/>
                  <a:gd name="connsiteY2" fmla="*/ 604837 h 847725"/>
                  <a:gd name="connsiteX3" fmla="*/ 440531 w 862013"/>
                  <a:gd name="connsiteY3" fmla="*/ 847725 h 847725"/>
                  <a:gd name="connsiteX4" fmla="*/ 609600 w 862013"/>
                  <a:gd name="connsiteY4" fmla="*/ 614362 h 847725"/>
                  <a:gd name="connsiteX5" fmla="*/ 862013 w 862013"/>
                  <a:gd name="connsiteY5" fmla="*/ 431006 h 847725"/>
                  <a:gd name="connsiteX6" fmla="*/ 602456 w 862013"/>
                  <a:gd name="connsiteY6" fmla="*/ 0 h 847725"/>
                  <a:gd name="connsiteX0" fmla="*/ 602456 w 862018"/>
                  <a:gd name="connsiteY0" fmla="*/ 0 h 847736"/>
                  <a:gd name="connsiteX1" fmla="*/ 288131 w 862018"/>
                  <a:gd name="connsiteY1" fmla="*/ 235743 h 847736"/>
                  <a:gd name="connsiteX2" fmla="*/ 0 w 862018"/>
                  <a:gd name="connsiteY2" fmla="*/ 604837 h 847736"/>
                  <a:gd name="connsiteX3" fmla="*/ 440531 w 862018"/>
                  <a:gd name="connsiteY3" fmla="*/ 847725 h 847736"/>
                  <a:gd name="connsiteX4" fmla="*/ 609600 w 862018"/>
                  <a:gd name="connsiteY4" fmla="*/ 614362 h 847736"/>
                  <a:gd name="connsiteX5" fmla="*/ 862013 w 862018"/>
                  <a:gd name="connsiteY5" fmla="*/ 431006 h 847736"/>
                  <a:gd name="connsiteX6" fmla="*/ 602456 w 862018"/>
                  <a:gd name="connsiteY6" fmla="*/ 0 h 847736"/>
                  <a:gd name="connsiteX0" fmla="*/ 602456 w 862018"/>
                  <a:gd name="connsiteY0" fmla="*/ 0 h 847725"/>
                  <a:gd name="connsiteX1" fmla="*/ 288131 w 862018"/>
                  <a:gd name="connsiteY1" fmla="*/ 235743 h 847725"/>
                  <a:gd name="connsiteX2" fmla="*/ 0 w 862018"/>
                  <a:gd name="connsiteY2" fmla="*/ 604837 h 847725"/>
                  <a:gd name="connsiteX3" fmla="*/ 440531 w 862018"/>
                  <a:gd name="connsiteY3" fmla="*/ 847725 h 847725"/>
                  <a:gd name="connsiteX4" fmla="*/ 609600 w 862018"/>
                  <a:gd name="connsiteY4" fmla="*/ 614362 h 847725"/>
                  <a:gd name="connsiteX5" fmla="*/ 862013 w 862018"/>
                  <a:gd name="connsiteY5" fmla="*/ 431006 h 847725"/>
                  <a:gd name="connsiteX6" fmla="*/ 602456 w 862018"/>
                  <a:gd name="connsiteY6" fmla="*/ 0 h 847725"/>
                  <a:gd name="connsiteX0" fmla="*/ 602456 w 862013"/>
                  <a:gd name="connsiteY0" fmla="*/ 0 h 847725"/>
                  <a:gd name="connsiteX1" fmla="*/ 288131 w 862013"/>
                  <a:gd name="connsiteY1" fmla="*/ 235743 h 847725"/>
                  <a:gd name="connsiteX2" fmla="*/ 0 w 862013"/>
                  <a:gd name="connsiteY2" fmla="*/ 604837 h 847725"/>
                  <a:gd name="connsiteX3" fmla="*/ 440531 w 862013"/>
                  <a:gd name="connsiteY3" fmla="*/ 847725 h 847725"/>
                  <a:gd name="connsiteX4" fmla="*/ 609600 w 862013"/>
                  <a:gd name="connsiteY4" fmla="*/ 614362 h 847725"/>
                  <a:gd name="connsiteX5" fmla="*/ 862013 w 862013"/>
                  <a:gd name="connsiteY5" fmla="*/ 431006 h 847725"/>
                  <a:gd name="connsiteX6" fmla="*/ 602456 w 862013"/>
                  <a:gd name="connsiteY6"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2013" h="847725">
                    <a:moveTo>
                      <a:pt x="602456" y="0"/>
                    </a:moveTo>
                    <a:cubicBezTo>
                      <a:pt x="468709" y="81756"/>
                      <a:pt x="388540" y="134937"/>
                      <a:pt x="288131" y="235743"/>
                    </a:cubicBezTo>
                    <a:cubicBezTo>
                      <a:pt x="187722" y="336549"/>
                      <a:pt x="98425" y="450453"/>
                      <a:pt x="0" y="604837"/>
                    </a:cubicBezTo>
                    <a:lnTo>
                      <a:pt x="440531" y="847725"/>
                    </a:lnTo>
                    <a:cubicBezTo>
                      <a:pt x="506412" y="725488"/>
                      <a:pt x="539353" y="683815"/>
                      <a:pt x="609600" y="614362"/>
                    </a:cubicBezTo>
                    <a:cubicBezTo>
                      <a:pt x="679847" y="544909"/>
                      <a:pt x="739379" y="504825"/>
                      <a:pt x="862013" y="431006"/>
                    </a:cubicBezTo>
                    <a:lnTo>
                      <a:pt x="60245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5541169" y="2600325"/>
                <a:ext cx="652462" cy="823913"/>
              </a:xfrm>
              <a:custGeom>
                <a:avLst/>
                <a:gdLst>
                  <a:gd name="connsiteX0" fmla="*/ 426244 w 652462"/>
                  <a:gd name="connsiteY0" fmla="*/ 0 h 823913"/>
                  <a:gd name="connsiteX1" fmla="*/ 0 w 652462"/>
                  <a:gd name="connsiteY1" fmla="*/ 250031 h 823913"/>
                  <a:gd name="connsiteX2" fmla="*/ 130969 w 652462"/>
                  <a:gd name="connsiteY2" fmla="*/ 576263 h 823913"/>
                  <a:gd name="connsiteX3" fmla="*/ 159544 w 652462"/>
                  <a:gd name="connsiteY3" fmla="*/ 819150 h 823913"/>
                  <a:gd name="connsiteX4" fmla="*/ 652462 w 652462"/>
                  <a:gd name="connsiteY4" fmla="*/ 823913 h 823913"/>
                  <a:gd name="connsiteX5" fmla="*/ 578644 w 652462"/>
                  <a:gd name="connsiteY5" fmla="*/ 330994 h 823913"/>
                  <a:gd name="connsiteX6" fmla="*/ 426244 w 652462"/>
                  <a:gd name="connsiteY6" fmla="*/ 0 h 823913"/>
                  <a:gd name="connsiteX0" fmla="*/ 426244 w 652462"/>
                  <a:gd name="connsiteY0" fmla="*/ 0 h 823913"/>
                  <a:gd name="connsiteX1" fmla="*/ 0 w 652462"/>
                  <a:gd name="connsiteY1" fmla="*/ 250031 h 823913"/>
                  <a:gd name="connsiteX2" fmla="*/ 130969 w 652462"/>
                  <a:gd name="connsiteY2" fmla="*/ 576263 h 823913"/>
                  <a:gd name="connsiteX3" fmla="*/ 159544 w 652462"/>
                  <a:gd name="connsiteY3" fmla="*/ 819150 h 823913"/>
                  <a:gd name="connsiteX4" fmla="*/ 652462 w 652462"/>
                  <a:gd name="connsiteY4" fmla="*/ 823913 h 823913"/>
                  <a:gd name="connsiteX5" fmla="*/ 604838 w 652462"/>
                  <a:gd name="connsiteY5" fmla="*/ 404813 h 823913"/>
                  <a:gd name="connsiteX6" fmla="*/ 426244 w 652462"/>
                  <a:gd name="connsiteY6" fmla="*/ 0 h 823913"/>
                  <a:gd name="connsiteX0" fmla="*/ 426244 w 682073"/>
                  <a:gd name="connsiteY0" fmla="*/ 0 h 823913"/>
                  <a:gd name="connsiteX1" fmla="*/ 0 w 682073"/>
                  <a:gd name="connsiteY1" fmla="*/ 250031 h 823913"/>
                  <a:gd name="connsiteX2" fmla="*/ 130969 w 682073"/>
                  <a:gd name="connsiteY2" fmla="*/ 576263 h 823913"/>
                  <a:gd name="connsiteX3" fmla="*/ 159544 w 682073"/>
                  <a:gd name="connsiteY3" fmla="*/ 819150 h 823913"/>
                  <a:gd name="connsiteX4" fmla="*/ 652462 w 682073"/>
                  <a:gd name="connsiteY4" fmla="*/ 823913 h 823913"/>
                  <a:gd name="connsiteX5" fmla="*/ 604838 w 682073"/>
                  <a:gd name="connsiteY5" fmla="*/ 404813 h 823913"/>
                  <a:gd name="connsiteX6" fmla="*/ 426244 w 682073"/>
                  <a:gd name="connsiteY6" fmla="*/ 0 h 823913"/>
                  <a:gd name="connsiteX0" fmla="*/ 426244 w 682073"/>
                  <a:gd name="connsiteY0" fmla="*/ 0 h 823913"/>
                  <a:gd name="connsiteX1" fmla="*/ 0 w 682073"/>
                  <a:gd name="connsiteY1" fmla="*/ 250031 h 823913"/>
                  <a:gd name="connsiteX2" fmla="*/ 130969 w 682073"/>
                  <a:gd name="connsiteY2" fmla="*/ 576263 h 823913"/>
                  <a:gd name="connsiteX3" fmla="*/ 159544 w 682073"/>
                  <a:gd name="connsiteY3" fmla="*/ 819150 h 823913"/>
                  <a:gd name="connsiteX4" fmla="*/ 652462 w 682073"/>
                  <a:gd name="connsiteY4" fmla="*/ 823913 h 823913"/>
                  <a:gd name="connsiteX5" fmla="*/ 604838 w 682073"/>
                  <a:gd name="connsiteY5" fmla="*/ 404813 h 823913"/>
                  <a:gd name="connsiteX6" fmla="*/ 426244 w 682073"/>
                  <a:gd name="connsiteY6" fmla="*/ 0 h 823913"/>
                  <a:gd name="connsiteX0" fmla="*/ 426244 w 652462"/>
                  <a:gd name="connsiteY0" fmla="*/ 0 h 823913"/>
                  <a:gd name="connsiteX1" fmla="*/ 0 w 652462"/>
                  <a:gd name="connsiteY1" fmla="*/ 250031 h 823913"/>
                  <a:gd name="connsiteX2" fmla="*/ 130969 w 652462"/>
                  <a:gd name="connsiteY2" fmla="*/ 576263 h 823913"/>
                  <a:gd name="connsiteX3" fmla="*/ 159544 w 652462"/>
                  <a:gd name="connsiteY3" fmla="*/ 819150 h 823913"/>
                  <a:gd name="connsiteX4" fmla="*/ 652462 w 652462"/>
                  <a:gd name="connsiteY4" fmla="*/ 823913 h 823913"/>
                  <a:gd name="connsiteX5" fmla="*/ 604838 w 652462"/>
                  <a:gd name="connsiteY5" fmla="*/ 404813 h 823913"/>
                  <a:gd name="connsiteX6" fmla="*/ 426244 w 652462"/>
                  <a:gd name="connsiteY6" fmla="*/ 0 h 823913"/>
                  <a:gd name="connsiteX0" fmla="*/ 435899 w 662117"/>
                  <a:gd name="connsiteY0" fmla="*/ 0 h 823913"/>
                  <a:gd name="connsiteX1" fmla="*/ 9655 w 662117"/>
                  <a:gd name="connsiteY1" fmla="*/ 250031 h 823913"/>
                  <a:gd name="connsiteX2" fmla="*/ 140624 w 662117"/>
                  <a:gd name="connsiteY2" fmla="*/ 576263 h 823913"/>
                  <a:gd name="connsiteX3" fmla="*/ 169199 w 662117"/>
                  <a:gd name="connsiteY3" fmla="*/ 819150 h 823913"/>
                  <a:gd name="connsiteX4" fmla="*/ 662117 w 662117"/>
                  <a:gd name="connsiteY4" fmla="*/ 823913 h 823913"/>
                  <a:gd name="connsiteX5" fmla="*/ 614493 w 662117"/>
                  <a:gd name="connsiteY5" fmla="*/ 404813 h 823913"/>
                  <a:gd name="connsiteX6" fmla="*/ 435899 w 662117"/>
                  <a:gd name="connsiteY6" fmla="*/ 0 h 823913"/>
                  <a:gd name="connsiteX0" fmla="*/ 435899 w 662117"/>
                  <a:gd name="connsiteY0" fmla="*/ 0 h 823913"/>
                  <a:gd name="connsiteX1" fmla="*/ 9655 w 662117"/>
                  <a:gd name="connsiteY1" fmla="*/ 250031 h 823913"/>
                  <a:gd name="connsiteX2" fmla="*/ 140624 w 662117"/>
                  <a:gd name="connsiteY2" fmla="*/ 576263 h 823913"/>
                  <a:gd name="connsiteX3" fmla="*/ 169199 w 662117"/>
                  <a:gd name="connsiteY3" fmla="*/ 819150 h 823913"/>
                  <a:gd name="connsiteX4" fmla="*/ 662117 w 662117"/>
                  <a:gd name="connsiteY4" fmla="*/ 823913 h 823913"/>
                  <a:gd name="connsiteX5" fmla="*/ 614493 w 662117"/>
                  <a:gd name="connsiteY5" fmla="*/ 404813 h 823913"/>
                  <a:gd name="connsiteX6" fmla="*/ 435899 w 662117"/>
                  <a:gd name="connsiteY6" fmla="*/ 0 h 823913"/>
                  <a:gd name="connsiteX0" fmla="*/ 426244 w 652462"/>
                  <a:gd name="connsiteY0" fmla="*/ 0 h 823913"/>
                  <a:gd name="connsiteX1" fmla="*/ 0 w 652462"/>
                  <a:gd name="connsiteY1" fmla="*/ 250031 h 823913"/>
                  <a:gd name="connsiteX2" fmla="*/ 130969 w 652462"/>
                  <a:gd name="connsiteY2" fmla="*/ 576263 h 823913"/>
                  <a:gd name="connsiteX3" fmla="*/ 159544 w 652462"/>
                  <a:gd name="connsiteY3" fmla="*/ 819150 h 823913"/>
                  <a:gd name="connsiteX4" fmla="*/ 652462 w 652462"/>
                  <a:gd name="connsiteY4" fmla="*/ 823913 h 823913"/>
                  <a:gd name="connsiteX5" fmla="*/ 604838 w 652462"/>
                  <a:gd name="connsiteY5" fmla="*/ 404813 h 823913"/>
                  <a:gd name="connsiteX6" fmla="*/ 426244 w 652462"/>
                  <a:gd name="connsiteY6" fmla="*/ 0 h 823913"/>
                  <a:gd name="connsiteX0" fmla="*/ 426244 w 652462"/>
                  <a:gd name="connsiteY0" fmla="*/ 0 h 823913"/>
                  <a:gd name="connsiteX1" fmla="*/ 0 w 652462"/>
                  <a:gd name="connsiteY1" fmla="*/ 250031 h 823913"/>
                  <a:gd name="connsiteX2" fmla="*/ 130969 w 652462"/>
                  <a:gd name="connsiteY2" fmla="*/ 576263 h 823913"/>
                  <a:gd name="connsiteX3" fmla="*/ 159544 w 652462"/>
                  <a:gd name="connsiteY3" fmla="*/ 819150 h 823913"/>
                  <a:gd name="connsiteX4" fmla="*/ 652462 w 652462"/>
                  <a:gd name="connsiteY4" fmla="*/ 823913 h 823913"/>
                  <a:gd name="connsiteX5" fmla="*/ 604838 w 652462"/>
                  <a:gd name="connsiteY5" fmla="*/ 404813 h 823913"/>
                  <a:gd name="connsiteX6" fmla="*/ 426244 w 652462"/>
                  <a:gd name="connsiteY6" fmla="*/ 0 h 823913"/>
                  <a:gd name="connsiteX0" fmla="*/ 426244 w 652462"/>
                  <a:gd name="connsiteY0" fmla="*/ 0 h 823913"/>
                  <a:gd name="connsiteX1" fmla="*/ 0 w 652462"/>
                  <a:gd name="connsiteY1" fmla="*/ 250031 h 823913"/>
                  <a:gd name="connsiteX2" fmla="*/ 130969 w 652462"/>
                  <a:gd name="connsiteY2" fmla="*/ 576263 h 823913"/>
                  <a:gd name="connsiteX3" fmla="*/ 159544 w 652462"/>
                  <a:gd name="connsiteY3" fmla="*/ 819150 h 823913"/>
                  <a:gd name="connsiteX4" fmla="*/ 652462 w 652462"/>
                  <a:gd name="connsiteY4" fmla="*/ 823913 h 823913"/>
                  <a:gd name="connsiteX5" fmla="*/ 604838 w 652462"/>
                  <a:gd name="connsiteY5" fmla="*/ 404813 h 823913"/>
                  <a:gd name="connsiteX6" fmla="*/ 426244 w 652462"/>
                  <a:gd name="connsiteY6" fmla="*/ 0 h 82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462" h="823913">
                    <a:moveTo>
                      <a:pt x="426244" y="0"/>
                    </a:moveTo>
                    <a:lnTo>
                      <a:pt x="0" y="250031"/>
                    </a:lnTo>
                    <a:cubicBezTo>
                      <a:pt x="86520" y="386556"/>
                      <a:pt x="104378" y="481410"/>
                      <a:pt x="130969" y="576263"/>
                    </a:cubicBezTo>
                    <a:cubicBezTo>
                      <a:pt x="157560" y="671116"/>
                      <a:pt x="153592" y="713582"/>
                      <a:pt x="159544" y="819150"/>
                    </a:cubicBezTo>
                    <a:lnTo>
                      <a:pt x="652462" y="823913"/>
                    </a:lnTo>
                    <a:cubicBezTo>
                      <a:pt x="645716" y="611982"/>
                      <a:pt x="642541" y="542132"/>
                      <a:pt x="604838" y="404813"/>
                    </a:cubicBezTo>
                    <a:cubicBezTo>
                      <a:pt x="567135" y="267494"/>
                      <a:pt x="503238" y="135334"/>
                      <a:pt x="42624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reeform 81"/>
              <p:cNvSpPr/>
              <p:nvPr/>
            </p:nvSpPr>
            <p:spPr>
              <a:xfrm>
                <a:off x="5553075" y="3413125"/>
                <a:ext cx="641350" cy="806450"/>
              </a:xfrm>
              <a:custGeom>
                <a:avLst/>
                <a:gdLst>
                  <a:gd name="connsiteX0" fmla="*/ 142875 w 641350"/>
                  <a:gd name="connsiteY0" fmla="*/ 3175 h 806450"/>
                  <a:gd name="connsiteX1" fmla="*/ 117475 w 641350"/>
                  <a:gd name="connsiteY1" fmla="*/ 295275 h 806450"/>
                  <a:gd name="connsiteX2" fmla="*/ 0 w 641350"/>
                  <a:gd name="connsiteY2" fmla="*/ 565150 h 806450"/>
                  <a:gd name="connsiteX3" fmla="*/ 425450 w 641350"/>
                  <a:gd name="connsiteY3" fmla="*/ 806450 h 806450"/>
                  <a:gd name="connsiteX4" fmla="*/ 584200 w 641350"/>
                  <a:gd name="connsiteY4" fmla="*/ 428625 h 806450"/>
                  <a:gd name="connsiteX5" fmla="*/ 641350 w 641350"/>
                  <a:gd name="connsiteY5" fmla="*/ 0 h 806450"/>
                  <a:gd name="connsiteX6" fmla="*/ 142875 w 641350"/>
                  <a:gd name="connsiteY6" fmla="*/ 3175 h 806450"/>
                  <a:gd name="connsiteX0" fmla="*/ 153793 w 652268"/>
                  <a:gd name="connsiteY0" fmla="*/ 3175 h 806450"/>
                  <a:gd name="connsiteX1" fmla="*/ 128393 w 652268"/>
                  <a:gd name="connsiteY1" fmla="*/ 295275 h 806450"/>
                  <a:gd name="connsiteX2" fmla="*/ 10918 w 652268"/>
                  <a:gd name="connsiteY2" fmla="*/ 565150 h 806450"/>
                  <a:gd name="connsiteX3" fmla="*/ 436368 w 652268"/>
                  <a:gd name="connsiteY3" fmla="*/ 806450 h 806450"/>
                  <a:gd name="connsiteX4" fmla="*/ 595118 w 652268"/>
                  <a:gd name="connsiteY4" fmla="*/ 428625 h 806450"/>
                  <a:gd name="connsiteX5" fmla="*/ 652268 w 652268"/>
                  <a:gd name="connsiteY5" fmla="*/ 0 h 806450"/>
                  <a:gd name="connsiteX6" fmla="*/ 153793 w 652268"/>
                  <a:gd name="connsiteY6" fmla="*/ 3175 h 806450"/>
                  <a:gd name="connsiteX0" fmla="*/ 153793 w 679517"/>
                  <a:gd name="connsiteY0" fmla="*/ 3175 h 806450"/>
                  <a:gd name="connsiteX1" fmla="*/ 128393 w 679517"/>
                  <a:gd name="connsiteY1" fmla="*/ 295275 h 806450"/>
                  <a:gd name="connsiteX2" fmla="*/ 10918 w 679517"/>
                  <a:gd name="connsiteY2" fmla="*/ 565150 h 806450"/>
                  <a:gd name="connsiteX3" fmla="*/ 436368 w 679517"/>
                  <a:gd name="connsiteY3" fmla="*/ 806450 h 806450"/>
                  <a:gd name="connsiteX4" fmla="*/ 595118 w 679517"/>
                  <a:gd name="connsiteY4" fmla="*/ 428625 h 806450"/>
                  <a:gd name="connsiteX5" fmla="*/ 652268 w 679517"/>
                  <a:gd name="connsiteY5" fmla="*/ 0 h 806450"/>
                  <a:gd name="connsiteX6" fmla="*/ 153793 w 679517"/>
                  <a:gd name="connsiteY6" fmla="*/ 3175 h 806450"/>
                  <a:gd name="connsiteX0" fmla="*/ 153793 w 652268"/>
                  <a:gd name="connsiteY0" fmla="*/ 3175 h 806450"/>
                  <a:gd name="connsiteX1" fmla="*/ 128393 w 652268"/>
                  <a:gd name="connsiteY1" fmla="*/ 295275 h 806450"/>
                  <a:gd name="connsiteX2" fmla="*/ 10918 w 652268"/>
                  <a:gd name="connsiteY2" fmla="*/ 565150 h 806450"/>
                  <a:gd name="connsiteX3" fmla="*/ 436368 w 652268"/>
                  <a:gd name="connsiteY3" fmla="*/ 806450 h 806450"/>
                  <a:gd name="connsiteX4" fmla="*/ 595118 w 652268"/>
                  <a:gd name="connsiteY4" fmla="*/ 428625 h 806450"/>
                  <a:gd name="connsiteX5" fmla="*/ 652268 w 652268"/>
                  <a:gd name="connsiteY5" fmla="*/ 0 h 806450"/>
                  <a:gd name="connsiteX6" fmla="*/ 153793 w 652268"/>
                  <a:gd name="connsiteY6" fmla="*/ 3175 h 806450"/>
                  <a:gd name="connsiteX0" fmla="*/ 153793 w 652268"/>
                  <a:gd name="connsiteY0" fmla="*/ 3175 h 806450"/>
                  <a:gd name="connsiteX1" fmla="*/ 128393 w 652268"/>
                  <a:gd name="connsiteY1" fmla="*/ 295275 h 806450"/>
                  <a:gd name="connsiteX2" fmla="*/ 10918 w 652268"/>
                  <a:gd name="connsiteY2" fmla="*/ 565150 h 806450"/>
                  <a:gd name="connsiteX3" fmla="*/ 436368 w 652268"/>
                  <a:gd name="connsiteY3" fmla="*/ 806450 h 806450"/>
                  <a:gd name="connsiteX4" fmla="*/ 595118 w 652268"/>
                  <a:gd name="connsiteY4" fmla="*/ 428625 h 806450"/>
                  <a:gd name="connsiteX5" fmla="*/ 652268 w 652268"/>
                  <a:gd name="connsiteY5" fmla="*/ 0 h 806450"/>
                  <a:gd name="connsiteX6" fmla="*/ 153793 w 652268"/>
                  <a:gd name="connsiteY6" fmla="*/ 3175 h 806450"/>
                  <a:gd name="connsiteX0" fmla="*/ 153793 w 652268"/>
                  <a:gd name="connsiteY0" fmla="*/ 3175 h 806450"/>
                  <a:gd name="connsiteX1" fmla="*/ 128393 w 652268"/>
                  <a:gd name="connsiteY1" fmla="*/ 295275 h 806450"/>
                  <a:gd name="connsiteX2" fmla="*/ 10918 w 652268"/>
                  <a:gd name="connsiteY2" fmla="*/ 565150 h 806450"/>
                  <a:gd name="connsiteX3" fmla="*/ 436368 w 652268"/>
                  <a:gd name="connsiteY3" fmla="*/ 806450 h 806450"/>
                  <a:gd name="connsiteX4" fmla="*/ 595118 w 652268"/>
                  <a:gd name="connsiteY4" fmla="*/ 428625 h 806450"/>
                  <a:gd name="connsiteX5" fmla="*/ 652268 w 652268"/>
                  <a:gd name="connsiteY5" fmla="*/ 0 h 806450"/>
                  <a:gd name="connsiteX6" fmla="*/ 153793 w 652268"/>
                  <a:gd name="connsiteY6" fmla="*/ 3175 h 806450"/>
                  <a:gd name="connsiteX0" fmla="*/ 142875 w 641350"/>
                  <a:gd name="connsiteY0" fmla="*/ 3175 h 806450"/>
                  <a:gd name="connsiteX1" fmla="*/ 117475 w 641350"/>
                  <a:gd name="connsiteY1" fmla="*/ 295275 h 806450"/>
                  <a:gd name="connsiteX2" fmla="*/ 0 w 641350"/>
                  <a:gd name="connsiteY2" fmla="*/ 565150 h 806450"/>
                  <a:gd name="connsiteX3" fmla="*/ 425450 w 641350"/>
                  <a:gd name="connsiteY3" fmla="*/ 806450 h 806450"/>
                  <a:gd name="connsiteX4" fmla="*/ 584200 w 641350"/>
                  <a:gd name="connsiteY4" fmla="*/ 428625 h 806450"/>
                  <a:gd name="connsiteX5" fmla="*/ 641350 w 641350"/>
                  <a:gd name="connsiteY5" fmla="*/ 0 h 806450"/>
                  <a:gd name="connsiteX6" fmla="*/ 142875 w 641350"/>
                  <a:gd name="connsiteY6" fmla="*/ 3175 h 80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1350" h="806450">
                    <a:moveTo>
                      <a:pt x="142875" y="3175"/>
                    </a:moveTo>
                    <a:cubicBezTo>
                      <a:pt x="150812" y="131763"/>
                      <a:pt x="141287" y="201613"/>
                      <a:pt x="117475" y="295275"/>
                    </a:cubicBezTo>
                    <a:cubicBezTo>
                      <a:pt x="93663" y="388937"/>
                      <a:pt x="82021" y="429154"/>
                      <a:pt x="0" y="565150"/>
                    </a:cubicBezTo>
                    <a:lnTo>
                      <a:pt x="425450" y="806450"/>
                    </a:lnTo>
                    <a:cubicBezTo>
                      <a:pt x="513292" y="643996"/>
                      <a:pt x="548217" y="563033"/>
                      <a:pt x="584200" y="428625"/>
                    </a:cubicBezTo>
                    <a:cubicBezTo>
                      <a:pt x="620183" y="294217"/>
                      <a:pt x="629179" y="185208"/>
                      <a:pt x="641350" y="0"/>
                    </a:cubicBezTo>
                    <a:lnTo>
                      <a:pt x="142875" y="31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82"/>
              <p:cNvSpPr/>
              <p:nvPr/>
            </p:nvSpPr>
            <p:spPr>
              <a:xfrm>
                <a:off x="5156200" y="3975100"/>
                <a:ext cx="822325" cy="835025"/>
              </a:xfrm>
              <a:custGeom>
                <a:avLst/>
                <a:gdLst>
                  <a:gd name="connsiteX0" fmla="*/ 0 w 822325"/>
                  <a:gd name="connsiteY0" fmla="*/ 415925 h 835025"/>
                  <a:gd name="connsiteX1" fmla="*/ 241300 w 822325"/>
                  <a:gd name="connsiteY1" fmla="*/ 835025 h 835025"/>
                  <a:gd name="connsiteX2" fmla="*/ 577850 w 822325"/>
                  <a:gd name="connsiteY2" fmla="*/ 571500 h 835025"/>
                  <a:gd name="connsiteX3" fmla="*/ 822325 w 822325"/>
                  <a:gd name="connsiteY3" fmla="*/ 238125 h 835025"/>
                  <a:gd name="connsiteX4" fmla="*/ 393700 w 822325"/>
                  <a:gd name="connsiteY4" fmla="*/ 0 h 835025"/>
                  <a:gd name="connsiteX5" fmla="*/ 241300 w 822325"/>
                  <a:gd name="connsiteY5" fmla="*/ 222250 h 835025"/>
                  <a:gd name="connsiteX6" fmla="*/ 0 w 822325"/>
                  <a:gd name="connsiteY6" fmla="*/ 415925 h 835025"/>
                  <a:gd name="connsiteX0" fmla="*/ 0 w 825829"/>
                  <a:gd name="connsiteY0" fmla="*/ 415925 h 837431"/>
                  <a:gd name="connsiteX1" fmla="*/ 241300 w 825829"/>
                  <a:gd name="connsiteY1" fmla="*/ 835025 h 837431"/>
                  <a:gd name="connsiteX2" fmla="*/ 577850 w 825829"/>
                  <a:gd name="connsiteY2" fmla="*/ 571500 h 837431"/>
                  <a:gd name="connsiteX3" fmla="*/ 822325 w 825829"/>
                  <a:gd name="connsiteY3" fmla="*/ 238125 h 837431"/>
                  <a:gd name="connsiteX4" fmla="*/ 393700 w 825829"/>
                  <a:gd name="connsiteY4" fmla="*/ 0 h 837431"/>
                  <a:gd name="connsiteX5" fmla="*/ 241300 w 825829"/>
                  <a:gd name="connsiteY5" fmla="*/ 222250 h 837431"/>
                  <a:gd name="connsiteX6" fmla="*/ 0 w 825829"/>
                  <a:gd name="connsiteY6" fmla="*/ 415925 h 837431"/>
                  <a:gd name="connsiteX0" fmla="*/ 0 w 825829"/>
                  <a:gd name="connsiteY0" fmla="*/ 415958 h 837464"/>
                  <a:gd name="connsiteX1" fmla="*/ 241300 w 825829"/>
                  <a:gd name="connsiteY1" fmla="*/ 835058 h 837464"/>
                  <a:gd name="connsiteX2" fmla="*/ 577850 w 825829"/>
                  <a:gd name="connsiteY2" fmla="*/ 571533 h 837464"/>
                  <a:gd name="connsiteX3" fmla="*/ 822325 w 825829"/>
                  <a:gd name="connsiteY3" fmla="*/ 238158 h 837464"/>
                  <a:gd name="connsiteX4" fmla="*/ 393700 w 825829"/>
                  <a:gd name="connsiteY4" fmla="*/ 33 h 837464"/>
                  <a:gd name="connsiteX5" fmla="*/ 241300 w 825829"/>
                  <a:gd name="connsiteY5" fmla="*/ 222283 h 837464"/>
                  <a:gd name="connsiteX6" fmla="*/ 0 w 825829"/>
                  <a:gd name="connsiteY6" fmla="*/ 415958 h 837464"/>
                  <a:gd name="connsiteX0" fmla="*/ 0 w 825829"/>
                  <a:gd name="connsiteY0" fmla="*/ 415925 h 837431"/>
                  <a:gd name="connsiteX1" fmla="*/ 241300 w 825829"/>
                  <a:gd name="connsiteY1" fmla="*/ 835025 h 837431"/>
                  <a:gd name="connsiteX2" fmla="*/ 577850 w 825829"/>
                  <a:gd name="connsiteY2" fmla="*/ 571500 h 837431"/>
                  <a:gd name="connsiteX3" fmla="*/ 822325 w 825829"/>
                  <a:gd name="connsiteY3" fmla="*/ 238125 h 837431"/>
                  <a:gd name="connsiteX4" fmla="*/ 393700 w 825829"/>
                  <a:gd name="connsiteY4" fmla="*/ 0 h 837431"/>
                  <a:gd name="connsiteX5" fmla="*/ 241300 w 825829"/>
                  <a:gd name="connsiteY5" fmla="*/ 222250 h 837431"/>
                  <a:gd name="connsiteX6" fmla="*/ 0 w 825829"/>
                  <a:gd name="connsiteY6" fmla="*/ 415925 h 837431"/>
                  <a:gd name="connsiteX0" fmla="*/ 0 w 825829"/>
                  <a:gd name="connsiteY0" fmla="*/ 415925 h 837431"/>
                  <a:gd name="connsiteX1" fmla="*/ 241300 w 825829"/>
                  <a:gd name="connsiteY1" fmla="*/ 835025 h 837431"/>
                  <a:gd name="connsiteX2" fmla="*/ 577850 w 825829"/>
                  <a:gd name="connsiteY2" fmla="*/ 571500 h 837431"/>
                  <a:gd name="connsiteX3" fmla="*/ 822325 w 825829"/>
                  <a:gd name="connsiteY3" fmla="*/ 238125 h 837431"/>
                  <a:gd name="connsiteX4" fmla="*/ 393700 w 825829"/>
                  <a:gd name="connsiteY4" fmla="*/ 0 h 837431"/>
                  <a:gd name="connsiteX5" fmla="*/ 241300 w 825829"/>
                  <a:gd name="connsiteY5" fmla="*/ 222250 h 837431"/>
                  <a:gd name="connsiteX6" fmla="*/ 0 w 825829"/>
                  <a:gd name="connsiteY6" fmla="*/ 415925 h 837431"/>
                  <a:gd name="connsiteX0" fmla="*/ 0 w 822325"/>
                  <a:gd name="connsiteY0" fmla="*/ 415925 h 837431"/>
                  <a:gd name="connsiteX1" fmla="*/ 241300 w 822325"/>
                  <a:gd name="connsiteY1" fmla="*/ 835025 h 837431"/>
                  <a:gd name="connsiteX2" fmla="*/ 577850 w 822325"/>
                  <a:gd name="connsiteY2" fmla="*/ 571500 h 837431"/>
                  <a:gd name="connsiteX3" fmla="*/ 822325 w 822325"/>
                  <a:gd name="connsiteY3" fmla="*/ 238125 h 837431"/>
                  <a:gd name="connsiteX4" fmla="*/ 393700 w 822325"/>
                  <a:gd name="connsiteY4" fmla="*/ 0 h 837431"/>
                  <a:gd name="connsiteX5" fmla="*/ 241300 w 822325"/>
                  <a:gd name="connsiteY5" fmla="*/ 222250 h 837431"/>
                  <a:gd name="connsiteX6" fmla="*/ 0 w 822325"/>
                  <a:gd name="connsiteY6" fmla="*/ 415925 h 837431"/>
                  <a:gd name="connsiteX0" fmla="*/ 0 w 822325"/>
                  <a:gd name="connsiteY0" fmla="*/ 415925 h 835025"/>
                  <a:gd name="connsiteX1" fmla="*/ 241300 w 822325"/>
                  <a:gd name="connsiteY1" fmla="*/ 835025 h 835025"/>
                  <a:gd name="connsiteX2" fmla="*/ 577850 w 822325"/>
                  <a:gd name="connsiteY2" fmla="*/ 571500 h 835025"/>
                  <a:gd name="connsiteX3" fmla="*/ 822325 w 822325"/>
                  <a:gd name="connsiteY3" fmla="*/ 238125 h 835025"/>
                  <a:gd name="connsiteX4" fmla="*/ 393700 w 822325"/>
                  <a:gd name="connsiteY4" fmla="*/ 0 h 835025"/>
                  <a:gd name="connsiteX5" fmla="*/ 241300 w 822325"/>
                  <a:gd name="connsiteY5" fmla="*/ 222250 h 835025"/>
                  <a:gd name="connsiteX6" fmla="*/ 0 w 822325"/>
                  <a:gd name="connsiteY6" fmla="*/ 415925 h 835025"/>
                  <a:gd name="connsiteX0" fmla="*/ 0 w 822325"/>
                  <a:gd name="connsiteY0" fmla="*/ 415925 h 835025"/>
                  <a:gd name="connsiteX1" fmla="*/ 241300 w 822325"/>
                  <a:gd name="connsiteY1" fmla="*/ 835025 h 835025"/>
                  <a:gd name="connsiteX2" fmla="*/ 577850 w 822325"/>
                  <a:gd name="connsiteY2" fmla="*/ 571500 h 835025"/>
                  <a:gd name="connsiteX3" fmla="*/ 822325 w 822325"/>
                  <a:gd name="connsiteY3" fmla="*/ 238125 h 835025"/>
                  <a:gd name="connsiteX4" fmla="*/ 393700 w 822325"/>
                  <a:gd name="connsiteY4" fmla="*/ 0 h 835025"/>
                  <a:gd name="connsiteX5" fmla="*/ 241300 w 822325"/>
                  <a:gd name="connsiteY5" fmla="*/ 222250 h 835025"/>
                  <a:gd name="connsiteX6" fmla="*/ 0 w 822325"/>
                  <a:gd name="connsiteY6" fmla="*/ 415925 h 83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325" h="835025">
                    <a:moveTo>
                      <a:pt x="0" y="415925"/>
                    </a:moveTo>
                    <a:lnTo>
                      <a:pt x="241300" y="835025"/>
                    </a:lnTo>
                    <a:cubicBezTo>
                      <a:pt x="388408" y="733954"/>
                      <a:pt x="481013" y="670983"/>
                      <a:pt x="577850" y="571500"/>
                    </a:cubicBezTo>
                    <a:cubicBezTo>
                      <a:pt x="674687" y="472017"/>
                      <a:pt x="726017" y="409575"/>
                      <a:pt x="822325" y="238125"/>
                    </a:cubicBezTo>
                    <a:lnTo>
                      <a:pt x="393700" y="0"/>
                    </a:lnTo>
                    <a:cubicBezTo>
                      <a:pt x="354013" y="89429"/>
                      <a:pt x="306917" y="152929"/>
                      <a:pt x="241300" y="222250"/>
                    </a:cubicBezTo>
                    <a:cubicBezTo>
                      <a:pt x="175683" y="291571"/>
                      <a:pt x="149225" y="313796"/>
                      <a:pt x="0" y="4159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83"/>
              <p:cNvSpPr/>
              <p:nvPr/>
            </p:nvSpPr>
            <p:spPr>
              <a:xfrm>
                <a:off x="4581525" y="4391025"/>
                <a:ext cx="819150" cy="654050"/>
              </a:xfrm>
              <a:custGeom>
                <a:avLst/>
                <a:gdLst>
                  <a:gd name="connsiteX0" fmla="*/ 0 w 819150"/>
                  <a:gd name="connsiteY0" fmla="*/ 152400 h 654050"/>
                  <a:gd name="connsiteX1" fmla="*/ 3175 w 819150"/>
                  <a:gd name="connsiteY1" fmla="*/ 654050 h 654050"/>
                  <a:gd name="connsiteX2" fmla="*/ 400050 w 819150"/>
                  <a:gd name="connsiteY2" fmla="*/ 596900 h 654050"/>
                  <a:gd name="connsiteX3" fmla="*/ 819150 w 819150"/>
                  <a:gd name="connsiteY3" fmla="*/ 425450 h 654050"/>
                  <a:gd name="connsiteX4" fmla="*/ 574675 w 819150"/>
                  <a:gd name="connsiteY4" fmla="*/ 0 h 654050"/>
                  <a:gd name="connsiteX5" fmla="*/ 292100 w 819150"/>
                  <a:gd name="connsiteY5" fmla="*/ 123825 h 654050"/>
                  <a:gd name="connsiteX6" fmla="*/ 0 w 819150"/>
                  <a:gd name="connsiteY6" fmla="*/ 152400 h 654050"/>
                  <a:gd name="connsiteX0" fmla="*/ 0 w 819150"/>
                  <a:gd name="connsiteY0" fmla="*/ 162702 h 664352"/>
                  <a:gd name="connsiteX1" fmla="*/ 3175 w 819150"/>
                  <a:gd name="connsiteY1" fmla="*/ 664352 h 664352"/>
                  <a:gd name="connsiteX2" fmla="*/ 400050 w 819150"/>
                  <a:gd name="connsiteY2" fmla="*/ 607202 h 664352"/>
                  <a:gd name="connsiteX3" fmla="*/ 819150 w 819150"/>
                  <a:gd name="connsiteY3" fmla="*/ 435752 h 664352"/>
                  <a:gd name="connsiteX4" fmla="*/ 574675 w 819150"/>
                  <a:gd name="connsiteY4" fmla="*/ 10302 h 664352"/>
                  <a:gd name="connsiteX5" fmla="*/ 292100 w 819150"/>
                  <a:gd name="connsiteY5" fmla="*/ 134127 h 664352"/>
                  <a:gd name="connsiteX6" fmla="*/ 0 w 819150"/>
                  <a:gd name="connsiteY6" fmla="*/ 162702 h 664352"/>
                  <a:gd name="connsiteX0" fmla="*/ 0 w 819150"/>
                  <a:gd name="connsiteY0" fmla="*/ 162702 h 664352"/>
                  <a:gd name="connsiteX1" fmla="*/ 3175 w 819150"/>
                  <a:gd name="connsiteY1" fmla="*/ 664352 h 664352"/>
                  <a:gd name="connsiteX2" fmla="*/ 400050 w 819150"/>
                  <a:gd name="connsiteY2" fmla="*/ 607202 h 664352"/>
                  <a:gd name="connsiteX3" fmla="*/ 819150 w 819150"/>
                  <a:gd name="connsiteY3" fmla="*/ 435752 h 664352"/>
                  <a:gd name="connsiteX4" fmla="*/ 574675 w 819150"/>
                  <a:gd name="connsiteY4" fmla="*/ 10302 h 664352"/>
                  <a:gd name="connsiteX5" fmla="*/ 292100 w 819150"/>
                  <a:gd name="connsiteY5" fmla="*/ 134127 h 664352"/>
                  <a:gd name="connsiteX6" fmla="*/ 0 w 819150"/>
                  <a:gd name="connsiteY6" fmla="*/ 162702 h 664352"/>
                  <a:gd name="connsiteX0" fmla="*/ 0 w 819150"/>
                  <a:gd name="connsiteY0" fmla="*/ 162702 h 664352"/>
                  <a:gd name="connsiteX1" fmla="*/ 3175 w 819150"/>
                  <a:gd name="connsiteY1" fmla="*/ 664352 h 664352"/>
                  <a:gd name="connsiteX2" fmla="*/ 400050 w 819150"/>
                  <a:gd name="connsiteY2" fmla="*/ 607202 h 664352"/>
                  <a:gd name="connsiteX3" fmla="*/ 819150 w 819150"/>
                  <a:gd name="connsiteY3" fmla="*/ 435752 h 664352"/>
                  <a:gd name="connsiteX4" fmla="*/ 574675 w 819150"/>
                  <a:gd name="connsiteY4" fmla="*/ 10302 h 664352"/>
                  <a:gd name="connsiteX5" fmla="*/ 292100 w 819150"/>
                  <a:gd name="connsiteY5" fmla="*/ 134127 h 664352"/>
                  <a:gd name="connsiteX6" fmla="*/ 0 w 819150"/>
                  <a:gd name="connsiteY6" fmla="*/ 162702 h 664352"/>
                  <a:gd name="connsiteX0" fmla="*/ 0 w 819150"/>
                  <a:gd name="connsiteY0" fmla="*/ 162702 h 664352"/>
                  <a:gd name="connsiteX1" fmla="*/ 3175 w 819150"/>
                  <a:gd name="connsiteY1" fmla="*/ 664352 h 664352"/>
                  <a:gd name="connsiteX2" fmla="*/ 400050 w 819150"/>
                  <a:gd name="connsiteY2" fmla="*/ 607202 h 664352"/>
                  <a:gd name="connsiteX3" fmla="*/ 819150 w 819150"/>
                  <a:gd name="connsiteY3" fmla="*/ 435752 h 664352"/>
                  <a:gd name="connsiteX4" fmla="*/ 574675 w 819150"/>
                  <a:gd name="connsiteY4" fmla="*/ 10302 h 664352"/>
                  <a:gd name="connsiteX5" fmla="*/ 292100 w 819150"/>
                  <a:gd name="connsiteY5" fmla="*/ 134127 h 664352"/>
                  <a:gd name="connsiteX6" fmla="*/ 0 w 819150"/>
                  <a:gd name="connsiteY6" fmla="*/ 162702 h 664352"/>
                  <a:gd name="connsiteX0" fmla="*/ 0 w 819150"/>
                  <a:gd name="connsiteY0" fmla="*/ 162702 h 664352"/>
                  <a:gd name="connsiteX1" fmla="*/ 3175 w 819150"/>
                  <a:gd name="connsiteY1" fmla="*/ 664352 h 664352"/>
                  <a:gd name="connsiteX2" fmla="*/ 400050 w 819150"/>
                  <a:gd name="connsiteY2" fmla="*/ 607202 h 664352"/>
                  <a:gd name="connsiteX3" fmla="*/ 819150 w 819150"/>
                  <a:gd name="connsiteY3" fmla="*/ 435752 h 664352"/>
                  <a:gd name="connsiteX4" fmla="*/ 574675 w 819150"/>
                  <a:gd name="connsiteY4" fmla="*/ 10302 h 664352"/>
                  <a:gd name="connsiteX5" fmla="*/ 292100 w 819150"/>
                  <a:gd name="connsiteY5" fmla="*/ 134127 h 664352"/>
                  <a:gd name="connsiteX6" fmla="*/ 0 w 819150"/>
                  <a:gd name="connsiteY6" fmla="*/ 162702 h 664352"/>
                  <a:gd name="connsiteX0" fmla="*/ 0 w 819150"/>
                  <a:gd name="connsiteY0" fmla="*/ 152400 h 654050"/>
                  <a:gd name="connsiteX1" fmla="*/ 3175 w 819150"/>
                  <a:gd name="connsiteY1" fmla="*/ 654050 h 654050"/>
                  <a:gd name="connsiteX2" fmla="*/ 400050 w 819150"/>
                  <a:gd name="connsiteY2" fmla="*/ 596900 h 654050"/>
                  <a:gd name="connsiteX3" fmla="*/ 819150 w 819150"/>
                  <a:gd name="connsiteY3" fmla="*/ 425450 h 654050"/>
                  <a:gd name="connsiteX4" fmla="*/ 574675 w 819150"/>
                  <a:gd name="connsiteY4" fmla="*/ 0 h 654050"/>
                  <a:gd name="connsiteX5" fmla="*/ 292100 w 819150"/>
                  <a:gd name="connsiteY5" fmla="*/ 123825 h 654050"/>
                  <a:gd name="connsiteX6" fmla="*/ 0 w 819150"/>
                  <a:gd name="connsiteY6" fmla="*/ 152400 h 654050"/>
                  <a:gd name="connsiteX0" fmla="*/ 0 w 819150"/>
                  <a:gd name="connsiteY0" fmla="*/ 152400 h 654050"/>
                  <a:gd name="connsiteX1" fmla="*/ 3175 w 819150"/>
                  <a:gd name="connsiteY1" fmla="*/ 654050 h 654050"/>
                  <a:gd name="connsiteX2" fmla="*/ 400050 w 819150"/>
                  <a:gd name="connsiteY2" fmla="*/ 596900 h 654050"/>
                  <a:gd name="connsiteX3" fmla="*/ 819150 w 819150"/>
                  <a:gd name="connsiteY3" fmla="*/ 425450 h 654050"/>
                  <a:gd name="connsiteX4" fmla="*/ 574675 w 819150"/>
                  <a:gd name="connsiteY4" fmla="*/ 0 h 654050"/>
                  <a:gd name="connsiteX5" fmla="*/ 292100 w 819150"/>
                  <a:gd name="connsiteY5" fmla="*/ 123825 h 654050"/>
                  <a:gd name="connsiteX6" fmla="*/ 0 w 819150"/>
                  <a:gd name="connsiteY6" fmla="*/ 152400 h 65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150" h="654050">
                    <a:moveTo>
                      <a:pt x="0" y="152400"/>
                    </a:moveTo>
                    <a:cubicBezTo>
                      <a:pt x="1058" y="319617"/>
                      <a:pt x="2117" y="486833"/>
                      <a:pt x="3175" y="654050"/>
                    </a:cubicBezTo>
                    <a:cubicBezTo>
                      <a:pt x="151342" y="644525"/>
                      <a:pt x="271899" y="634866"/>
                      <a:pt x="400050" y="596900"/>
                    </a:cubicBezTo>
                    <a:cubicBezTo>
                      <a:pt x="543015" y="554545"/>
                      <a:pt x="707496" y="505883"/>
                      <a:pt x="819150" y="425450"/>
                    </a:cubicBezTo>
                    <a:lnTo>
                      <a:pt x="574675" y="0"/>
                    </a:lnTo>
                    <a:cubicBezTo>
                      <a:pt x="470958" y="60854"/>
                      <a:pt x="387879" y="98425"/>
                      <a:pt x="292100" y="123825"/>
                    </a:cubicBezTo>
                    <a:cubicBezTo>
                      <a:pt x="196321" y="149225"/>
                      <a:pt x="124354" y="152929"/>
                      <a:pt x="0" y="1524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130800" y="2009775"/>
                <a:ext cx="838200" cy="841375"/>
              </a:xfrm>
              <a:custGeom>
                <a:avLst/>
                <a:gdLst>
                  <a:gd name="connsiteX0" fmla="*/ 234950 w 838200"/>
                  <a:gd name="connsiteY0" fmla="*/ 0 h 841375"/>
                  <a:gd name="connsiteX1" fmla="*/ 0 w 838200"/>
                  <a:gd name="connsiteY1" fmla="*/ 428625 h 841375"/>
                  <a:gd name="connsiteX2" fmla="*/ 247650 w 838200"/>
                  <a:gd name="connsiteY2" fmla="*/ 619125 h 841375"/>
                  <a:gd name="connsiteX3" fmla="*/ 419100 w 838200"/>
                  <a:gd name="connsiteY3" fmla="*/ 841375 h 841375"/>
                  <a:gd name="connsiteX4" fmla="*/ 838200 w 838200"/>
                  <a:gd name="connsiteY4" fmla="*/ 593725 h 841375"/>
                  <a:gd name="connsiteX5" fmla="*/ 561975 w 838200"/>
                  <a:gd name="connsiteY5" fmla="*/ 241300 h 841375"/>
                  <a:gd name="connsiteX6" fmla="*/ 234950 w 838200"/>
                  <a:gd name="connsiteY6" fmla="*/ 0 h 841375"/>
                  <a:gd name="connsiteX0" fmla="*/ 234950 w 838200"/>
                  <a:gd name="connsiteY0" fmla="*/ 0 h 841375"/>
                  <a:gd name="connsiteX1" fmla="*/ 0 w 838200"/>
                  <a:gd name="connsiteY1" fmla="*/ 428625 h 841375"/>
                  <a:gd name="connsiteX2" fmla="*/ 247650 w 838200"/>
                  <a:gd name="connsiteY2" fmla="*/ 619125 h 841375"/>
                  <a:gd name="connsiteX3" fmla="*/ 419100 w 838200"/>
                  <a:gd name="connsiteY3" fmla="*/ 841375 h 841375"/>
                  <a:gd name="connsiteX4" fmla="*/ 838200 w 838200"/>
                  <a:gd name="connsiteY4" fmla="*/ 593725 h 841375"/>
                  <a:gd name="connsiteX5" fmla="*/ 561975 w 838200"/>
                  <a:gd name="connsiteY5" fmla="*/ 241300 h 841375"/>
                  <a:gd name="connsiteX6" fmla="*/ 234950 w 838200"/>
                  <a:gd name="connsiteY6" fmla="*/ 0 h 841375"/>
                  <a:gd name="connsiteX0" fmla="*/ 234950 w 840156"/>
                  <a:gd name="connsiteY0" fmla="*/ 3704 h 845079"/>
                  <a:gd name="connsiteX1" fmla="*/ 0 w 840156"/>
                  <a:gd name="connsiteY1" fmla="*/ 432329 h 845079"/>
                  <a:gd name="connsiteX2" fmla="*/ 247650 w 840156"/>
                  <a:gd name="connsiteY2" fmla="*/ 622829 h 845079"/>
                  <a:gd name="connsiteX3" fmla="*/ 419100 w 840156"/>
                  <a:gd name="connsiteY3" fmla="*/ 845079 h 845079"/>
                  <a:gd name="connsiteX4" fmla="*/ 838200 w 840156"/>
                  <a:gd name="connsiteY4" fmla="*/ 597429 h 845079"/>
                  <a:gd name="connsiteX5" fmla="*/ 561975 w 840156"/>
                  <a:gd name="connsiteY5" fmla="*/ 245004 h 845079"/>
                  <a:gd name="connsiteX6" fmla="*/ 234950 w 840156"/>
                  <a:gd name="connsiteY6" fmla="*/ 3704 h 845079"/>
                  <a:gd name="connsiteX0" fmla="*/ 234950 w 838200"/>
                  <a:gd name="connsiteY0" fmla="*/ 3704 h 845079"/>
                  <a:gd name="connsiteX1" fmla="*/ 0 w 838200"/>
                  <a:gd name="connsiteY1" fmla="*/ 432329 h 845079"/>
                  <a:gd name="connsiteX2" fmla="*/ 247650 w 838200"/>
                  <a:gd name="connsiteY2" fmla="*/ 622829 h 845079"/>
                  <a:gd name="connsiteX3" fmla="*/ 419100 w 838200"/>
                  <a:gd name="connsiteY3" fmla="*/ 845079 h 845079"/>
                  <a:gd name="connsiteX4" fmla="*/ 838200 w 838200"/>
                  <a:gd name="connsiteY4" fmla="*/ 597429 h 845079"/>
                  <a:gd name="connsiteX5" fmla="*/ 561975 w 838200"/>
                  <a:gd name="connsiteY5" fmla="*/ 245004 h 845079"/>
                  <a:gd name="connsiteX6" fmla="*/ 234950 w 838200"/>
                  <a:gd name="connsiteY6" fmla="*/ 3704 h 845079"/>
                  <a:gd name="connsiteX0" fmla="*/ 234950 w 838200"/>
                  <a:gd name="connsiteY0" fmla="*/ 0 h 841375"/>
                  <a:gd name="connsiteX1" fmla="*/ 0 w 838200"/>
                  <a:gd name="connsiteY1" fmla="*/ 428625 h 841375"/>
                  <a:gd name="connsiteX2" fmla="*/ 247650 w 838200"/>
                  <a:gd name="connsiteY2" fmla="*/ 619125 h 841375"/>
                  <a:gd name="connsiteX3" fmla="*/ 419100 w 838200"/>
                  <a:gd name="connsiteY3" fmla="*/ 841375 h 841375"/>
                  <a:gd name="connsiteX4" fmla="*/ 838200 w 838200"/>
                  <a:gd name="connsiteY4" fmla="*/ 593725 h 841375"/>
                  <a:gd name="connsiteX5" fmla="*/ 561975 w 838200"/>
                  <a:gd name="connsiteY5" fmla="*/ 241300 h 841375"/>
                  <a:gd name="connsiteX6" fmla="*/ 234950 w 838200"/>
                  <a:gd name="connsiteY6" fmla="*/ 0 h 841375"/>
                  <a:gd name="connsiteX0" fmla="*/ 234950 w 838200"/>
                  <a:gd name="connsiteY0" fmla="*/ 0 h 841458"/>
                  <a:gd name="connsiteX1" fmla="*/ 0 w 838200"/>
                  <a:gd name="connsiteY1" fmla="*/ 428625 h 841458"/>
                  <a:gd name="connsiteX2" fmla="*/ 247650 w 838200"/>
                  <a:gd name="connsiteY2" fmla="*/ 619125 h 841458"/>
                  <a:gd name="connsiteX3" fmla="*/ 419100 w 838200"/>
                  <a:gd name="connsiteY3" fmla="*/ 841375 h 841458"/>
                  <a:gd name="connsiteX4" fmla="*/ 838200 w 838200"/>
                  <a:gd name="connsiteY4" fmla="*/ 593725 h 841458"/>
                  <a:gd name="connsiteX5" fmla="*/ 561975 w 838200"/>
                  <a:gd name="connsiteY5" fmla="*/ 241300 h 841458"/>
                  <a:gd name="connsiteX6" fmla="*/ 234950 w 838200"/>
                  <a:gd name="connsiteY6" fmla="*/ 0 h 841458"/>
                  <a:gd name="connsiteX0" fmla="*/ 234950 w 838200"/>
                  <a:gd name="connsiteY0" fmla="*/ 0 h 841375"/>
                  <a:gd name="connsiteX1" fmla="*/ 0 w 838200"/>
                  <a:gd name="connsiteY1" fmla="*/ 428625 h 841375"/>
                  <a:gd name="connsiteX2" fmla="*/ 247650 w 838200"/>
                  <a:gd name="connsiteY2" fmla="*/ 619125 h 841375"/>
                  <a:gd name="connsiteX3" fmla="*/ 419100 w 838200"/>
                  <a:gd name="connsiteY3" fmla="*/ 841375 h 841375"/>
                  <a:gd name="connsiteX4" fmla="*/ 838200 w 838200"/>
                  <a:gd name="connsiteY4" fmla="*/ 593725 h 841375"/>
                  <a:gd name="connsiteX5" fmla="*/ 561975 w 838200"/>
                  <a:gd name="connsiteY5" fmla="*/ 241300 h 841375"/>
                  <a:gd name="connsiteX6" fmla="*/ 234950 w 838200"/>
                  <a:gd name="connsiteY6" fmla="*/ 0 h 841375"/>
                  <a:gd name="connsiteX0" fmla="*/ 234950 w 838200"/>
                  <a:gd name="connsiteY0" fmla="*/ 0 h 841375"/>
                  <a:gd name="connsiteX1" fmla="*/ 0 w 838200"/>
                  <a:gd name="connsiteY1" fmla="*/ 428625 h 841375"/>
                  <a:gd name="connsiteX2" fmla="*/ 247650 w 838200"/>
                  <a:gd name="connsiteY2" fmla="*/ 619125 h 841375"/>
                  <a:gd name="connsiteX3" fmla="*/ 419100 w 838200"/>
                  <a:gd name="connsiteY3" fmla="*/ 841375 h 841375"/>
                  <a:gd name="connsiteX4" fmla="*/ 838200 w 838200"/>
                  <a:gd name="connsiteY4" fmla="*/ 593725 h 841375"/>
                  <a:gd name="connsiteX5" fmla="*/ 561975 w 838200"/>
                  <a:gd name="connsiteY5" fmla="*/ 241300 h 841375"/>
                  <a:gd name="connsiteX6" fmla="*/ 234950 w 838200"/>
                  <a:gd name="connsiteY6" fmla="*/ 0 h 84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200" h="841375">
                    <a:moveTo>
                      <a:pt x="234950" y="0"/>
                    </a:moveTo>
                    <a:lnTo>
                      <a:pt x="0" y="428625"/>
                    </a:lnTo>
                    <a:cubicBezTo>
                      <a:pt x="113242" y="503237"/>
                      <a:pt x="177800" y="550333"/>
                      <a:pt x="247650" y="619125"/>
                    </a:cubicBezTo>
                    <a:cubicBezTo>
                      <a:pt x="317500" y="687917"/>
                      <a:pt x="352425" y="731308"/>
                      <a:pt x="419100" y="841375"/>
                    </a:cubicBezTo>
                    <a:lnTo>
                      <a:pt x="838200" y="593725"/>
                    </a:lnTo>
                    <a:cubicBezTo>
                      <a:pt x="744537" y="433388"/>
                      <a:pt x="662517" y="340254"/>
                      <a:pt x="561975" y="241300"/>
                    </a:cubicBezTo>
                    <a:cubicBezTo>
                      <a:pt x="461433" y="142346"/>
                      <a:pt x="379412" y="86254"/>
                      <a:pt x="234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Freeform 80"/>
              <p:cNvSpPr/>
              <p:nvPr/>
            </p:nvSpPr>
            <p:spPr>
              <a:xfrm>
                <a:off x="4581525" y="1797051"/>
                <a:ext cx="787400" cy="641350"/>
              </a:xfrm>
              <a:custGeom>
                <a:avLst/>
                <a:gdLst>
                  <a:gd name="connsiteX0" fmla="*/ 0 w 787400"/>
                  <a:gd name="connsiteY0" fmla="*/ 0 h 641350"/>
                  <a:gd name="connsiteX1" fmla="*/ 3175 w 787400"/>
                  <a:gd name="connsiteY1" fmla="*/ 501650 h 641350"/>
                  <a:gd name="connsiteX2" fmla="*/ 260350 w 787400"/>
                  <a:gd name="connsiteY2" fmla="*/ 530225 h 641350"/>
                  <a:gd name="connsiteX3" fmla="*/ 542925 w 787400"/>
                  <a:gd name="connsiteY3" fmla="*/ 641350 h 641350"/>
                  <a:gd name="connsiteX4" fmla="*/ 787400 w 787400"/>
                  <a:gd name="connsiteY4" fmla="*/ 215900 h 641350"/>
                  <a:gd name="connsiteX5" fmla="*/ 406400 w 787400"/>
                  <a:gd name="connsiteY5" fmla="*/ 60325 h 641350"/>
                  <a:gd name="connsiteX6" fmla="*/ 0 w 787400"/>
                  <a:gd name="connsiteY6" fmla="*/ 0 h 641350"/>
                  <a:gd name="connsiteX0" fmla="*/ 0 w 787400"/>
                  <a:gd name="connsiteY0" fmla="*/ 26703 h 668053"/>
                  <a:gd name="connsiteX1" fmla="*/ 3175 w 787400"/>
                  <a:gd name="connsiteY1" fmla="*/ 528353 h 668053"/>
                  <a:gd name="connsiteX2" fmla="*/ 260350 w 787400"/>
                  <a:gd name="connsiteY2" fmla="*/ 556928 h 668053"/>
                  <a:gd name="connsiteX3" fmla="*/ 542925 w 787400"/>
                  <a:gd name="connsiteY3" fmla="*/ 668053 h 668053"/>
                  <a:gd name="connsiteX4" fmla="*/ 787400 w 787400"/>
                  <a:gd name="connsiteY4" fmla="*/ 242603 h 668053"/>
                  <a:gd name="connsiteX5" fmla="*/ 406400 w 787400"/>
                  <a:gd name="connsiteY5" fmla="*/ 87028 h 668053"/>
                  <a:gd name="connsiteX6" fmla="*/ 0 w 787400"/>
                  <a:gd name="connsiteY6" fmla="*/ 26703 h 668053"/>
                  <a:gd name="connsiteX0" fmla="*/ 0 w 787400"/>
                  <a:gd name="connsiteY0" fmla="*/ 26703 h 668053"/>
                  <a:gd name="connsiteX1" fmla="*/ 3175 w 787400"/>
                  <a:gd name="connsiteY1" fmla="*/ 528353 h 668053"/>
                  <a:gd name="connsiteX2" fmla="*/ 260350 w 787400"/>
                  <a:gd name="connsiteY2" fmla="*/ 556928 h 668053"/>
                  <a:gd name="connsiteX3" fmla="*/ 542925 w 787400"/>
                  <a:gd name="connsiteY3" fmla="*/ 668053 h 668053"/>
                  <a:gd name="connsiteX4" fmla="*/ 787400 w 787400"/>
                  <a:gd name="connsiteY4" fmla="*/ 242603 h 668053"/>
                  <a:gd name="connsiteX5" fmla="*/ 406400 w 787400"/>
                  <a:gd name="connsiteY5" fmla="*/ 87028 h 668053"/>
                  <a:gd name="connsiteX6" fmla="*/ 0 w 787400"/>
                  <a:gd name="connsiteY6" fmla="*/ 26703 h 668053"/>
                  <a:gd name="connsiteX0" fmla="*/ 0 w 787400"/>
                  <a:gd name="connsiteY0" fmla="*/ 0 h 641350"/>
                  <a:gd name="connsiteX1" fmla="*/ 3175 w 787400"/>
                  <a:gd name="connsiteY1" fmla="*/ 501650 h 641350"/>
                  <a:gd name="connsiteX2" fmla="*/ 260350 w 787400"/>
                  <a:gd name="connsiteY2" fmla="*/ 530225 h 641350"/>
                  <a:gd name="connsiteX3" fmla="*/ 542925 w 787400"/>
                  <a:gd name="connsiteY3" fmla="*/ 641350 h 641350"/>
                  <a:gd name="connsiteX4" fmla="*/ 787400 w 787400"/>
                  <a:gd name="connsiteY4" fmla="*/ 215900 h 641350"/>
                  <a:gd name="connsiteX5" fmla="*/ 406400 w 787400"/>
                  <a:gd name="connsiteY5" fmla="*/ 60325 h 641350"/>
                  <a:gd name="connsiteX6" fmla="*/ 0 w 787400"/>
                  <a:gd name="connsiteY6" fmla="*/ 0 h 641350"/>
                  <a:gd name="connsiteX0" fmla="*/ 0 w 787400"/>
                  <a:gd name="connsiteY0" fmla="*/ 0 h 652230"/>
                  <a:gd name="connsiteX1" fmla="*/ 3175 w 787400"/>
                  <a:gd name="connsiteY1" fmla="*/ 501650 h 652230"/>
                  <a:gd name="connsiteX2" fmla="*/ 260350 w 787400"/>
                  <a:gd name="connsiteY2" fmla="*/ 530225 h 652230"/>
                  <a:gd name="connsiteX3" fmla="*/ 542925 w 787400"/>
                  <a:gd name="connsiteY3" fmla="*/ 641350 h 652230"/>
                  <a:gd name="connsiteX4" fmla="*/ 787400 w 787400"/>
                  <a:gd name="connsiteY4" fmla="*/ 215900 h 652230"/>
                  <a:gd name="connsiteX5" fmla="*/ 406400 w 787400"/>
                  <a:gd name="connsiteY5" fmla="*/ 60325 h 652230"/>
                  <a:gd name="connsiteX6" fmla="*/ 0 w 787400"/>
                  <a:gd name="connsiteY6" fmla="*/ 0 h 652230"/>
                  <a:gd name="connsiteX0" fmla="*/ 0 w 787400"/>
                  <a:gd name="connsiteY0" fmla="*/ 0 h 653359"/>
                  <a:gd name="connsiteX1" fmla="*/ 3175 w 787400"/>
                  <a:gd name="connsiteY1" fmla="*/ 501650 h 653359"/>
                  <a:gd name="connsiteX2" fmla="*/ 260350 w 787400"/>
                  <a:gd name="connsiteY2" fmla="*/ 530225 h 653359"/>
                  <a:gd name="connsiteX3" fmla="*/ 542925 w 787400"/>
                  <a:gd name="connsiteY3" fmla="*/ 641350 h 653359"/>
                  <a:gd name="connsiteX4" fmla="*/ 787400 w 787400"/>
                  <a:gd name="connsiteY4" fmla="*/ 215900 h 653359"/>
                  <a:gd name="connsiteX5" fmla="*/ 406400 w 787400"/>
                  <a:gd name="connsiteY5" fmla="*/ 60325 h 653359"/>
                  <a:gd name="connsiteX6" fmla="*/ 0 w 787400"/>
                  <a:gd name="connsiteY6" fmla="*/ 0 h 653359"/>
                  <a:gd name="connsiteX0" fmla="*/ 0 w 787400"/>
                  <a:gd name="connsiteY0" fmla="*/ 0 h 654054"/>
                  <a:gd name="connsiteX1" fmla="*/ 3175 w 787400"/>
                  <a:gd name="connsiteY1" fmla="*/ 501650 h 654054"/>
                  <a:gd name="connsiteX2" fmla="*/ 301625 w 787400"/>
                  <a:gd name="connsiteY2" fmla="*/ 539750 h 654054"/>
                  <a:gd name="connsiteX3" fmla="*/ 542925 w 787400"/>
                  <a:gd name="connsiteY3" fmla="*/ 641350 h 654054"/>
                  <a:gd name="connsiteX4" fmla="*/ 787400 w 787400"/>
                  <a:gd name="connsiteY4" fmla="*/ 215900 h 654054"/>
                  <a:gd name="connsiteX5" fmla="*/ 406400 w 787400"/>
                  <a:gd name="connsiteY5" fmla="*/ 60325 h 654054"/>
                  <a:gd name="connsiteX6" fmla="*/ 0 w 787400"/>
                  <a:gd name="connsiteY6" fmla="*/ 0 h 654054"/>
                  <a:gd name="connsiteX0" fmla="*/ 0 w 787400"/>
                  <a:gd name="connsiteY0" fmla="*/ 0 h 641350"/>
                  <a:gd name="connsiteX1" fmla="*/ 3175 w 787400"/>
                  <a:gd name="connsiteY1" fmla="*/ 501650 h 641350"/>
                  <a:gd name="connsiteX2" fmla="*/ 301625 w 787400"/>
                  <a:gd name="connsiteY2" fmla="*/ 539750 h 641350"/>
                  <a:gd name="connsiteX3" fmla="*/ 542925 w 787400"/>
                  <a:gd name="connsiteY3" fmla="*/ 641350 h 641350"/>
                  <a:gd name="connsiteX4" fmla="*/ 787400 w 787400"/>
                  <a:gd name="connsiteY4" fmla="*/ 215900 h 641350"/>
                  <a:gd name="connsiteX5" fmla="*/ 406400 w 787400"/>
                  <a:gd name="connsiteY5" fmla="*/ 60325 h 641350"/>
                  <a:gd name="connsiteX6" fmla="*/ 0 w 787400"/>
                  <a:gd name="connsiteY6" fmla="*/ 0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7400" h="641350">
                    <a:moveTo>
                      <a:pt x="0" y="0"/>
                    </a:moveTo>
                    <a:cubicBezTo>
                      <a:pt x="1058" y="167217"/>
                      <a:pt x="2117" y="334433"/>
                      <a:pt x="3175" y="501650"/>
                    </a:cubicBezTo>
                    <a:cubicBezTo>
                      <a:pt x="88900" y="511175"/>
                      <a:pt x="219167" y="514449"/>
                      <a:pt x="301625" y="539750"/>
                    </a:cubicBezTo>
                    <a:cubicBezTo>
                      <a:pt x="397154" y="569062"/>
                      <a:pt x="464608" y="595312"/>
                      <a:pt x="542925" y="641350"/>
                    </a:cubicBezTo>
                    <a:lnTo>
                      <a:pt x="787400" y="215900"/>
                    </a:lnTo>
                    <a:cubicBezTo>
                      <a:pt x="672571" y="147638"/>
                      <a:pt x="537633" y="96308"/>
                      <a:pt x="406400" y="60325"/>
                    </a:cubicBezTo>
                    <a:cubicBezTo>
                      <a:pt x="275167" y="24342"/>
                      <a:pt x="184679" y="2646"/>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a:off x="3175000" y="3987800"/>
                <a:ext cx="847725" cy="841375"/>
              </a:xfrm>
              <a:custGeom>
                <a:avLst/>
                <a:gdLst>
                  <a:gd name="connsiteX0" fmla="*/ 431800 w 847725"/>
                  <a:gd name="connsiteY0" fmla="*/ 0 h 841375"/>
                  <a:gd name="connsiteX1" fmla="*/ 0 w 847725"/>
                  <a:gd name="connsiteY1" fmla="*/ 254000 h 841375"/>
                  <a:gd name="connsiteX2" fmla="*/ 276225 w 847725"/>
                  <a:gd name="connsiteY2" fmla="*/ 603250 h 841375"/>
                  <a:gd name="connsiteX3" fmla="*/ 600075 w 847725"/>
                  <a:gd name="connsiteY3" fmla="*/ 841375 h 841375"/>
                  <a:gd name="connsiteX4" fmla="*/ 847725 w 847725"/>
                  <a:gd name="connsiteY4" fmla="*/ 415925 h 841375"/>
                  <a:gd name="connsiteX5" fmla="*/ 600075 w 847725"/>
                  <a:gd name="connsiteY5" fmla="*/ 241300 h 841375"/>
                  <a:gd name="connsiteX6" fmla="*/ 431800 w 847725"/>
                  <a:gd name="connsiteY6" fmla="*/ 0 h 841375"/>
                  <a:gd name="connsiteX0" fmla="*/ 434075 w 850000"/>
                  <a:gd name="connsiteY0" fmla="*/ 0 h 845119"/>
                  <a:gd name="connsiteX1" fmla="*/ 2275 w 850000"/>
                  <a:gd name="connsiteY1" fmla="*/ 254000 h 845119"/>
                  <a:gd name="connsiteX2" fmla="*/ 278500 w 850000"/>
                  <a:gd name="connsiteY2" fmla="*/ 603250 h 845119"/>
                  <a:gd name="connsiteX3" fmla="*/ 602350 w 850000"/>
                  <a:gd name="connsiteY3" fmla="*/ 841375 h 845119"/>
                  <a:gd name="connsiteX4" fmla="*/ 850000 w 850000"/>
                  <a:gd name="connsiteY4" fmla="*/ 415925 h 845119"/>
                  <a:gd name="connsiteX5" fmla="*/ 602350 w 850000"/>
                  <a:gd name="connsiteY5" fmla="*/ 241300 h 845119"/>
                  <a:gd name="connsiteX6" fmla="*/ 434075 w 850000"/>
                  <a:gd name="connsiteY6" fmla="*/ 0 h 845119"/>
                  <a:gd name="connsiteX0" fmla="*/ 434075 w 850000"/>
                  <a:gd name="connsiteY0" fmla="*/ 0 h 841375"/>
                  <a:gd name="connsiteX1" fmla="*/ 2275 w 850000"/>
                  <a:gd name="connsiteY1" fmla="*/ 254000 h 841375"/>
                  <a:gd name="connsiteX2" fmla="*/ 278500 w 850000"/>
                  <a:gd name="connsiteY2" fmla="*/ 603250 h 841375"/>
                  <a:gd name="connsiteX3" fmla="*/ 602350 w 850000"/>
                  <a:gd name="connsiteY3" fmla="*/ 841375 h 841375"/>
                  <a:gd name="connsiteX4" fmla="*/ 850000 w 850000"/>
                  <a:gd name="connsiteY4" fmla="*/ 415925 h 841375"/>
                  <a:gd name="connsiteX5" fmla="*/ 602350 w 850000"/>
                  <a:gd name="connsiteY5" fmla="*/ 241300 h 841375"/>
                  <a:gd name="connsiteX6" fmla="*/ 434075 w 850000"/>
                  <a:gd name="connsiteY6" fmla="*/ 0 h 841375"/>
                  <a:gd name="connsiteX0" fmla="*/ 431800 w 847725"/>
                  <a:gd name="connsiteY0" fmla="*/ 0 h 841375"/>
                  <a:gd name="connsiteX1" fmla="*/ 0 w 847725"/>
                  <a:gd name="connsiteY1" fmla="*/ 254000 h 841375"/>
                  <a:gd name="connsiteX2" fmla="*/ 276225 w 847725"/>
                  <a:gd name="connsiteY2" fmla="*/ 603250 h 841375"/>
                  <a:gd name="connsiteX3" fmla="*/ 600075 w 847725"/>
                  <a:gd name="connsiteY3" fmla="*/ 841375 h 841375"/>
                  <a:gd name="connsiteX4" fmla="*/ 847725 w 847725"/>
                  <a:gd name="connsiteY4" fmla="*/ 415925 h 841375"/>
                  <a:gd name="connsiteX5" fmla="*/ 600075 w 847725"/>
                  <a:gd name="connsiteY5" fmla="*/ 241300 h 841375"/>
                  <a:gd name="connsiteX6" fmla="*/ 431800 w 847725"/>
                  <a:gd name="connsiteY6" fmla="*/ 0 h 841375"/>
                  <a:gd name="connsiteX0" fmla="*/ 431800 w 847725"/>
                  <a:gd name="connsiteY0" fmla="*/ 19 h 841394"/>
                  <a:gd name="connsiteX1" fmla="*/ 0 w 847725"/>
                  <a:gd name="connsiteY1" fmla="*/ 254019 h 841394"/>
                  <a:gd name="connsiteX2" fmla="*/ 276225 w 847725"/>
                  <a:gd name="connsiteY2" fmla="*/ 603269 h 841394"/>
                  <a:gd name="connsiteX3" fmla="*/ 600075 w 847725"/>
                  <a:gd name="connsiteY3" fmla="*/ 841394 h 841394"/>
                  <a:gd name="connsiteX4" fmla="*/ 847725 w 847725"/>
                  <a:gd name="connsiteY4" fmla="*/ 415944 h 841394"/>
                  <a:gd name="connsiteX5" fmla="*/ 600075 w 847725"/>
                  <a:gd name="connsiteY5" fmla="*/ 241319 h 841394"/>
                  <a:gd name="connsiteX6" fmla="*/ 431800 w 847725"/>
                  <a:gd name="connsiteY6" fmla="*/ 19 h 841394"/>
                  <a:gd name="connsiteX0" fmla="*/ 431800 w 847725"/>
                  <a:gd name="connsiteY0" fmla="*/ 0 h 841375"/>
                  <a:gd name="connsiteX1" fmla="*/ 0 w 847725"/>
                  <a:gd name="connsiteY1" fmla="*/ 254000 h 841375"/>
                  <a:gd name="connsiteX2" fmla="*/ 276225 w 847725"/>
                  <a:gd name="connsiteY2" fmla="*/ 603250 h 841375"/>
                  <a:gd name="connsiteX3" fmla="*/ 600075 w 847725"/>
                  <a:gd name="connsiteY3" fmla="*/ 841375 h 841375"/>
                  <a:gd name="connsiteX4" fmla="*/ 847725 w 847725"/>
                  <a:gd name="connsiteY4" fmla="*/ 415925 h 841375"/>
                  <a:gd name="connsiteX5" fmla="*/ 600075 w 847725"/>
                  <a:gd name="connsiteY5" fmla="*/ 241300 h 841375"/>
                  <a:gd name="connsiteX6" fmla="*/ 431800 w 847725"/>
                  <a:gd name="connsiteY6" fmla="*/ 0 h 841375"/>
                  <a:gd name="connsiteX0" fmla="*/ 431800 w 847725"/>
                  <a:gd name="connsiteY0" fmla="*/ 0 h 841375"/>
                  <a:gd name="connsiteX1" fmla="*/ 0 w 847725"/>
                  <a:gd name="connsiteY1" fmla="*/ 254000 h 841375"/>
                  <a:gd name="connsiteX2" fmla="*/ 276225 w 847725"/>
                  <a:gd name="connsiteY2" fmla="*/ 603250 h 841375"/>
                  <a:gd name="connsiteX3" fmla="*/ 600075 w 847725"/>
                  <a:gd name="connsiteY3" fmla="*/ 841375 h 841375"/>
                  <a:gd name="connsiteX4" fmla="*/ 847725 w 847725"/>
                  <a:gd name="connsiteY4" fmla="*/ 415925 h 841375"/>
                  <a:gd name="connsiteX5" fmla="*/ 600075 w 847725"/>
                  <a:gd name="connsiteY5" fmla="*/ 241300 h 841375"/>
                  <a:gd name="connsiteX6" fmla="*/ 431800 w 847725"/>
                  <a:gd name="connsiteY6" fmla="*/ 0 h 84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725" h="841375">
                    <a:moveTo>
                      <a:pt x="431800" y="0"/>
                    </a:moveTo>
                    <a:lnTo>
                      <a:pt x="0" y="254000"/>
                    </a:lnTo>
                    <a:cubicBezTo>
                      <a:pt x="104246" y="411692"/>
                      <a:pt x="176213" y="505354"/>
                      <a:pt x="276225" y="603250"/>
                    </a:cubicBezTo>
                    <a:cubicBezTo>
                      <a:pt x="376238" y="701146"/>
                      <a:pt x="466725" y="758296"/>
                      <a:pt x="600075" y="841375"/>
                    </a:cubicBezTo>
                    <a:lnTo>
                      <a:pt x="847725" y="415925"/>
                    </a:lnTo>
                    <a:cubicBezTo>
                      <a:pt x="733425" y="350838"/>
                      <a:pt x="669396" y="310621"/>
                      <a:pt x="600075" y="241300"/>
                    </a:cubicBezTo>
                    <a:cubicBezTo>
                      <a:pt x="530754" y="171979"/>
                      <a:pt x="484187" y="93133"/>
                      <a:pt x="431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a:off x="3775075" y="4410075"/>
                <a:ext cx="809625" cy="628669"/>
              </a:xfrm>
              <a:custGeom>
                <a:avLst/>
                <a:gdLst>
                  <a:gd name="connsiteX0" fmla="*/ 809625 w 809625"/>
                  <a:gd name="connsiteY0" fmla="*/ 142875 h 628650"/>
                  <a:gd name="connsiteX1" fmla="*/ 492125 w 809625"/>
                  <a:gd name="connsiteY1" fmla="*/ 107950 h 628650"/>
                  <a:gd name="connsiteX2" fmla="*/ 244475 w 809625"/>
                  <a:gd name="connsiteY2" fmla="*/ 0 h 628650"/>
                  <a:gd name="connsiteX3" fmla="*/ 0 w 809625"/>
                  <a:gd name="connsiteY3" fmla="*/ 419100 h 628650"/>
                  <a:gd name="connsiteX4" fmla="*/ 403225 w 809625"/>
                  <a:gd name="connsiteY4" fmla="*/ 584200 h 628650"/>
                  <a:gd name="connsiteX5" fmla="*/ 806450 w 809625"/>
                  <a:gd name="connsiteY5" fmla="*/ 628650 h 628650"/>
                  <a:gd name="connsiteX6" fmla="*/ 809625 w 809625"/>
                  <a:gd name="connsiteY6" fmla="*/ 142875 h 628650"/>
                  <a:gd name="connsiteX0" fmla="*/ 809625 w 809625"/>
                  <a:gd name="connsiteY0" fmla="*/ 154570 h 640345"/>
                  <a:gd name="connsiteX1" fmla="*/ 492125 w 809625"/>
                  <a:gd name="connsiteY1" fmla="*/ 119645 h 640345"/>
                  <a:gd name="connsiteX2" fmla="*/ 244475 w 809625"/>
                  <a:gd name="connsiteY2" fmla="*/ 11695 h 640345"/>
                  <a:gd name="connsiteX3" fmla="*/ 0 w 809625"/>
                  <a:gd name="connsiteY3" fmla="*/ 430795 h 640345"/>
                  <a:gd name="connsiteX4" fmla="*/ 403225 w 809625"/>
                  <a:gd name="connsiteY4" fmla="*/ 595895 h 640345"/>
                  <a:gd name="connsiteX5" fmla="*/ 806450 w 809625"/>
                  <a:gd name="connsiteY5" fmla="*/ 640345 h 640345"/>
                  <a:gd name="connsiteX6" fmla="*/ 809625 w 809625"/>
                  <a:gd name="connsiteY6" fmla="*/ 154570 h 640345"/>
                  <a:gd name="connsiteX0" fmla="*/ 809625 w 809625"/>
                  <a:gd name="connsiteY0" fmla="*/ 154570 h 640345"/>
                  <a:gd name="connsiteX1" fmla="*/ 492125 w 809625"/>
                  <a:gd name="connsiteY1" fmla="*/ 119645 h 640345"/>
                  <a:gd name="connsiteX2" fmla="*/ 244475 w 809625"/>
                  <a:gd name="connsiteY2" fmla="*/ 11695 h 640345"/>
                  <a:gd name="connsiteX3" fmla="*/ 0 w 809625"/>
                  <a:gd name="connsiteY3" fmla="*/ 430795 h 640345"/>
                  <a:gd name="connsiteX4" fmla="*/ 403225 w 809625"/>
                  <a:gd name="connsiteY4" fmla="*/ 595895 h 640345"/>
                  <a:gd name="connsiteX5" fmla="*/ 806450 w 809625"/>
                  <a:gd name="connsiteY5" fmla="*/ 640345 h 640345"/>
                  <a:gd name="connsiteX6" fmla="*/ 809625 w 809625"/>
                  <a:gd name="connsiteY6" fmla="*/ 154570 h 640345"/>
                  <a:gd name="connsiteX0" fmla="*/ 809625 w 809625"/>
                  <a:gd name="connsiteY0" fmla="*/ 142875 h 628650"/>
                  <a:gd name="connsiteX1" fmla="*/ 492125 w 809625"/>
                  <a:gd name="connsiteY1" fmla="*/ 107950 h 628650"/>
                  <a:gd name="connsiteX2" fmla="*/ 244475 w 809625"/>
                  <a:gd name="connsiteY2" fmla="*/ 0 h 628650"/>
                  <a:gd name="connsiteX3" fmla="*/ 0 w 809625"/>
                  <a:gd name="connsiteY3" fmla="*/ 419100 h 628650"/>
                  <a:gd name="connsiteX4" fmla="*/ 403225 w 809625"/>
                  <a:gd name="connsiteY4" fmla="*/ 584200 h 628650"/>
                  <a:gd name="connsiteX5" fmla="*/ 806450 w 809625"/>
                  <a:gd name="connsiteY5" fmla="*/ 628650 h 628650"/>
                  <a:gd name="connsiteX6" fmla="*/ 809625 w 809625"/>
                  <a:gd name="connsiteY6" fmla="*/ 142875 h 628650"/>
                  <a:gd name="connsiteX0" fmla="*/ 809625 w 809625"/>
                  <a:gd name="connsiteY0" fmla="*/ 142875 h 658118"/>
                  <a:gd name="connsiteX1" fmla="*/ 492125 w 809625"/>
                  <a:gd name="connsiteY1" fmla="*/ 107950 h 658118"/>
                  <a:gd name="connsiteX2" fmla="*/ 244475 w 809625"/>
                  <a:gd name="connsiteY2" fmla="*/ 0 h 658118"/>
                  <a:gd name="connsiteX3" fmla="*/ 0 w 809625"/>
                  <a:gd name="connsiteY3" fmla="*/ 419100 h 658118"/>
                  <a:gd name="connsiteX4" fmla="*/ 403225 w 809625"/>
                  <a:gd name="connsiteY4" fmla="*/ 584200 h 658118"/>
                  <a:gd name="connsiteX5" fmla="*/ 806450 w 809625"/>
                  <a:gd name="connsiteY5" fmla="*/ 628650 h 658118"/>
                  <a:gd name="connsiteX6" fmla="*/ 809625 w 809625"/>
                  <a:gd name="connsiteY6" fmla="*/ 142875 h 658118"/>
                  <a:gd name="connsiteX0" fmla="*/ 809625 w 809625"/>
                  <a:gd name="connsiteY0" fmla="*/ 142875 h 658118"/>
                  <a:gd name="connsiteX1" fmla="*/ 492125 w 809625"/>
                  <a:gd name="connsiteY1" fmla="*/ 107950 h 658118"/>
                  <a:gd name="connsiteX2" fmla="*/ 244475 w 809625"/>
                  <a:gd name="connsiteY2" fmla="*/ 0 h 658118"/>
                  <a:gd name="connsiteX3" fmla="*/ 0 w 809625"/>
                  <a:gd name="connsiteY3" fmla="*/ 419100 h 658118"/>
                  <a:gd name="connsiteX4" fmla="*/ 403225 w 809625"/>
                  <a:gd name="connsiteY4" fmla="*/ 584200 h 658118"/>
                  <a:gd name="connsiteX5" fmla="*/ 806450 w 809625"/>
                  <a:gd name="connsiteY5" fmla="*/ 628650 h 658118"/>
                  <a:gd name="connsiteX6" fmla="*/ 809625 w 809625"/>
                  <a:gd name="connsiteY6" fmla="*/ 142875 h 658118"/>
                  <a:gd name="connsiteX0" fmla="*/ 809625 w 809625"/>
                  <a:gd name="connsiteY0" fmla="*/ 142875 h 628650"/>
                  <a:gd name="connsiteX1" fmla="*/ 492125 w 809625"/>
                  <a:gd name="connsiteY1" fmla="*/ 107950 h 628650"/>
                  <a:gd name="connsiteX2" fmla="*/ 244475 w 809625"/>
                  <a:gd name="connsiteY2" fmla="*/ 0 h 628650"/>
                  <a:gd name="connsiteX3" fmla="*/ 0 w 809625"/>
                  <a:gd name="connsiteY3" fmla="*/ 419100 h 628650"/>
                  <a:gd name="connsiteX4" fmla="*/ 403225 w 809625"/>
                  <a:gd name="connsiteY4" fmla="*/ 584200 h 628650"/>
                  <a:gd name="connsiteX5" fmla="*/ 806450 w 809625"/>
                  <a:gd name="connsiteY5" fmla="*/ 628650 h 628650"/>
                  <a:gd name="connsiteX6" fmla="*/ 809625 w 809625"/>
                  <a:gd name="connsiteY6" fmla="*/ 142875 h 628650"/>
                  <a:gd name="connsiteX0" fmla="*/ 809625 w 809625"/>
                  <a:gd name="connsiteY0" fmla="*/ 142875 h 628669"/>
                  <a:gd name="connsiteX1" fmla="*/ 492125 w 809625"/>
                  <a:gd name="connsiteY1" fmla="*/ 107950 h 628669"/>
                  <a:gd name="connsiteX2" fmla="*/ 244475 w 809625"/>
                  <a:gd name="connsiteY2" fmla="*/ 0 h 628669"/>
                  <a:gd name="connsiteX3" fmla="*/ 0 w 809625"/>
                  <a:gd name="connsiteY3" fmla="*/ 419100 h 628669"/>
                  <a:gd name="connsiteX4" fmla="*/ 403225 w 809625"/>
                  <a:gd name="connsiteY4" fmla="*/ 584200 h 628669"/>
                  <a:gd name="connsiteX5" fmla="*/ 806450 w 809625"/>
                  <a:gd name="connsiteY5" fmla="*/ 628650 h 628669"/>
                  <a:gd name="connsiteX6" fmla="*/ 809625 w 809625"/>
                  <a:gd name="connsiteY6" fmla="*/ 142875 h 628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625" h="628669">
                    <a:moveTo>
                      <a:pt x="809625" y="142875"/>
                    </a:moveTo>
                    <a:cubicBezTo>
                      <a:pt x="696913" y="138642"/>
                      <a:pt x="586317" y="131763"/>
                      <a:pt x="492125" y="107950"/>
                    </a:cubicBezTo>
                    <a:cubicBezTo>
                      <a:pt x="397933" y="84138"/>
                      <a:pt x="339196" y="56092"/>
                      <a:pt x="244475" y="0"/>
                    </a:cubicBezTo>
                    <a:lnTo>
                      <a:pt x="0" y="419100"/>
                    </a:lnTo>
                    <a:cubicBezTo>
                      <a:pt x="143933" y="510117"/>
                      <a:pt x="268817" y="549275"/>
                      <a:pt x="403225" y="584200"/>
                    </a:cubicBezTo>
                    <a:cubicBezTo>
                      <a:pt x="537633" y="619125"/>
                      <a:pt x="665692" y="629179"/>
                      <a:pt x="806450" y="628650"/>
                    </a:cubicBezTo>
                    <a:cubicBezTo>
                      <a:pt x="807508" y="465667"/>
                      <a:pt x="808567" y="302683"/>
                      <a:pt x="809625" y="1428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3768725" y="1800225"/>
                <a:ext cx="819150" cy="638175"/>
              </a:xfrm>
              <a:custGeom>
                <a:avLst/>
                <a:gdLst>
                  <a:gd name="connsiteX0" fmla="*/ 815975 w 819150"/>
                  <a:gd name="connsiteY0" fmla="*/ 0 h 638175"/>
                  <a:gd name="connsiteX1" fmla="*/ 400050 w 819150"/>
                  <a:gd name="connsiteY1" fmla="*/ 50800 h 638175"/>
                  <a:gd name="connsiteX2" fmla="*/ 0 w 819150"/>
                  <a:gd name="connsiteY2" fmla="*/ 215900 h 638175"/>
                  <a:gd name="connsiteX3" fmla="*/ 250825 w 819150"/>
                  <a:gd name="connsiteY3" fmla="*/ 638175 h 638175"/>
                  <a:gd name="connsiteX4" fmla="*/ 511175 w 819150"/>
                  <a:gd name="connsiteY4" fmla="*/ 530225 h 638175"/>
                  <a:gd name="connsiteX5" fmla="*/ 819150 w 819150"/>
                  <a:gd name="connsiteY5" fmla="*/ 498475 h 638175"/>
                  <a:gd name="connsiteX6" fmla="*/ 815975 w 819150"/>
                  <a:gd name="connsiteY6" fmla="*/ 0 h 638175"/>
                  <a:gd name="connsiteX0" fmla="*/ 815975 w 819150"/>
                  <a:gd name="connsiteY0" fmla="*/ 28866 h 667041"/>
                  <a:gd name="connsiteX1" fmla="*/ 400050 w 819150"/>
                  <a:gd name="connsiteY1" fmla="*/ 79666 h 667041"/>
                  <a:gd name="connsiteX2" fmla="*/ 0 w 819150"/>
                  <a:gd name="connsiteY2" fmla="*/ 244766 h 667041"/>
                  <a:gd name="connsiteX3" fmla="*/ 250825 w 819150"/>
                  <a:gd name="connsiteY3" fmla="*/ 667041 h 667041"/>
                  <a:gd name="connsiteX4" fmla="*/ 511175 w 819150"/>
                  <a:gd name="connsiteY4" fmla="*/ 559091 h 667041"/>
                  <a:gd name="connsiteX5" fmla="*/ 819150 w 819150"/>
                  <a:gd name="connsiteY5" fmla="*/ 527341 h 667041"/>
                  <a:gd name="connsiteX6" fmla="*/ 815975 w 819150"/>
                  <a:gd name="connsiteY6" fmla="*/ 28866 h 667041"/>
                  <a:gd name="connsiteX0" fmla="*/ 815975 w 819150"/>
                  <a:gd name="connsiteY0" fmla="*/ 28866 h 667041"/>
                  <a:gd name="connsiteX1" fmla="*/ 400050 w 819150"/>
                  <a:gd name="connsiteY1" fmla="*/ 79666 h 667041"/>
                  <a:gd name="connsiteX2" fmla="*/ 0 w 819150"/>
                  <a:gd name="connsiteY2" fmla="*/ 244766 h 667041"/>
                  <a:gd name="connsiteX3" fmla="*/ 250825 w 819150"/>
                  <a:gd name="connsiteY3" fmla="*/ 667041 h 667041"/>
                  <a:gd name="connsiteX4" fmla="*/ 511175 w 819150"/>
                  <a:gd name="connsiteY4" fmla="*/ 559091 h 667041"/>
                  <a:gd name="connsiteX5" fmla="*/ 819150 w 819150"/>
                  <a:gd name="connsiteY5" fmla="*/ 527341 h 667041"/>
                  <a:gd name="connsiteX6" fmla="*/ 815975 w 819150"/>
                  <a:gd name="connsiteY6" fmla="*/ 28866 h 667041"/>
                  <a:gd name="connsiteX0" fmla="*/ 815975 w 819150"/>
                  <a:gd name="connsiteY0" fmla="*/ 0 h 638175"/>
                  <a:gd name="connsiteX1" fmla="*/ 400050 w 819150"/>
                  <a:gd name="connsiteY1" fmla="*/ 50800 h 638175"/>
                  <a:gd name="connsiteX2" fmla="*/ 0 w 819150"/>
                  <a:gd name="connsiteY2" fmla="*/ 215900 h 638175"/>
                  <a:gd name="connsiteX3" fmla="*/ 250825 w 819150"/>
                  <a:gd name="connsiteY3" fmla="*/ 638175 h 638175"/>
                  <a:gd name="connsiteX4" fmla="*/ 511175 w 819150"/>
                  <a:gd name="connsiteY4" fmla="*/ 530225 h 638175"/>
                  <a:gd name="connsiteX5" fmla="*/ 819150 w 819150"/>
                  <a:gd name="connsiteY5" fmla="*/ 498475 h 638175"/>
                  <a:gd name="connsiteX6" fmla="*/ 815975 w 819150"/>
                  <a:gd name="connsiteY6" fmla="*/ 0 h 638175"/>
                  <a:gd name="connsiteX0" fmla="*/ 815975 w 819150"/>
                  <a:gd name="connsiteY0" fmla="*/ 0 h 650014"/>
                  <a:gd name="connsiteX1" fmla="*/ 400050 w 819150"/>
                  <a:gd name="connsiteY1" fmla="*/ 50800 h 650014"/>
                  <a:gd name="connsiteX2" fmla="*/ 0 w 819150"/>
                  <a:gd name="connsiteY2" fmla="*/ 215900 h 650014"/>
                  <a:gd name="connsiteX3" fmla="*/ 250825 w 819150"/>
                  <a:gd name="connsiteY3" fmla="*/ 638175 h 650014"/>
                  <a:gd name="connsiteX4" fmla="*/ 511175 w 819150"/>
                  <a:gd name="connsiteY4" fmla="*/ 530225 h 650014"/>
                  <a:gd name="connsiteX5" fmla="*/ 819150 w 819150"/>
                  <a:gd name="connsiteY5" fmla="*/ 498475 h 650014"/>
                  <a:gd name="connsiteX6" fmla="*/ 815975 w 819150"/>
                  <a:gd name="connsiteY6" fmla="*/ 0 h 650014"/>
                  <a:gd name="connsiteX0" fmla="*/ 815975 w 819150"/>
                  <a:gd name="connsiteY0" fmla="*/ 0 h 650014"/>
                  <a:gd name="connsiteX1" fmla="*/ 400050 w 819150"/>
                  <a:gd name="connsiteY1" fmla="*/ 50800 h 650014"/>
                  <a:gd name="connsiteX2" fmla="*/ 0 w 819150"/>
                  <a:gd name="connsiteY2" fmla="*/ 215900 h 650014"/>
                  <a:gd name="connsiteX3" fmla="*/ 250825 w 819150"/>
                  <a:gd name="connsiteY3" fmla="*/ 638175 h 650014"/>
                  <a:gd name="connsiteX4" fmla="*/ 511175 w 819150"/>
                  <a:gd name="connsiteY4" fmla="*/ 530225 h 650014"/>
                  <a:gd name="connsiteX5" fmla="*/ 819150 w 819150"/>
                  <a:gd name="connsiteY5" fmla="*/ 498475 h 650014"/>
                  <a:gd name="connsiteX6" fmla="*/ 815975 w 819150"/>
                  <a:gd name="connsiteY6" fmla="*/ 0 h 650014"/>
                  <a:gd name="connsiteX0" fmla="*/ 815975 w 819150"/>
                  <a:gd name="connsiteY0" fmla="*/ 0 h 638175"/>
                  <a:gd name="connsiteX1" fmla="*/ 400050 w 819150"/>
                  <a:gd name="connsiteY1" fmla="*/ 50800 h 638175"/>
                  <a:gd name="connsiteX2" fmla="*/ 0 w 819150"/>
                  <a:gd name="connsiteY2" fmla="*/ 215900 h 638175"/>
                  <a:gd name="connsiteX3" fmla="*/ 250825 w 819150"/>
                  <a:gd name="connsiteY3" fmla="*/ 638175 h 638175"/>
                  <a:gd name="connsiteX4" fmla="*/ 511175 w 819150"/>
                  <a:gd name="connsiteY4" fmla="*/ 530225 h 638175"/>
                  <a:gd name="connsiteX5" fmla="*/ 819150 w 819150"/>
                  <a:gd name="connsiteY5" fmla="*/ 498475 h 638175"/>
                  <a:gd name="connsiteX6" fmla="*/ 815975 w 819150"/>
                  <a:gd name="connsiteY6" fmla="*/ 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150" h="638175">
                    <a:moveTo>
                      <a:pt x="815975" y="0"/>
                    </a:moveTo>
                    <a:cubicBezTo>
                      <a:pt x="622300" y="7937"/>
                      <a:pt x="536046" y="14817"/>
                      <a:pt x="400050" y="50800"/>
                    </a:cubicBezTo>
                    <a:cubicBezTo>
                      <a:pt x="264054" y="86783"/>
                      <a:pt x="164571" y="127529"/>
                      <a:pt x="0" y="215900"/>
                    </a:cubicBezTo>
                    <a:lnTo>
                      <a:pt x="250825" y="638175"/>
                    </a:lnTo>
                    <a:cubicBezTo>
                      <a:pt x="370946" y="582612"/>
                      <a:pt x="416454" y="553508"/>
                      <a:pt x="511175" y="530225"/>
                    </a:cubicBezTo>
                    <a:cubicBezTo>
                      <a:pt x="605896" y="506942"/>
                      <a:pt x="698500" y="491596"/>
                      <a:pt x="819150" y="498475"/>
                    </a:cubicBezTo>
                    <a:cubicBezTo>
                      <a:pt x="818092" y="332317"/>
                      <a:pt x="817033" y="166158"/>
                      <a:pt x="8159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2957487" y="2619375"/>
                <a:ext cx="647726" cy="800100"/>
              </a:xfrm>
              <a:custGeom>
                <a:avLst/>
                <a:gdLst>
                  <a:gd name="connsiteX0" fmla="*/ 214312 w 647700"/>
                  <a:gd name="connsiteY0" fmla="*/ 0 h 800100"/>
                  <a:gd name="connsiteX1" fmla="*/ 38100 w 647700"/>
                  <a:gd name="connsiteY1" fmla="*/ 419100 h 800100"/>
                  <a:gd name="connsiteX2" fmla="*/ 0 w 647700"/>
                  <a:gd name="connsiteY2" fmla="*/ 800100 h 800100"/>
                  <a:gd name="connsiteX3" fmla="*/ 500062 w 647700"/>
                  <a:gd name="connsiteY3" fmla="*/ 790575 h 800100"/>
                  <a:gd name="connsiteX4" fmla="*/ 538162 w 647700"/>
                  <a:gd name="connsiteY4" fmla="*/ 476250 h 800100"/>
                  <a:gd name="connsiteX5" fmla="*/ 647700 w 647700"/>
                  <a:gd name="connsiteY5" fmla="*/ 247650 h 800100"/>
                  <a:gd name="connsiteX6" fmla="*/ 214312 w 647700"/>
                  <a:gd name="connsiteY6" fmla="*/ 0 h 800100"/>
                  <a:gd name="connsiteX0" fmla="*/ 246798 w 680186"/>
                  <a:gd name="connsiteY0" fmla="*/ 0 h 800100"/>
                  <a:gd name="connsiteX1" fmla="*/ 70586 w 680186"/>
                  <a:gd name="connsiteY1" fmla="*/ 419100 h 800100"/>
                  <a:gd name="connsiteX2" fmla="*/ 32486 w 680186"/>
                  <a:gd name="connsiteY2" fmla="*/ 800100 h 800100"/>
                  <a:gd name="connsiteX3" fmla="*/ 532548 w 680186"/>
                  <a:gd name="connsiteY3" fmla="*/ 790575 h 800100"/>
                  <a:gd name="connsiteX4" fmla="*/ 570648 w 680186"/>
                  <a:gd name="connsiteY4" fmla="*/ 476250 h 800100"/>
                  <a:gd name="connsiteX5" fmla="*/ 680186 w 680186"/>
                  <a:gd name="connsiteY5" fmla="*/ 247650 h 800100"/>
                  <a:gd name="connsiteX6" fmla="*/ 246798 w 680186"/>
                  <a:gd name="connsiteY6" fmla="*/ 0 h 800100"/>
                  <a:gd name="connsiteX0" fmla="*/ 243870 w 677258"/>
                  <a:gd name="connsiteY0" fmla="*/ 0 h 800100"/>
                  <a:gd name="connsiteX1" fmla="*/ 81945 w 677258"/>
                  <a:gd name="connsiteY1" fmla="*/ 366712 h 800100"/>
                  <a:gd name="connsiteX2" fmla="*/ 29558 w 677258"/>
                  <a:gd name="connsiteY2" fmla="*/ 800100 h 800100"/>
                  <a:gd name="connsiteX3" fmla="*/ 529620 w 677258"/>
                  <a:gd name="connsiteY3" fmla="*/ 790575 h 800100"/>
                  <a:gd name="connsiteX4" fmla="*/ 567720 w 677258"/>
                  <a:gd name="connsiteY4" fmla="*/ 476250 h 800100"/>
                  <a:gd name="connsiteX5" fmla="*/ 677258 w 677258"/>
                  <a:gd name="connsiteY5" fmla="*/ 247650 h 800100"/>
                  <a:gd name="connsiteX6" fmla="*/ 243870 w 677258"/>
                  <a:gd name="connsiteY6" fmla="*/ 0 h 800100"/>
                  <a:gd name="connsiteX0" fmla="*/ 243870 w 677258"/>
                  <a:gd name="connsiteY0" fmla="*/ 0 h 800100"/>
                  <a:gd name="connsiteX1" fmla="*/ 81945 w 677258"/>
                  <a:gd name="connsiteY1" fmla="*/ 366712 h 800100"/>
                  <a:gd name="connsiteX2" fmla="*/ 29558 w 677258"/>
                  <a:gd name="connsiteY2" fmla="*/ 800100 h 800100"/>
                  <a:gd name="connsiteX3" fmla="*/ 529620 w 677258"/>
                  <a:gd name="connsiteY3" fmla="*/ 790575 h 800100"/>
                  <a:gd name="connsiteX4" fmla="*/ 567720 w 677258"/>
                  <a:gd name="connsiteY4" fmla="*/ 476250 h 800100"/>
                  <a:gd name="connsiteX5" fmla="*/ 677258 w 677258"/>
                  <a:gd name="connsiteY5" fmla="*/ 247650 h 800100"/>
                  <a:gd name="connsiteX6" fmla="*/ 243870 w 677258"/>
                  <a:gd name="connsiteY6" fmla="*/ 0 h 800100"/>
                  <a:gd name="connsiteX0" fmla="*/ 214338 w 647726"/>
                  <a:gd name="connsiteY0" fmla="*/ 0 h 800100"/>
                  <a:gd name="connsiteX1" fmla="*/ 52413 w 647726"/>
                  <a:gd name="connsiteY1" fmla="*/ 366712 h 800100"/>
                  <a:gd name="connsiteX2" fmla="*/ 26 w 647726"/>
                  <a:gd name="connsiteY2" fmla="*/ 800100 h 800100"/>
                  <a:gd name="connsiteX3" fmla="*/ 500088 w 647726"/>
                  <a:gd name="connsiteY3" fmla="*/ 790575 h 800100"/>
                  <a:gd name="connsiteX4" fmla="*/ 538188 w 647726"/>
                  <a:gd name="connsiteY4" fmla="*/ 476250 h 800100"/>
                  <a:gd name="connsiteX5" fmla="*/ 647726 w 647726"/>
                  <a:gd name="connsiteY5" fmla="*/ 247650 h 800100"/>
                  <a:gd name="connsiteX6" fmla="*/ 214338 w 647726"/>
                  <a:gd name="connsiteY6" fmla="*/ 0 h 800100"/>
                  <a:gd name="connsiteX0" fmla="*/ 214338 w 660078"/>
                  <a:gd name="connsiteY0" fmla="*/ 0 h 800100"/>
                  <a:gd name="connsiteX1" fmla="*/ 52413 w 660078"/>
                  <a:gd name="connsiteY1" fmla="*/ 366712 h 800100"/>
                  <a:gd name="connsiteX2" fmla="*/ 26 w 660078"/>
                  <a:gd name="connsiteY2" fmla="*/ 800100 h 800100"/>
                  <a:gd name="connsiteX3" fmla="*/ 500088 w 660078"/>
                  <a:gd name="connsiteY3" fmla="*/ 790575 h 800100"/>
                  <a:gd name="connsiteX4" fmla="*/ 538188 w 660078"/>
                  <a:gd name="connsiteY4" fmla="*/ 476250 h 800100"/>
                  <a:gd name="connsiteX5" fmla="*/ 647726 w 660078"/>
                  <a:gd name="connsiteY5" fmla="*/ 247650 h 800100"/>
                  <a:gd name="connsiteX6" fmla="*/ 214338 w 660078"/>
                  <a:gd name="connsiteY6" fmla="*/ 0 h 800100"/>
                  <a:gd name="connsiteX0" fmla="*/ 214338 w 660078"/>
                  <a:gd name="connsiteY0" fmla="*/ 0 h 800100"/>
                  <a:gd name="connsiteX1" fmla="*/ 52413 w 660078"/>
                  <a:gd name="connsiteY1" fmla="*/ 366712 h 800100"/>
                  <a:gd name="connsiteX2" fmla="*/ 26 w 660078"/>
                  <a:gd name="connsiteY2" fmla="*/ 800100 h 800100"/>
                  <a:gd name="connsiteX3" fmla="*/ 500088 w 660078"/>
                  <a:gd name="connsiteY3" fmla="*/ 790575 h 800100"/>
                  <a:gd name="connsiteX4" fmla="*/ 538188 w 660078"/>
                  <a:gd name="connsiteY4" fmla="*/ 476250 h 800100"/>
                  <a:gd name="connsiteX5" fmla="*/ 647726 w 660078"/>
                  <a:gd name="connsiteY5" fmla="*/ 247650 h 800100"/>
                  <a:gd name="connsiteX6" fmla="*/ 214338 w 660078"/>
                  <a:gd name="connsiteY6" fmla="*/ 0 h 800100"/>
                  <a:gd name="connsiteX0" fmla="*/ 214338 w 647726"/>
                  <a:gd name="connsiteY0" fmla="*/ 0 h 800100"/>
                  <a:gd name="connsiteX1" fmla="*/ 52413 w 647726"/>
                  <a:gd name="connsiteY1" fmla="*/ 366712 h 800100"/>
                  <a:gd name="connsiteX2" fmla="*/ 26 w 647726"/>
                  <a:gd name="connsiteY2" fmla="*/ 800100 h 800100"/>
                  <a:gd name="connsiteX3" fmla="*/ 500088 w 647726"/>
                  <a:gd name="connsiteY3" fmla="*/ 790575 h 800100"/>
                  <a:gd name="connsiteX4" fmla="*/ 538188 w 647726"/>
                  <a:gd name="connsiteY4" fmla="*/ 476250 h 800100"/>
                  <a:gd name="connsiteX5" fmla="*/ 647726 w 647726"/>
                  <a:gd name="connsiteY5" fmla="*/ 247650 h 800100"/>
                  <a:gd name="connsiteX6" fmla="*/ 214338 w 647726"/>
                  <a:gd name="connsiteY6" fmla="*/ 0 h 800100"/>
                  <a:gd name="connsiteX0" fmla="*/ 214338 w 647726"/>
                  <a:gd name="connsiteY0" fmla="*/ 0 h 800100"/>
                  <a:gd name="connsiteX1" fmla="*/ 52413 w 647726"/>
                  <a:gd name="connsiteY1" fmla="*/ 366712 h 800100"/>
                  <a:gd name="connsiteX2" fmla="*/ 26 w 647726"/>
                  <a:gd name="connsiteY2" fmla="*/ 800100 h 800100"/>
                  <a:gd name="connsiteX3" fmla="*/ 497707 w 647726"/>
                  <a:gd name="connsiteY3" fmla="*/ 800100 h 800100"/>
                  <a:gd name="connsiteX4" fmla="*/ 538188 w 647726"/>
                  <a:gd name="connsiteY4" fmla="*/ 476250 h 800100"/>
                  <a:gd name="connsiteX5" fmla="*/ 647726 w 647726"/>
                  <a:gd name="connsiteY5" fmla="*/ 247650 h 800100"/>
                  <a:gd name="connsiteX6" fmla="*/ 214338 w 647726"/>
                  <a:gd name="connsiteY6"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726" h="800100">
                    <a:moveTo>
                      <a:pt x="214338" y="0"/>
                    </a:moveTo>
                    <a:cubicBezTo>
                      <a:pt x="112738" y="161925"/>
                      <a:pt x="88132" y="233362"/>
                      <a:pt x="52413" y="366712"/>
                    </a:cubicBezTo>
                    <a:cubicBezTo>
                      <a:pt x="16694" y="500062"/>
                      <a:pt x="-768" y="609601"/>
                      <a:pt x="26" y="800100"/>
                    </a:cubicBezTo>
                    <a:lnTo>
                      <a:pt x="497707" y="800100"/>
                    </a:lnTo>
                    <a:cubicBezTo>
                      <a:pt x="496914" y="684212"/>
                      <a:pt x="513185" y="568325"/>
                      <a:pt x="538188" y="476250"/>
                    </a:cubicBezTo>
                    <a:cubicBezTo>
                      <a:pt x="563191" y="384175"/>
                      <a:pt x="582639" y="355600"/>
                      <a:pt x="647726" y="247650"/>
                    </a:cubicBezTo>
                    <a:lnTo>
                      <a:pt x="21433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p:cNvSpPr/>
              <p:nvPr/>
            </p:nvSpPr>
            <p:spPr>
              <a:xfrm>
                <a:off x="2952750" y="3419475"/>
                <a:ext cx="642938" cy="823913"/>
              </a:xfrm>
              <a:custGeom>
                <a:avLst/>
                <a:gdLst>
                  <a:gd name="connsiteX0" fmla="*/ 0 w 642938"/>
                  <a:gd name="connsiteY0" fmla="*/ 9525 h 833438"/>
                  <a:gd name="connsiteX1" fmla="*/ 76200 w 642938"/>
                  <a:gd name="connsiteY1" fmla="*/ 500063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0 w 642938"/>
                  <a:gd name="connsiteY0" fmla="*/ 9525 h 833438"/>
                  <a:gd name="connsiteX1" fmla="*/ 47625 w 642938"/>
                  <a:gd name="connsiteY1" fmla="*/ 442913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0 w 642938"/>
                  <a:gd name="connsiteY0" fmla="*/ 9525 h 833438"/>
                  <a:gd name="connsiteX1" fmla="*/ 47625 w 642938"/>
                  <a:gd name="connsiteY1" fmla="*/ 442913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30061 w 672999"/>
                  <a:gd name="connsiteY0" fmla="*/ 9525 h 833438"/>
                  <a:gd name="connsiteX1" fmla="*/ 77686 w 672999"/>
                  <a:gd name="connsiteY1" fmla="*/ 442913 h 833438"/>
                  <a:gd name="connsiteX2" fmla="*/ 253899 w 672999"/>
                  <a:gd name="connsiteY2" fmla="*/ 833438 h 833438"/>
                  <a:gd name="connsiteX3" fmla="*/ 672999 w 672999"/>
                  <a:gd name="connsiteY3" fmla="*/ 581025 h 833438"/>
                  <a:gd name="connsiteX4" fmla="*/ 568224 w 672999"/>
                  <a:gd name="connsiteY4" fmla="*/ 290513 h 833438"/>
                  <a:gd name="connsiteX5" fmla="*/ 530124 w 672999"/>
                  <a:gd name="connsiteY5" fmla="*/ 0 h 833438"/>
                  <a:gd name="connsiteX6" fmla="*/ 30061 w 672999"/>
                  <a:gd name="connsiteY6" fmla="*/ 9525 h 833438"/>
                  <a:gd name="connsiteX0" fmla="*/ 26645 w 669583"/>
                  <a:gd name="connsiteY0" fmla="*/ 9525 h 833438"/>
                  <a:gd name="connsiteX1" fmla="*/ 93320 w 669583"/>
                  <a:gd name="connsiteY1" fmla="*/ 438150 h 833438"/>
                  <a:gd name="connsiteX2" fmla="*/ 250483 w 669583"/>
                  <a:gd name="connsiteY2" fmla="*/ 833438 h 833438"/>
                  <a:gd name="connsiteX3" fmla="*/ 669583 w 669583"/>
                  <a:gd name="connsiteY3" fmla="*/ 581025 h 833438"/>
                  <a:gd name="connsiteX4" fmla="*/ 564808 w 669583"/>
                  <a:gd name="connsiteY4" fmla="*/ 290513 h 833438"/>
                  <a:gd name="connsiteX5" fmla="*/ 526708 w 669583"/>
                  <a:gd name="connsiteY5" fmla="*/ 0 h 833438"/>
                  <a:gd name="connsiteX6" fmla="*/ 26645 w 669583"/>
                  <a:gd name="connsiteY6" fmla="*/ 9525 h 833438"/>
                  <a:gd name="connsiteX0" fmla="*/ 26645 w 669583"/>
                  <a:gd name="connsiteY0" fmla="*/ 9525 h 833438"/>
                  <a:gd name="connsiteX1" fmla="*/ 93320 w 669583"/>
                  <a:gd name="connsiteY1" fmla="*/ 438150 h 833438"/>
                  <a:gd name="connsiteX2" fmla="*/ 250483 w 669583"/>
                  <a:gd name="connsiteY2" fmla="*/ 833438 h 833438"/>
                  <a:gd name="connsiteX3" fmla="*/ 669583 w 669583"/>
                  <a:gd name="connsiteY3" fmla="*/ 581025 h 833438"/>
                  <a:gd name="connsiteX4" fmla="*/ 564808 w 669583"/>
                  <a:gd name="connsiteY4" fmla="*/ 290513 h 833438"/>
                  <a:gd name="connsiteX5" fmla="*/ 526708 w 669583"/>
                  <a:gd name="connsiteY5" fmla="*/ 0 h 833438"/>
                  <a:gd name="connsiteX6" fmla="*/ 26645 w 669583"/>
                  <a:gd name="connsiteY6" fmla="*/ 9525 h 833438"/>
                  <a:gd name="connsiteX0" fmla="*/ 26645 w 669583"/>
                  <a:gd name="connsiteY0" fmla="*/ 9525 h 833438"/>
                  <a:gd name="connsiteX1" fmla="*/ 93320 w 669583"/>
                  <a:gd name="connsiteY1" fmla="*/ 438150 h 833438"/>
                  <a:gd name="connsiteX2" fmla="*/ 250483 w 669583"/>
                  <a:gd name="connsiteY2" fmla="*/ 833438 h 833438"/>
                  <a:gd name="connsiteX3" fmla="*/ 669583 w 669583"/>
                  <a:gd name="connsiteY3" fmla="*/ 581025 h 833438"/>
                  <a:gd name="connsiteX4" fmla="*/ 564808 w 669583"/>
                  <a:gd name="connsiteY4" fmla="*/ 290513 h 833438"/>
                  <a:gd name="connsiteX5" fmla="*/ 526708 w 669583"/>
                  <a:gd name="connsiteY5" fmla="*/ 0 h 833438"/>
                  <a:gd name="connsiteX6" fmla="*/ 26645 w 669583"/>
                  <a:gd name="connsiteY6" fmla="*/ 9525 h 833438"/>
                  <a:gd name="connsiteX0" fmla="*/ 0 w 642938"/>
                  <a:gd name="connsiteY0" fmla="*/ 9525 h 833438"/>
                  <a:gd name="connsiteX1" fmla="*/ 66675 w 642938"/>
                  <a:gd name="connsiteY1" fmla="*/ 438150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0 w 642938"/>
                  <a:gd name="connsiteY0" fmla="*/ 9525 h 833438"/>
                  <a:gd name="connsiteX1" fmla="*/ 66675 w 642938"/>
                  <a:gd name="connsiteY1" fmla="*/ 438150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0 w 655030"/>
                  <a:gd name="connsiteY0" fmla="*/ 9525 h 833438"/>
                  <a:gd name="connsiteX1" fmla="*/ 66675 w 655030"/>
                  <a:gd name="connsiteY1" fmla="*/ 438150 h 833438"/>
                  <a:gd name="connsiteX2" fmla="*/ 223838 w 655030"/>
                  <a:gd name="connsiteY2" fmla="*/ 833438 h 833438"/>
                  <a:gd name="connsiteX3" fmla="*/ 642938 w 655030"/>
                  <a:gd name="connsiteY3" fmla="*/ 581025 h 833438"/>
                  <a:gd name="connsiteX4" fmla="*/ 538163 w 655030"/>
                  <a:gd name="connsiteY4" fmla="*/ 290513 h 833438"/>
                  <a:gd name="connsiteX5" fmla="*/ 500063 w 655030"/>
                  <a:gd name="connsiteY5" fmla="*/ 0 h 833438"/>
                  <a:gd name="connsiteX6" fmla="*/ 0 w 655030"/>
                  <a:gd name="connsiteY6" fmla="*/ 9525 h 833438"/>
                  <a:gd name="connsiteX0" fmla="*/ 0 w 642938"/>
                  <a:gd name="connsiteY0" fmla="*/ 9525 h 833438"/>
                  <a:gd name="connsiteX1" fmla="*/ 66675 w 642938"/>
                  <a:gd name="connsiteY1" fmla="*/ 438150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0 w 642938"/>
                  <a:gd name="connsiteY0" fmla="*/ 9525 h 833438"/>
                  <a:gd name="connsiteX1" fmla="*/ 66675 w 642938"/>
                  <a:gd name="connsiteY1" fmla="*/ 438150 h 833438"/>
                  <a:gd name="connsiteX2" fmla="*/ 223838 w 642938"/>
                  <a:gd name="connsiteY2" fmla="*/ 833438 h 833438"/>
                  <a:gd name="connsiteX3" fmla="*/ 642938 w 642938"/>
                  <a:gd name="connsiteY3" fmla="*/ 581025 h 833438"/>
                  <a:gd name="connsiteX4" fmla="*/ 538163 w 642938"/>
                  <a:gd name="connsiteY4" fmla="*/ 290513 h 833438"/>
                  <a:gd name="connsiteX5" fmla="*/ 500063 w 642938"/>
                  <a:gd name="connsiteY5" fmla="*/ 0 h 833438"/>
                  <a:gd name="connsiteX6" fmla="*/ 0 w 642938"/>
                  <a:gd name="connsiteY6" fmla="*/ 9525 h 833438"/>
                  <a:gd name="connsiteX0" fmla="*/ 0 w 642938"/>
                  <a:gd name="connsiteY0" fmla="*/ 0 h 823913"/>
                  <a:gd name="connsiteX1" fmla="*/ 66675 w 642938"/>
                  <a:gd name="connsiteY1" fmla="*/ 428625 h 823913"/>
                  <a:gd name="connsiteX2" fmla="*/ 223838 w 642938"/>
                  <a:gd name="connsiteY2" fmla="*/ 823913 h 823913"/>
                  <a:gd name="connsiteX3" fmla="*/ 642938 w 642938"/>
                  <a:gd name="connsiteY3" fmla="*/ 571500 h 823913"/>
                  <a:gd name="connsiteX4" fmla="*/ 538163 w 642938"/>
                  <a:gd name="connsiteY4" fmla="*/ 280988 h 823913"/>
                  <a:gd name="connsiteX5" fmla="*/ 504825 w 642938"/>
                  <a:gd name="connsiteY5" fmla="*/ 0 h 823913"/>
                  <a:gd name="connsiteX6" fmla="*/ 0 w 642938"/>
                  <a:gd name="connsiteY6" fmla="*/ 0 h 823913"/>
                  <a:gd name="connsiteX0" fmla="*/ 0 w 642938"/>
                  <a:gd name="connsiteY0" fmla="*/ 0 h 823913"/>
                  <a:gd name="connsiteX1" fmla="*/ 66675 w 642938"/>
                  <a:gd name="connsiteY1" fmla="*/ 428625 h 823913"/>
                  <a:gd name="connsiteX2" fmla="*/ 223838 w 642938"/>
                  <a:gd name="connsiteY2" fmla="*/ 823913 h 823913"/>
                  <a:gd name="connsiteX3" fmla="*/ 642938 w 642938"/>
                  <a:gd name="connsiteY3" fmla="*/ 571500 h 823913"/>
                  <a:gd name="connsiteX4" fmla="*/ 538163 w 642938"/>
                  <a:gd name="connsiteY4" fmla="*/ 280988 h 823913"/>
                  <a:gd name="connsiteX5" fmla="*/ 504825 w 642938"/>
                  <a:gd name="connsiteY5" fmla="*/ 0 h 823913"/>
                  <a:gd name="connsiteX6" fmla="*/ 0 w 642938"/>
                  <a:gd name="connsiteY6" fmla="*/ 0 h 82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8" h="823913">
                    <a:moveTo>
                      <a:pt x="0" y="0"/>
                    </a:moveTo>
                    <a:cubicBezTo>
                      <a:pt x="15081" y="192881"/>
                      <a:pt x="29369" y="291306"/>
                      <a:pt x="66675" y="428625"/>
                    </a:cubicBezTo>
                    <a:cubicBezTo>
                      <a:pt x="103981" y="565944"/>
                      <a:pt x="134144" y="648495"/>
                      <a:pt x="223838" y="823913"/>
                    </a:cubicBezTo>
                    <a:lnTo>
                      <a:pt x="642938" y="571500"/>
                    </a:lnTo>
                    <a:cubicBezTo>
                      <a:pt x="604839" y="466726"/>
                      <a:pt x="561182" y="376238"/>
                      <a:pt x="538163" y="280988"/>
                    </a:cubicBezTo>
                    <a:cubicBezTo>
                      <a:pt x="515144" y="185738"/>
                      <a:pt x="494506" y="115887"/>
                      <a:pt x="504825"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9" name="Group 148"/>
            <p:cNvGrpSpPr/>
            <p:nvPr/>
          </p:nvGrpSpPr>
          <p:grpSpPr>
            <a:xfrm>
              <a:off x="3457575" y="2295525"/>
              <a:ext cx="2241550" cy="2254250"/>
              <a:chOff x="3457575" y="2295525"/>
              <a:chExt cx="2241550" cy="2254250"/>
            </a:xfrm>
            <a:gradFill flip="none" rotWithShape="1">
              <a:gsLst>
                <a:gs pos="13000">
                  <a:schemeClr val="bg1"/>
                </a:gs>
                <a:gs pos="82000">
                  <a:schemeClr val="tx1">
                    <a:lumMod val="75000"/>
                  </a:schemeClr>
                </a:gs>
              </a:gsLst>
              <a:path path="circle">
                <a:fillToRect l="50000" t="50000" r="50000" b="50000"/>
              </a:path>
              <a:tileRect/>
            </a:gradFill>
          </p:grpSpPr>
          <p:sp>
            <p:nvSpPr>
              <p:cNvPr id="55" name="Freeform 54"/>
              <p:cNvSpPr/>
              <p:nvPr/>
            </p:nvSpPr>
            <p:spPr>
              <a:xfrm>
                <a:off x="4578350" y="3409950"/>
                <a:ext cx="1117980" cy="568325"/>
              </a:xfrm>
              <a:custGeom>
                <a:avLst/>
                <a:gdLst>
                  <a:gd name="connsiteX0" fmla="*/ 0 w 1117600"/>
                  <a:gd name="connsiteY0" fmla="*/ 0 h 568325"/>
                  <a:gd name="connsiteX1" fmla="*/ 971550 w 1117600"/>
                  <a:gd name="connsiteY1" fmla="*/ 568325 h 568325"/>
                  <a:gd name="connsiteX2" fmla="*/ 1098550 w 1117600"/>
                  <a:gd name="connsiteY2" fmla="*/ 260350 h 568325"/>
                  <a:gd name="connsiteX3" fmla="*/ 1117600 w 1117600"/>
                  <a:gd name="connsiteY3" fmla="*/ 9525 h 568325"/>
                  <a:gd name="connsiteX4" fmla="*/ 0 w 1117600"/>
                  <a:gd name="connsiteY4" fmla="*/ 0 h 568325"/>
                  <a:gd name="connsiteX0" fmla="*/ 0 w 1199445"/>
                  <a:gd name="connsiteY0" fmla="*/ 0 h 573196"/>
                  <a:gd name="connsiteX1" fmla="*/ 971550 w 1199445"/>
                  <a:gd name="connsiteY1" fmla="*/ 568325 h 573196"/>
                  <a:gd name="connsiteX2" fmla="*/ 1098550 w 1199445"/>
                  <a:gd name="connsiteY2" fmla="*/ 260350 h 573196"/>
                  <a:gd name="connsiteX3" fmla="*/ 1117600 w 1199445"/>
                  <a:gd name="connsiteY3" fmla="*/ 9525 h 573196"/>
                  <a:gd name="connsiteX4" fmla="*/ 0 w 1199445"/>
                  <a:gd name="connsiteY4" fmla="*/ 0 h 573196"/>
                  <a:gd name="connsiteX0" fmla="*/ 0 w 1119022"/>
                  <a:gd name="connsiteY0" fmla="*/ 0 h 573196"/>
                  <a:gd name="connsiteX1" fmla="*/ 971550 w 1119022"/>
                  <a:gd name="connsiteY1" fmla="*/ 568325 h 573196"/>
                  <a:gd name="connsiteX2" fmla="*/ 1098550 w 1119022"/>
                  <a:gd name="connsiteY2" fmla="*/ 260350 h 573196"/>
                  <a:gd name="connsiteX3" fmla="*/ 1117600 w 1119022"/>
                  <a:gd name="connsiteY3" fmla="*/ 9525 h 573196"/>
                  <a:gd name="connsiteX4" fmla="*/ 0 w 1119022"/>
                  <a:gd name="connsiteY4" fmla="*/ 0 h 573196"/>
                  <a:gd name="connsiteX0" fmla="*/ 0 w 1119022"/>
                  <a:gd name="connsiteY0" fmla="*/ 0 h 568325"/>
                  <a:gd name="connsiteX1" fmla="*/ 971550 w 1119022"/>
                  <a:gd name="connsiteY1" fmla="*/ 568325 h 568325"/>
                  <a:gd name="connsiteX2" fmla="*/ 1098550 w 1119022"/>
                  <a:gd name="connsiteY2" fmla="*/ 260350 h 568325"/>
                  <a:gd name="connsiteX3" fmla="*/ 1117600 w 1119022"/>
                  <a:gd name="connsiteY3" fmla="*/ 9525 h 568325"/>
                  <a:gd name="connsiteX4" fmla="*/ 0 w 1119022"/>
                  <a:gd name="connsiteY4" fmla="*/ 0 h 568325"/>
                  <a:gd name="connsiteX0" fmla="*/ 0 w 1117980"/>
                  <a:gd name="connsiteY0" fmla="*/ 0 h 568325"/>
                  <a:gd name="connsiteX1" fmla="*/ 971550 w 1117980"/>
                  <a:gd name="connsiteY1" fmla="*/ 568325 h 568325"/>
                  <a:gd name="connsiteX2" fmla="*/ 1089025 w 1117980"/>
                  <a:gd name="connsiteY2" fmla="*/ 295275 h 568325"/>
                  <a:gd name="connsiteX3" fmla="*/ 1117600 w 1117980"/>
                  <a:gd name="connsiteY3" fmla="*/ 9525 h 568325"/>
                  <a:gd name="connsiteX4" fmla="*/ 0 w 1117980"/>
                  <a:gd name="connsiteY4" fmla="*/ 0 h 568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980" h="568325">
                    <a:moveTo>
                      <a:pt x="0" y="0"/>
                    </a:moveTo>
                    <a:lnTo>
                      <a:pt x="971550" y="568325"/>
                    </a:lnTo>
                    <a:cubicBezTo>
                      <a:pt x="1049867" y="418042"/>
                      <a:pt x="1064683" y="388408"/>
                      <a:pt x="1089025" y="295275"/>
                    </a:cubicBezTo>
                    <a:cubicBezTo>
                      <a:pt x="1113367" y="202142"/>
                      <a:pt x="1119717" y="113242"/>
                      <a:pt x="1117600" y="952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a:off x="4575175" y="3403600"/>
                <a:ext cx="984250" cy="981075"/>
              </a:xfrm>
              <a:custGeom>
                <a:avLst/>
                <a:gdLst>
                  <a:gd name="connsiteX0" fmla="*/ 0 w 984250"/>
                  <a:gd name="connsiteY0" fmla="*/ 0 h 981075"/>
                  <a:gd name="connsiteX1" fmla="*/ 581025 w 984250"/>
                  <a:gd name="connsiteY1" fmla="*/ 981075 h 981075"/>
                  <a:gd name="connsiteX2" fmla="*/ 787400 w 984250"/>
                  <a:gd name="connsiteY2" fmla="*/ 822325 h 981075"/>
                  <a:gd name="connsiteX3" fmla="*/ 984250 w 984250"/>
                  <a:gd name="connsiteY3" fmla="*/ 571500 h 981075"/>
                  <a:gd name="connsiteX4" fmla="*/ 0 w 984250"/>
                  <a:gd name="connsiteY4" fmla="*/ 0 h 981075"/>
                  <a:gd name="connsiteX0" fmla="*/ 0 w 984250"/>
                  <a:gd name="connsiteY0" fmla="*/ 0 h 981075"/>
                  <a:gd name="connsiteX1" fmla="*/ 581025 w 984250"/>
                  <a:gd name="connsiteY1" fmla="*/ 981075 h 981075"/>
                  <a:gd name="connsiteX2" fmla="*/ 787400 w 984250"/>
                  <a:gd name="connsiteY2" fmla="*/ 822325 h 981075"/>
                  <a:gd name="connsiteX3" fmla="*/ 984250 w 984250"/>
                  <a:gd name="connsiteY3" fmla="*/ 571500 h 981075"/>
                  <a:gd name="connsiteX4" fmla="*/ 0 w 984250"/>
                  <a:gd name="connsiteY4" fmla="*/ 0 h 981075"/>
                  <a:gd name="connsiteX0" fmla="*/ 0 w 1020635"/>
                  <a:gd name="connsiteY0" fmla="*/ 0 h 1024181"/>
                  <a:gd name="connsiteX1" fmla="*/ 581025 w 1020635"/>
                  <a:gd name="connsiteY1" fmla="*/ 981075 h 1024181"/>
                  <a:gd name="connsiteX2" fmla="*/ 787400 w 1020635"/>
                  <a:gd name="connsiteY2" fmla="*/ 822325 h 1024181"/>
                  <a:gd name="connsiteX3" fmla="*/ 984250 w 1020635"/>
                  <a:gd name="connsiteY3" fmla="*/ 571500 h 1024181"/>
                  <a:gd name="connsiteX4" fmla="*/ 0 w 1020635"/>
                  <a:gd name="connsiteY4" fmla="*/ 0 h 1024181"/>
                  <a:gd name="connsiteX0" fmla="*/ 0 w 984250"/>
                  <a:gd name="connsiteY0" fmla="*/ 0 h 1024181"/>
                  <a:gd name="connsiteX1" fmla="*/ 581025 w 984250"/>
                  <a:gd name="connsiteY1" fmla="*/ 981075 h 1024181"/>
                  <a:gd name="connsiteX2" fmla="*/ 787400 w 984250"/>
                  <a:gd name="connsiteY2" fmla="*/ 822325 h 1024181"/>
                  <a:gd name="connsiteX3" fmla="*/ 984250 w 984250"/>
                  <a:gd name="connsiteY3" fmla="*/ 571500 h 1024181"/>
                  <a:gd name="connsiteX4" fmla="*/ 0 w 984250"/>
                  <a:gd name="connsiteY4" fmla="*/ 0 h 1024181"/>
                  <a:gd name="connsiteX0" fmla="*/ 0 w 984250"/>
                  <a:gd name="connsiteY0" fmla="*/ 0 h 981075"/>
                  <a:gd name="connsiteX1" fmla="*/ 581025 w 984250"/>
                  <a:gd name="connsiteY1" fmla="*/ 981075 h 981075"/>
                  <a:gd name="connsiteX2" fmla="*/ 787400 w 984250"/>
                  <a:gd name="connsiteY2" fmla="*/ 822325 h 981075"/>
                  <a:gd name="connsiteX3" fmla="*/ 984250 w 984250"/>
                  <a:gd name="connsiteY3" fmla="*/ 571500 h 981075"/>
                  <a:gd name="connsiteX4" fmla="*/ 0 w 984250"/>
                  <a:gd name="connsiteY4" fmla="*/ 0 h 981075"/>
                  <a:gd name="connsiteX0" fmla="*/ 0 w 984250"/>
                  <a:gd name="connsiteY0" fmla="*/ 0 h 981075"/>
                  <a:gd name="connsiteX1" fmla="*/ 581025 w 984250"/>
                  <a:gd name="connsiteY1" fmla="*/ 981075 h 981075"/>
                  <a:gd name="connsiteX2" fmla="*/ 787400 w 984250"/>
                  <a:gd name="connsiteY2" fmla="*/ 822325 h 981075"/>
                  <a:gd name="connsiteX3" fmla="*/ 984250 w 984250"/>
                  <a:gd name="connsiteY3" fmla="*/ 571500 h 981075"/>
                  <a:gd name="connsiteX4" fmla="*/ 0 w 984250"/>
                  <a:gd name="connsiteY4" fmla="*/ 0 h 981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250" h="981075">
                    <a:moveTo>
                      <a:pt x="0" y="0"/>
                    </a:moveTo>
                    <a:lnTo>
                      <a:pt x="581025" y="981075"/>
                    </a:lnTo>
                    <a:cubicBezTo>
                      <a:pt x="667808" y="921279"/>
                      <a:pt x="720196" y="890588"/>
                      <a:pt x="787400" y="822325"/>
                    </a:cubicBezTo>
                    <a:cubicBezTo>
                      <a:pt x="854604" y="754062"/>
                      <a:pt x="905933" y="699029"/>
                      <a:pt x="984250" y="5715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60"/>
              <p:cNvSpPr/>
              <p:nvPr/>
            </p:nvSpPr>
            <p:spPr>
              <a:xfrm>
                <a:off x="4578350" y="3406775"/>
                <a:ext cx="581025" cy="1139825"/>
              </a:xfrm>
              <a:custGeom>
                <a:avLst/>
                <a:gdLst>
                  <a:gd name="connsiteX0" fmla="*/ 0 w 581025"/>
                  <a:gd name="connsiteY0" fmla="*/ 0 h 1139825"/>
                  <a:gd name="connsiteX1" fmla="*/ 6350 w 581025"/>
                  <a:gd name="connsiteY1" fmla="*/ 1139825 h 1139825"/>
                  <a:gd name="connsiteX2" fmla="*/ 288925 w 581025"/>
                  <a:gd name="connsiteY2" fmla="*/ 1101725 h 1139825"/>
                  <a:gd name="connsiteX3" fmla="*/ 581025 w 581025"/>
                  <a:gd name="connsiteY3" fmla="*/ 984250 h 1139825"/>
                  <a:gd name="connsiteX4" fmla="*/ 0 w 581025"/>
                  <a:gd name="connsiteY4" fmla="*/ 0 h 1139825"/>
                  <a:gd name="connsiteX0" fmla="*/ 0 w 581025"/>
                  <a:gd name="connsiteY0" fmla="*/ 0 h 1139825"/>
                  <a:gd name="connsiteX1" fmla="*/ 6350 w 581025"/>
                  <a:gd name="connsiteY1" fmla="*/ 1139825 h 1139825"/>
                  <a:gd name="connsiteX2" fmla="*/ 288925 w 581025"/>
                  <a:gd name="connsiteY2" fmla="*/ 1101725 h 1139825"/>
                  <a:gd name="connsiteX3" fmla="*/ 581025 w 581025"/>
                  <a:gd name="connsiteY3" fmla="*/ 984250 h 1139825"/>
                  <a:gd name="connsiteX4" fmla="*/ 0 w 581025"/>
                  <a:gd name="connsiteY4" fmla="*/ 0 h 1139825"/>
                  <a:gd name="connsiteX0" fmla="*/ 0 w 587294"/>
                  <a:gd name="connsiteY0" fmla="*/ 0 h 1139825"/>
                  <a:gd name="connsiteX1" fmla="*/ 6350 w 587294"/>
                  <a:gd name="connsiteY1" fmla="*/ 1139825 h 1139825"/>
                  <a:gd name="connsiteX2" fmla="*/ 288925 w 587294"/>
                  <a:gd name="connsiteY2" fmla="*/ 1101725 h 1139825"/>
                  <a:gd name="connsiteX3" fmla="*/ 581025 w 587294"/>
                  <a:gd name="connsiteY3" fmla="*/ 984250 h 1139825"/>
                  <a:gd name="connsiteX4" fmla="*/ 0 w 587294"/>
                  <a:gd name="connsiteY4" fmla="*/ 0 h 1139825"/>
                  <a:gd name="connsiteX0" fmla="*/ 0 w 587240"/>
                  <a:gd name="connsiteY0" fmla="*/ 0 h 1139825"/>
                  <a:gd name="connsiteX1" fmla="*/ 6350 w 587240"/>
                  <a:gd name="connsiteY1" fmla="*/ 1139825 h 1139825"/>
                  <a:gd name="connsiteX2" fmla="*/ 288925 w 587240"/>
                  <a:gd name="connsiteY2" fmla="*/ 1101725 h 1139825"/>
                  <a:gd name="connsiteX3" fmla="*/ 581025 w 587240"/>
                  <a:gd name="connsiteY3" fmla="*/ 984250 h 1139825"/>
                  <a:gd name="connsiteX4" fmla="*/ 0 w 587240"/>
                  <a:gd name="connsiteY4" fmla="*/ 0 h 1139825"/>
                  <a:gd name="connsiteX0" fmla="*/ 0 w 587240"/>
                  <a:gd name="connsiteY0" fmla="*/ 0 h 1139825"/>
                  <a:gd name="connsiteX1" fmla="*/ 6350 w 587240"/>
                  <a:gd name="connsiteY1" fmla="*/ 1139825 h 1139825"/>
                  <a:gd name="connsiteX2" fmla="*/ 288925 w 587240"/>
                  <a:gd name="connsiteY2" fmla="*/ 1101725 h 1139825"/>
                  <a:gd name="connsiteX3" fmla="*/ 581025 w 587240"/>
                  <a:gd name="connsiteY3" fmla="*/ 984250 h 1139825"/>
                  <a:gd name="connsiteX4" fmla="*/ 0 w 587240"/>
                  <a:gd name="connsiteY4" fmla="*/ 0 h 1139825"/>
                  <a:gd name="connsiteX0" fmla="*/ 0 w 581025"/>
                  <a:gd name="connsiteY0" fmla="*/ 0 h 1139825"/>
                  <a:gd name="connsiteX1" fmla="*/ 6350 w 581025"/>
                  <a:gd name="connsiteY1" fmla="*/ 1139825 h 1139825"/>
                  <a:gd name="connsiteX2" fmla="*/ 288925 w 581025"/>
                  <a:gd name="connsiteY2" fmla="*/ 1101725 h 1139825"/>
                  <a:gd name="connsiteX3" fmla="*/ 581025 w 581025"/>
                  <a:gd name="connsiteY3" fmla="*/ 984250 h 1139825"/>
                  <a:gd name="connsiteX4" fmla="*/ 0 w 581025"/>
                  <a:gd name="connsiteY4" fmla="*/ 0 h 1139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139825">
                    <a:moveTo>
                      <a:pt x="0" y="0"/>
                    </a:moveTo>
                    <a:cubicBezTo>
                      <a:pt x="2117" y="379942"/>
                      <a:pt x="4233" y="759883"/>
                      <a:pt x="6350" y="1139825"/>
                    </a:cubicBezTo>
                    <a:cubicBezTo>
                      <a:pt x="144992" y="1139825"/>
                      <a:pt x="194733" y="1127125"/>
                      <a:pt x="288925" y="1101725"/>
                    </a:cubicBezTo>
                    <a:cubicBezTo>
                      <a:pt x="384730" y="1075890"/>
                      <a:pt x="448204" y="1053571"/>
                      <a:pt x="581025" y="98425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581525" y="2298700"/>
                <a:ext cx="546100" cy="1114425"/>
              </a:xfrm>
              <a:custGeom>
                <a:avLst/>
                <a:gdLst>
                  <a:gd name="connsiteX0" fmla="*/ 0 w 546100"/>
                  <a:gd name="connsiteY0" fmla="*/ 0 h 1114425"/>
                  <a:gd name="connsiteX1" fmla="*/ 0 w 546100"/>
                  <a:gd name="connsiteY1" fmla="*/ 1114425 h 1114425"/>
                  <a:gd name="connsiteX2" fmla="*/ 546100 w 546100"/>
                  <a:gd name="connsiteY2" fmla="*/ 142875 h 1114425"/>
                  <a:gd name="connsiteX3" fmla="*/ 266700 w 546100"/>
                  <a:gd name="connsiteY3" fmla="*/ 31750 h 1114425"/>
                  <a:gd name="connsiteX4" fmla="*/ 0 w 546100"/>
                  <a:gd name="connsiteY4" fmla="*/ 0 h 1114425"/>
                  <a:gd name="connsiteX0" fmla="*/ 0 w 551682"/>
                  <a:gd name="connsiteY0" fmla="*/ 77405 h 1191830"/>
                  <a:gd name="connsiteX1" fmla="*/ 0 w 551682"/>
                  <a:gd name="connsiteY1" fmla="*/ 1191830 h 1191830"/>
                  <a:gd name="connsiteX2" fmla="*/ 546100 w 551682"/>
                  <a:gd name="connsiteY2" fmla="*/ 220280 h 1191830"/>
                  <a:gd name="connsiteX3" fmla="*/ 266700 w 551682"/>
                  <a:gd name="connsiteY3" fmla="*/ 109155 h 1191830"/>
                  <a:gd name="connsiteX4" fmla="*/ 0 w 551682"/>
                  <a:gd name="connsiteY4" fmla="*/ 77405 h 1191830"/>
                  <a:gd name="connsiteX0" fmla="*/ 0 w 551682"/>
                  <a:gd name="connsiteY0" fmla="*/ 0 h 1114425"/>
                  <a:gd name="connsiteX1" fmla="*/ 0 w 551682"/>
                  <a:gd name="connsiteY1" fmla="*/ 1114425 h 1114425"/>
                  <a:gd name="connsiteX2" fmla="*/ 546100 w 551682"/>
                  <a:gd name="connsiteY2" fmla="*/ 142875 h 1114425"/>
                  <a:gd name="connsiteX3" fmla="*/ 266700 w 551682"/>
                  <a:gd name="connsiteY3" fmla="*/ 31750 h 1114425"/>
                  <a:gd name="connsiteX4" fmla="*/ 0 w 551682"/>
                  <a:gd name="connsiteY4" fmla="*/ 0 h 1114425"/>
                  <a:gd name="connsiteX0" fmla="*/ 0 w 546100"/>
                  <a:gd name="connsiteY0" fmla="*/ 0 h 1114425"/>
                  <a:gd name="connsiteX1" fmla="*/ 0 w 546100"/>
                  <a:gd name="connsiteY1" fmla="*/ 1114425 h 1114425"/>
                  <a:gd name="connsiteX2" fmla="*/ 546100 w 546100"/>
                  <a:gd name="connsiteY2" fmla="*/ 142875 h 1114425"/>
                  <a:gd name="connsiteX3" fmla="*/ 266700 w 546100"/>
                  <a:gd name="connsiteY3" fmla="*/ 31750 h 1114425"/>
                  <a:gd name="connsiteX4" fmla="*/ 0 w 546100"/>
                  <a:gd name="connsiteY4" fmla="*/ 0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100" h="1114425">
                    <a:moveTo>
                      <a:pt x="0" y="0"/>
                    </a:moveTo>
                    <a:lnTo>
                      <a:pt x="0" y="1114425"/>
                    </a:lnTo>
                    <a:lnTo>
                      <a:pt x="546100" y="142875"/>
                    </a:lnTo>
                    <a:cubicBezTo>
                      <a:pt x="409575" y="79904"/>
                      <a:pt x="357717" y="55562"/>
                      <a:pt x="266700" y="31750"/>
                    </a:cubicBezTo>
                    <a:cubicBezTo>
                      <a:pt x="175683" y="7938"/>
                      <a:pt x="139700" y="3704"/>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584700" y="2438400"/>
                <a:ext cx="968375" cy="968375"/>
              </a:xfrm>
              <a:custGeom>
                <a:avLst/>
                <a:gdLst>
                  <a:gd name="connsiteX0" fmla="*/ 546100 w 955675"/>
                  <a:gd name="connsiteY0" fmla="*/ 0 h 968375"/>
                  <a:gd name="connsiteX1" fmla="*/ 0 w 955675"/>
                  <a:gd name="connsiteY1" fmla="*/ 968375 h 968375"/>
                  <a:gd name="connsiteX2" fmla="*/ 955675 w 955675"/>
                  <a:gd name="connsiteY2" fmla="*/ 419100 h 968375"/>
                  <a:gd name="connsiteX3" fmla="*/ 774700 w 955675"/>
                  <a:gd name="connsiteY3" fmla="*/ 171450 h 968375"/>
                  <a:gd name="connsiteX4" fmla="*/ 546100 w 955675"/>
                  <a:gd name="connsiteY4" fmla="*/ 0 h 968375"/>
                  <a:gd name="connsiteX0" fmla="*/ 546100 w 993005"/>
                  <a:gd name="connsiteY0" fmla="*/ 40028 h 1008403"/>
                  <a:gd name="connsiteX1" fmla="*/ 0 w 993005"/>
                  <a:gd name="connsiteY1" fmla="*/ 1008403 h 1008403"/>
                  <a:gd name="connsiteX2" fmla="*/ 955675 w 993005"/>
                  <a:gd name="connsiteY2" fmla="*/ 459128 h 1008403"/>
                  <a:gd name="connsiteX3" fmla="*/ 774700 w 993005"/>
                  <a:gd name="connsiteY3" fmla="*/ 211478 h 1008403"/>
                  <a:gd name="connsiteX4" fmla="*/ 546100 w 993005"/>
                  <a:gd name="connsiteY4" fmla="*/ 40028 h 1008403"/>
                  <a:gd name="connsiteX0" fmla="*/ 546100 w 993005"/>
                  <a:gd name="connsiteY0" fmla="*/ 0 h 968375"/>
                  <a:gd name="connsiteX1" fmla="*/ 0 w 993005"/>
                  <a:gd name="connsiteY1" fmla="*/ 968375 h 968375"/>
                  <a:gd name="connsiteX2" fmla="*/ 955675 w 993005"/>
                  <a:gd name="connsiteY2" fmla="*/ 419100 h 968375"/>
                  <a:gd name="connsiteX3" fmla="*/ 774700 w 993005"/>
                  <a:gd name="connsiteY3" fmla="*/ 171450 h 968375"/>
                  <a:gd name="connsiteX4" fmla="*/ 546100 w 993005"/>
                  <a:gd name="connsiteY4" fmla="*/ 0 h 968375"/>
                  <a:gd name="connsiteX0" fmla="*/ 546100 w 955675"/>
                  <a:gd name="connsiteY0" fmla="*/ 0 h 968375"/>
                  <a:gd name="connsiteX1" fmla="*/ 0 w 955675"/>
                  <a:gd name="connsiteY1" fmla="*/ 968375 h 968375"/>
                  <a:gd name="connsiteX2" fmla="*/ 955675 w 955675"/>
                  <a:gd name="connsiteY2" fmla="*/ 419100 h 968375"/>
                  <a:gd name="connsiteX3" fmla="*/ 774700 w 955675"/>
                  <a:gd name="connsiteY3" fmla="*/ 171450 h 968375"/>
                  <a:gd name="connsiteX4" fmla="*/ 546100 w 955675"/>
                  <a:gd name="connsiteY4" fmla="*/ 0 h 968375"/>
                  <a:gd name="connsiteX0" fmla="*/ 546100 w 955675"/>
                  <a:gd name="connsiteY0" fmla="*/ 0 h 968375"/>
                  <a:gd name="connsiteX1" fmla="*/ 0 w 955675"/>
                  <a:gd name="connsiteY1" fmla="*/ 968375 h 968375"/>
                  <a:gd name="connsiteX2" fmla="*/ 955675 w 955675"/>
                  <a:gd name="connsiteY2" fmla="*/ 419100 h 968375"/>
                  <a:gd name="connsiteX3" fmla="*/ 774700 w 955675"/>
                  <a:gd name="connsiteY3" fmla="*/ 171450 h 968375"/>
                  <a:gd name="connsiteX4" fmla="*/ 546100 w 955675"/>
                  <a:gd name="connsiteY4" fmla="*/ 0 h 968375"/>
                  <a:gd name="connsiteX0" fmla="*/ 546100 w 968375"/>
                  <a:gd name="connsiteY0" fmla="*/ 0 h 968375"/>
                  <a:gd name="connsiteX1" fmla="*/ 0 w 968375"/>
                  <a:gd name="connsiteY1" fmla="*/ 968375 h 968375"/>
                  <a:gd name="connsiteX2" fmla="*/ 968375 w 968375"/>
                  <a:gd name="connsiteY2" fmla="*/ 412750 h 968375"/>
                  <a:gd name="connsiteX3" fmla="*/ 774700 w 968375"/>
                  <a:gd name="connsiteY3" fmla="*/ 171450 h 968375"/>
                  <a:gd name="connsiteX4" fmla="*/ 546100 w 968375"/>
                  <a:gd name="connsiteY4" fmla="*/ 0 h 96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375" h="968375">
                    <a:moveTo>
                      <a:pt x="546100" y="0"/>
                    </a:moveTo>
                    <a:lnTo>
                      <a:pt x="0" y="968375"/>
                    </a:lnTo>
                    <a:lnTo>
                      <a:pt x="968375" y="412750"/>
                    </a:lnTo>
                    <a:cubicBezTo>
                      <a:pt x="872067" y="273579"/>
                      <a:pt x="845079" y="240242"/>
                      <a:pt x="774700" y="171450"/>
                    </a:cubicBezTo>
                    <a:cubicBezTo>
                      <a:pt x="704321" y="102658"/>
                      <a:pt x="687917" y="95779"/>
                      <a:pt x="5461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584700" y="2854325"/>
                <a:ext cx="1114425" cy="565150"/>
              </a:xfrm>
              <a:custGeom>
                <a:avLst/>
                <a:gdLst>
                  <a:gd name="connsiteX0" fmla="*/ 958850 w 1114425"/>
                  <a:gd name="connsiteY0" fmla="*/ 0 h 565150"/>
                  <a:gd name="connsiteX1" fmla="*/ 0 w 1114425"/>
                  <a:gd name="connsiteY1" fmla="*/ 561975 h 565150"/>
                  <a:gd name="connsiteX2" fmla="*/ 1114425 w 1114425"/>
                  <a:gd name="connsiteY2" fmla="*/ 565150 h 565150"/>
                  <a:gd name="connsiteX3" fmla="*/ 1076325 w 1114425"/>
                  <a:gd name="connsiteY3" fmla="*/ 250825 h 565150"/>
                  <a:gd name="connsiteX4" fmla="*/ 958850 w 1114425"/>
                  <a:gd name="connsiteY4" fmla="*/ 0 h 565150"/>
                  <a:gd name="connsiteX0" fmla="*/ 958850 w 1190300"/>
                  <a:gd name="connsiteY0" fmla="*/ 8163 h 573313"/>
                  <a:gd name="connsiteX1" fmla="*/ 0 w 1190300"/>
                  <a:gd name="connsiteY1" fmla="*/ 570138 h 573313"/>
                  <a:gd name="connsiteX2" fmla="*/ 1114425 w 1190300"/>
                  <a:gd name="connsiteY2" fmla="*/ 573313 h 573313"/>
                  <a:gd name="connsiteX3" fmla="*/ 1076325 w 1190300"/>
                  <a:gd name="connsiteY3" fmla="*/ 258988 h 573313"/>
                  <a:gd name="connsiteX4" fmla="*/ 958850 w 1190300"/>
                  <a:gd name="connsiteY4" fmla="*/ 8163 h 573313"/>
                  <a:gd name="connsiteX0" fmla="*/ 958850 w 1114425"/>
                  <a:gd name="connsiteY0" fmla="*/ 8163 h 573313"/>
                  <a:gd name="connsiteX1" fmla="*/ 0 w 1114425"/>
                  <a:gd name="connsiteY1" fmla="*/ 570138 h 573313"/>
                  <a:gd name="connsiteX2" fmla="*/ 1114425 w 1114425"/>
                  <a:gd name="connsiteY2" fmla="*/ 573313 h 573313"/>
                  <a:gd name="connsiteX3" fmla="*/ 1076325 w 1114425"/>
                  <a:gd name="connsiteY3" fmla="*/ 258988 h 573313"/>
                  <a:gd name="connsiteX4" fmla="*/ 958850 w 1114425"/>
                  <a:gd name="connsiteY4" fmla="*/ 8163 h 573313"/>
                  <a:gd name="connsiteX0" fmla="*/ 958850 w 1114425"/>
                  <a:gd name="connsiteY0" fmla="*/ 0 h 565150"/>
                  <a:gd name="connsiteX1" fmla="*/ 0 w 1114425"/>
                  <a:gd name="connsiteY1" fmla="*/ 561975 h 565150"/>
                  <a:gd name="connsiteX2" fmla="*/ 1114425 w 1114425"/>
                  <a:gd name="connsiteY2" fmla="*/ 565150 h 565150"/>
                  <a:gd name="connsiteX3" fmla="*/ 1076325 w 1114425"/>
                  <a:gd name="connsiteY3" fmla="*/ 250825 h 565150"/>
                  <a:gd name="connsiteX4" fmla="*/ 958850 w 1114425"/>
                  <a:gd name="connsiteY4" fmla="*/ 0 h 565150"/>
                  <a:gd name="connsiteX0" fmla="*/ 958850 w 1114425"/>
                  <a:gd name="connsiteY0" fmla="*/ 0 h 565150"/>
                  <a:gd name="connsiteX1" fmla="*/ 0 w 1114425"/>
                  <a:gd name="connsiteY1" fmla="*/ 561975 h 565150"/>
                  <a:gd name="connsiteX2" fmla="*/ 1114425 w 1114425"/>
                  <a:gd name="connsiteY2" fmla="*/ 565150 h 565150"/>
                  <a:gd name="connsiteX3" fmla="*/ 1076325 w 1114425"/>
                  <a:gd name="connsiteY3" fmla="*/ 250825 h 565150"/>
                  <a:gd name="connsiteX4" fmla="*/ 958850 w 1114425"/>
                  <a:gd name="connsiteY4" fmla="*/ 0 h 56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565150">
                    <a:moveTo>
                      <a:pt x="958850" y="0"/>
                    </a:moveTo>
                    <a:lnTo>
                      <a:pt x="0" y="561975"/>
                    </a:lnTo>
                    <a:lnTo>
                      <a:pt x="1114425" y="565150"/>
                    </a:lnTo>
                    <a:cubicBezTo>
                      <a:pt x="1100138" y="373592"/>
                      <a:pt x="1102254" y="345017"/>
                      <a:pt x="1076325" y="250825"/>
                    </a:cubicBezTo>
                    <a:cubicBezTo>
                      <a:pt x="1050396" y="156633"/>
                      <a:pt x="1023938" y="106892"/>
                      <a:pt x="9588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66"/>
              <p:cNvSpPr/>
              <p:nvPr/>
            </p:nvSpPr>
            <p:spPr>
              <a:xfrm>
                <a:off x="3603625" y="3416300"/>
                <a:ext cx="977900" cy="987425"/>
              </a:xfrm>
              <a:custGeom>
                <a:avLst/>
                <a:gdLst>
                  <a:gd name="connsiteX0" fmla="*/ 0 w 977900"/>
                  <a:gd name="connsiteY0" fmla="*/ 571500 h 987425"/>
                  <a:gd name="connsiteX1" fmla="*/ 193675 w 977900"/>
                  <a:gd name="connsiteY1" fmla="*/ 825500 h 987425"/>
                  <a:gd name="connsiteX2" fmla="*/ 415925 w 977900"/>
                  <a:gd name="connsiteY2" fmla="*/ 987425 h 987425"/>
                  <a:gd name="connsiteX3" fmla="*/ 977900 w 977900"/>
                  <a:gd name="connsiteY3" fmla="*/ 0 h 987425"/>
                  <a:gd name="connsiteX4" fmla="*/ 0 w 977900"/>
                  <a:gd name="connsiteY4" fmla="*/ 571500 h 987425"/>
                  <a:gd name="connsiteX0" fmla="*/ 36704 w 1014604"/>
                  <a:gd name="connsiteY0" fmla="*/ 571500 h 1030463"/>
                  <a:gd name="connsiteX1" fmla="*/ 230379 w 1014604"/>
                  <a:gd name="connsiteY1" fmla="*/ 825500 h 1030463"/>
                  <a:gd name="connsiteX2" fmla="*/ 452629 w 1014604"/>
                  <a:gd name="connsiteY2" fmla="*/ 987425 h 1030463"/>
                  <a:gd name="connsiteX3" fmla="*/ 1014604 w 1014604"/>
                  <a:gd name="connsiteY3" fmla="*/ 0 h 1030463"/>
                  <a:gd name="connsiteX4" fmla="*/ 36704 w 1014604"/>
                  <a:gd name="connsiteY4" fmla="*/ 571500 h 1030463"/>
                  <a:gd name="connsiteX0" fmla="*/ 0 w 977900"/>
                  <a:gd name="connsiteY0" fmla="*/ 571500 h 1030463"/>
                  <a:gd name="connsiteX1" fmla="*/ 193675 w 977900"/>
                  <a:gd name="connsiteY1" fmla="*/ 825500 h 1030463"/>
                  <a:gd name="connsiteX2" fmla="*/ 415925 w 977900"/>
                  <a:gd name="connsiteY2" fmla="*/ 987425 h 1030463"/>
                  <a:gd name="connsiteX3" fmla="*/ 977900 w 977900"/>
                  <a:gd name="connsiteY3" fmla="*/ 0 h 1030463"/>
                  <a:gd name="connsiteX4" fmla="*/ 0 w 977900"/>
                  <a:gd name="connsiteY4" fmla="*/ 571500 h 1030463"/>
                  <a:gd name="connsiteX0" fmla="*/ 0 w 977900"/>
                  <a:gd name="connsiteY0" fmla="*/ 571500 h 987425"/>
                  <a:gd name="connsiteX1" fmla="*/ 193675 w 977900"/>
                  <a:gd name="connsiteY1" fmla="*/ 825500 h 987425"/>
                  <a:gd name="connsiteX2" fmla="*/ 415925 w 977900"/>
                  <a:gd name="connsiteY2" fmla="*/ 987425 h 987425"/>
                  <a:gd name="connsiteX3" fmla="*/ 977900 w 977900"/>
                  <a:gd name="connsiteY3" fmla="*/ 0 h 987425"/>
                  <a:gd name="connsiteX4" fmla="*/ 0 w 977900"/>
                  <a:gd name="connsiteY4" fmla="*/ 571500 h 987425"/>
                  <a:gd name="connsiteX0" fmla="*/ 0 w 977900"/>
                  <a:gd name="connsiteY0" fmla="*/ 571500 h 987425"/>
                  <a:gd name="connsiteX1" fmla="*/ 180975 w 977900"/>
                  <a:gd name="connsiteY1" fmla="*/ 819150 h 987425"/>
                  <a:gd name="connsiteX2" fmla="*/ 415925 w 977900"/>
                  <a:gd name="connsiteY2" fmla="*/ 987425 h 987425"/>
                  <a:gd name="connsiteX3" fmla="*/ 977900 w 977900"/>
                  <a:gd name="connsiteY3" fmla="*/ 0 h 987425"/>
                  <a:gd name="connsiteX4" fmla="*/ 0 w 977900"/>
                  <a:gd name="connsiteY4" fmla="*/ 571500 h 987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900" h="987425">
                    <a:moveTo>
                      <a:pt x="0" y="571500"/>
                    </a:moveTo>
                    <a:cubicBezTo>
                      <a:pt x="62971" y="674158"/>
                      <a:pt x="111654" y="749829"/>
                      <a:pt x="180975" y="819150"/>
                    </a:cubicBezTo>
                    <a:cubicBezTo>
                      <a:pt x="250296" y="888471"/>
                      <a:pt x="291571" y="912283"/>
                      <a:pt x="415925" y="987425"/>
                    </a:cubicBezTo>
                    <a:lnTo>
                      <a:pt x="977900" y="0"/>
                    </a:lnTo>
                    <a:lnTo>
                      <a:pt x="0" y="5715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a:off x="4019550" y="3416300"/>
                <a:ext cx="568325" cy="1133475"/>
              </a:xfrm>
              <a:custGeom>
                <a:avLst/>
                <a:gdLst>
                  <a:gd name="connsiteX0" fmla="*/ 558800 w 568325"/>
                  <a:gd name="connsiteY0" fmla="*/ 0 h 1133475"/>
                  <a:gd name="connsiteX1" fmla="*/ 0 w 568325"/>
                  <a:gd name="connsiteY1" fmla="*/ 977900 h 1133475"/>
                  <a:gd name="connsiteX2" fmla="*/ 263525 w 568325"/>
                  <a:gd name="connsiteY2" fmla="*/ 1101725 h 1133475"/>
                  <a:gd name="connsiteX3" fmla="*/ 568325 w 568325"/>
                  <a:gd name="connsiteY3" fmla="*/ 1133475 h 1133475"/>
                  <a:gd name="connsiteX4" fmla="*/ 558800 w 568325"/>
                  <a:gd name="connsiteY4" fmla="*/ 0 h 1133475"/>
                  <a:gd name="connsiteX0" fmla="*/ 558800 w 568325"/>
                  <a:gd name="connsiteY0" fmla="*/ 0 h 1133475"/>
                  <a:gd name="connsiteX1" fmla="*/ 0 w 568325"/>
                  <a:gd name="connsiteY1" fmla="*/ 977900 h 1133475"/>
                  <a:gd name="connsiteX2" fmla="*/ 263525 w 568325"/>
                  <a:gd name="connsiteY2" fmla="*/ 1101725 h 1133475"/>
                  <a:gd name="connsiteX3" fmla="*/ 568325 w 568325"/>
                  <a:gd name="connsiteY3" fmla="*/ 1133475 h 1133475"/>
                  <a:gd name="connsiteX4" fmla="*/ 558800 w 568325"/>
                  <a:gd name="connsiteY4" fmla="*/ 0 h 1133475"/>
                  <a:gd name="connsiteX0" fmla="*/ 558800 w 568325"/>
                  <a:gd name="connsiteY0" fmla="*/ 0 h 1133475"/>
                  <a:gd name="connsiteX1" fmla="*/ 0 w 568325"/>
                  <a:gd name="connsiteY1" fmla="*/ 977900 h 1133475"/>
                  <a:gd name="connsiteX2" fmla="*/ 263525 w 568325"/>
                  <a:gd name="connsiteY2" fmla="*/ 1101725 h 1133475"/>
                  <a:gd name="connsiteX3" fmla="*/ 568325 w 568325"/>
                  <a:gd name="connsiteY3" fmla="*/ 1133475 h 1133475"/>
                  <a:gd name="connsiteX4" fmla="*/ 558800 w 568325"/>
                  <a:gd name="connsiteY4" fmla="*/ 0 h 1133475"/>
                  <a:gd name="connsiteX0" fmla="*/ 565937 w 575462"/>
                  <a:gd name="connsiteY0" fmla="*/ 0 h 1212728"/>
                  <a:gd name="connsiteX1" fmla="*/ 7137 w 575462"/>
                  <a:gd name="connsiteY1" fmla="*/ 977900 h 1212728"/>
                  <a:gd name="connsiteX2" fmla="*/ 270662 w 575462"/>
                  <a:gd name="connsiteY2" fmla="*/ 1101725 h 1212728"/>
                  <a:gd name="connsiteX3" fmla="*/ 575462 w 575462"/>
                  <a:gd name="connsiteY3" fmla="*/ 1133475 h 1212728"/>
                  <a:gd name="connsiteX4" fmla="*/ 565937 w 575462"/>
                  <a:gd name="connsiteY4" fmla="*/ 0 h 1212728"/>
                  <a:gd name="connsiteX0" fmla="*/ 558800 w 568325"/>
                  <a:gd name="connsiteY0" fmla="*/ 0 h 1212728"/>
                  <a:gd name="connsiteX1" fmla="*/ 0 w 568325"/>
                  <a:gd name="connsiteY1" fmla="*/ 977900 h 1212728"/>
                  <a:gd name="connsiteX2" fmla="*/ 263525 w 568325"/>
                  <a:gd name="connsiteY2" fmla="*/ 1101725 h 1212728"/>
                  <a:gd name="connsiteX3" fmla="*/ 568325 w 568325"/>
                  <a:gd name="connsiteY3" fmla="*/ 1133475 h 1212728"/>
                  <a:gd name="connsiteX4" fmla="*/ 558800 w 568325"/>
                  <a:gd name="connsiteY4" fmla="*/ 0 h 1212728"/>
                  <a:gd name="connsiteX0" fmla="*/ 558800 w 568325"/>
                  <a:gd name="connsiteY0" fmla="*/ 0 h 1133475"/>
                  <a:gd name="connsiteX1" fmla="*/ 0 w 568325"/>
                  <a:gd name="connsiteY1" fmla="*/ 977900 h 1133475"/>
                  <a:gd name="connsiteX2" fmla="*/ 263525 w 568325"/>
                  <a:gd name="connsiteY2" fmla="*/ 1101725 h 1133475"/>
                  <a:gd name="connsiteX3" fmla="*/ 568325 w 568325"/>
                  <a:gd name="connsiteY3" fmla="*/ 1133475 h 1133475"/>
                  <a:gd name="connsiteX4" fmla="*/ 558800 w 568325"/>
                  <a:gd name="connsiteY4" fmla="*/ 0 h 113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325" h="1133475">
                    <a:moveTo>
                      <a:pt x="558800" y="0"/>
                    </a:moveTo>
                    <a:lnTo>
                      <a:pt x="0" y="977900"/>
                    </a:lnTo>
                    <a:cubicBezTo>
                      <a:pt x="90487" y="1050396"/>
                      <a:pt x="168804" y="1075796"/>
                      <a:pt x="263525" y="1101725"/>
                    </a:cubicBezTo>
                    <a:cubicBezTo>
                      <a:pt x="358246" y="1127654"/>
                      <a:pt x="433387" y="1132946"/>
                      <a:pt x="568325" y="1133475"/>
                    </a:cubicBezTo>
                    <a:cubicBezTo>
                      <a:pt x="567267" y="756708"/>
                      <a:pt x="566208" y="379942"/>
                      <a:pt x="5588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3600450" y="2445544"/>
                <a:ext cx="978694" cy="973931"/>
              </a:xfrm>
              <a:custGeom>
                <a:avLst/>
                <a:gdLst>
                  <a:gd name="connsiteX0" fmla="*/ 423863 w 978694"/>
                  <a:gd name="connsiteY0" fmla="*/ 0 h 973931"/>
                  <a:gd name="connsiteX1" fmla="*/ 180975 w 978694"/>
                  <a:gd name="connsiteY1" fmla="*/ 178594 h 973931"/>
                  <a:gd name="connsiteX2" fmla="*/ 0 w 978694"/>
                  <a:gd name="connsiteY2" fmla="*/ 421481 h 973931"/>
                  <a:gd name="connsiteX3" fmla="*/ 978694 w 978694"/>
                  <a:gd name="connsiteY3" fmla="*/ 973931 h 973931"/>
                  <a:gd name="connsiteX4" fmla="*/ 423863 w 978694"/>
                  <a:gd name="connsiteY4" fmla="*/ 0 h 973931"/>
                  <a:gd name="connsiteX0" fmla="*/ 462932 w 1017763"/>
                  <a:gd name="connsiteY0" fmla="*/ 39140 h 1013071"/>
                  <a:gd name="connsiteX1" fmla="*/ 220044 w 1017763"/>
                  <a:gd name="connsiteY1" fmla="*/ 217734 h 1013071"/>
                  <a:gd name="connsiteX2" fmla="*/ 39069 w 1017763"/>
                  <a:gd name="connsiteY2" fmla="*/ 460621 h 1013071"/>
                  <a:gd name="connsiteX3" fmla="*/ 1017763 w 1017763"/>
                  <a:gd name="connsiteY3" fmla="*/ 1013071 h 1013071"/>
                  <a:gd name="connsiteX4" fmla="*/ 462932 w 1017763"/>
                  <a:gd name="connsiteY4" fmla="*/ 39140 h 1013071"/>
                  <a:gd name="connsiteX0" fmla="*/ 423863 w 978694"/>
                  <a:gd name="connsiteY0" fmla="*/ 39140 h 1013071"/>
                  <a:gd name="connsiteX1" fmla="*/ 180975 w 978694"/>
                  <a:gd name="connsiteY1" fmla="*/ 217734 h 1013071"/>
                  <a:gd name="connsiteX2" fmla="*/ 0 w 978694"/>
                  <a:gd name="connsiteY2" fmla="*/ 460621 h 1013071"/>
                  <a:gd name="connsiteX3" fmla="*/ 978694 w 978694"/>
                  <a:gd name="connsiteY3" fmla="*/ 1013071 h 1013071"/>
                  <a:gd name="connsiteX4" fmla="*/ 423863 w 978694"/>
                  <a:gd name="connsiteY4" fmla="*/ 39140 h 1013071"/>
                  <a:gd name="connsiteX0" fmla="*/ 423863 w 978694"/>
                  <a:gd name="connsiteY0" fmla="*/ 0 h 973931"/>
                  <a:gd name="connsiteX1" fmla="*/ 180975 w 978694"/>
                  <a:gd name="connsiteY1" fmla="*/ 178594 h 973931"/>
                  <a:gd name="connsiteX2" fmla="*/ 0 w 978694"/>
                  <a:gd name="connsiteY2" fmla="*/ 421481 h 973931"/>
                  <a:gd name="connsiteX3" fmla="*/ 978694 w 978694"/>
                  <a:gd name="connsiteY3" fmla="*/ 973931 h 973931"/>
                  <a:gd name="connsiteX4" fmla="*/ 423863 w 978694"/>
                  <a:gd name="connsiteY4" fmla="*/ 0 h 973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694" h="973931">
                    <a:moveTo>
                      <a:pt x="423863" y="0"/>
                    </a:moveTo>
                    <a:cubicBezTo>
                      <a:pt x="298054" y="65087"/>
                      <a:pt x="251619" y="108347"/>
                      <a:pt x="180975" y="178594"/>
                    </a:cubicBezTo>
                    <a:cubicBezTo>
                      <a:pt x="110331" y="248841"/>
                      <a:pt x="90885" y="267494"/>
                      <a:pt x="0" y="421481"/>
                    </a:cubicBezTo>
                    <a:lnTo>
                      <a:pt x="978694" y="973931"/>
                    </a:lnTo>
                    <a:lnTo>
                      <a:pt x="42386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4013200" y="2295525"/>
                <a:ext cx="568325" cy="1120775"/>
              </a:xfrm>
              <a:custGeom>
                <a:avLst/>
                <a:gdLst>
                  <a:gd name="connsiteX0" fmla="*/ 568325 w 568325"/>
                  <a:gd name="connsiteY0" fmla="*/ 0 h 1120775"/>
                  <a:gd name="connsiteX1" fmla="*/ 307975 w 568325"/>
                  <a:gd name="connsiteY1" fmla="*/ 28575 h 1120775"/>
                  <a:gd name="connsiteX2" fmla="*/ 0 w 568325"/>
                  <a:gd name="connsiteY2" fmla="*/ 146050 h 1120775"/>
                  <a:gd name="connsiteX3" fmla="*/ 565150 w 568325"/>
                  <a:gd name="connsiteY3" fmla="*/ 1120775 h 1120775"/>
                  <a:gd name="connsiteX4" fmla="*/ 568325 w 568325"/>
                  <a:gd name="connsiteY4" fmla="*/ 0 h 1120775"/>
                  <a:gd name="connsiteX0" fmla="*/ 573119 w 573119"/>
                  <a:gd name="connsiteY0" fmla="*/ 78986 h 1199761"/>
                  <a:gd name="connsiteX1" fmla="*/ 312769 w 573119"/>
                  <a:gd name="connsiteY1" fmla="*/ 107561 h 1199761"/>
                  <a:gd name="connsiteX2" fmla="*/ 4794 w 573119"/>
                  <a:gd name="connsiteY2" fmla="*/ 225036 h 1199761"/>
                  <a:gd name="connsiteX3" fmla="*/ 569944 w 573119"/>
                  <a:gd name="connsiteY3" fmla="*/ 1199761 h 1199761"/>
                  <a:gd name="connsiteX4" fmla="*/ 573119 w 573119"/>
                  <a:gd name="connsiteY4" fmla="*/ 78986 h 1199761"/>
                  <a:gd name="connsiteX0" fmla="*/ 568325 w 568325"/>
                  <a:gd name="connsiteY0" fmla="*/ 78986 h 1199761"/>
                  <a:gd name="connsiteX1" fmla="*/ 307975 w 568325"/>
                  <a:gd name="connsiteY1" fmla="*/ 107561 h 1199761"/>
                  <a:gd name="connsiteX2" fmla="*/ 0 w 568325"/>
                  <a:gd name="connsiteY2" fmla="*/ 225036 h 1199761"/>
                  <a:gd name="connsiteX3" fmla="*/ 565150 w 568325"/>
                  <a:gd name="connsiteY3" fmla="*/ 1199761 h 1199761"/>
                  <a:gd name="connsiteX4" fmla="*/ 568325 w 568325"/>
                  <a:gd name="connsiteY4" fmla="*/ 78986 h 1199761"/>
                  <a:gd name="connsiteX0" fmla="*/ 568325 w 568325"/>
                  <a:gd name="connsiteY0" fmla="*/ 1044 h 1121819"/>
                  <a:gd name="connsiteX1" fmla="*/ 307975 w 568325"/>
                  <a:gd name="connsiteY1" fmla="*/ 29619 h 1121819"/>
                  <a:gd name="connsiteX2" fmla="*/ 0 w 568325"/>
                  <a:gd name="connsiteY2" fmla="*/ 147094 h 1121819"/>
                  <a:gd name="connsiteX3" fmla="*/ 565150 w 568325"/>
                  <a:gd name="connsiteY3" fmla="*/ 1121819 h 1121819"/>
                  <a:gd name="connsiteX4" fmla="*/ 568325 w 568325"/>
                  <a:gd name="connsiteY4" fmla="*/ 1044 h 1121819"/>
                  <a:gd name="connsiteX0" fmla="*/ 568325 w 568325"/>
                  <a:gd name="connsiteY0" fmla="*/ 0 h 1120775"/>
                  <a:gd name="connsiteX1" fmla="*/ 307975 w 568325"/>
                  <a:gd name="connsiteY1" fmla="*/ 28575 h 1120775"/>
                  <a:gd name="connsiteX2" fmla="*/ 0 w 568325"/>
                  <a:gd name="connsiteY2" fmla="*/ 146050 h 1120775"/>
                  <a:gd name="connsiteX3" fmla="*/ 565150 w 568325"/>
                  <a:gd name="connsiteY3" fmla="*/ 1120775 h 1120775"/>
                  <a:gd name="connsiteX4" fmla="*/ 568325 w 568325"/>
                  <a:gd name="connsiteY4" fmla="*/ 0 h 112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325" h="1120775">
                    <a:moveTo>
                      <a:pt x="568325" y="0"/>
                    </a:moveTo>
                    <a:cubicBezTo>
                      <a:pt x="439738" y="8467"/>
                      <a:pt x="402696" y="4233"/>
                      <a:pt x="307975" y="28575"/>
                    </a:cubicBezTo>
                    <a:cubicBezTo>
                      <a:pt x="213254" y="52917"/>
                      <a:pt x="169862" y="68792"/>
                      <a:pt x="0" y="146050"/>
                    </a:cubicBezTo>
                    <a:lnTo>
                      <a:pt x="565150" y="1120775"/>
                    </a:lnTo>
                    <a:cubicBezTo>
                      <a:pt x="566208" y="748242"/>
                      <a:pt x="567267" y="375708"/>
                      <a:pt x="5683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3462339" y="2862263"/>
                <a:ext cx="1104900" cy="554831"/>
              </a:xfrm>
              <a:custGeom>
                <a:avLst/>
                <a:gdLst>
                  <a:gd name="connsiteX0" fmla="*/ 1100137 w 1100137"/>
                  <a:gd name="connsiteY0" fmla="*/ 547687 h 552450"/>
                  <a:gd name="connsiteX1" fmla="*/ 138112 w 1100137"/>
                  <a:gd name="connsiteY1" fmla="*/ 0 h 552450"/>
                  <a:gd name="connsiteX2" fmla="*/ 28575 w 1100137"/>
                  <a:gd name="connsiteY2" fmla="*/ 252412 h 552450"/>
                  <a:gd name="connsiteX3" fmla="*/ 0 w 1100137"/>
                  <a:gd name="connsiteY3" fmla="*/ 552450 h 552450"/>
                  <a:gd name="connsiteX4" fmla="*/ 1100137 w 1100137"/>
                  <a:gd name="connsiteY4" fmla="*/ 547687 h 552450"/>
                  <a:gd name="connsiteX0" fmla="*/ 1177318 w 1177318"/>
                  <a:gd name="connsiteY0" fmla="*/ 555069 h 559832"/>
                  <a:gd name="connsiteX1" fmla="*/ 215293 w 1177318"/>
                  <a:gd name="connsiteY1" fmla="*/ 7382 h 559832"/>
                  <a:gd name="connsiteX2" fmla="*/ 105756 w 1177318"/>
                  <a:gd name="connsiteY2" fmla="*/ 259794 h 559832"/>
                  <a:gd name="connsiteX3" fmla="*/ 77181 w 1177318"/>
                  <a:gd name="connsiteY3" fmla="*/ 559832 h 559832"/>
                  <a:gd name="connsiteX4" fmla="*/ 1177318 w 1177318"/>
                  <a:gd name="connsiteY4" fmla="*/ 555069 h 559832"/>
                  <a:gd name="connsiteX0" fmla="*/ 1177318 w 1177318"/>
                  <a:gd name="connsiteY0" fmla="*/ 547687 h 552450"/>
                  <a:gd name="connsiteX1" fmla="*/ 215293 w 1177318"/>
                  <a:gd name="connsiteY1" fmla="*/ 0 h 552450"/>
                  <a:gd name="connsiteX2" fmla="*/ 105756 w 1177318"/>
                  <a:gd name="connsiteY2" fmla="*/ 252412 h 552450"/>
                  <a:gd name="connsiteX3" fmla="*/ 77181 w 1177318"/>
                  <a:gd name="connsiteY3" fmla="*/ 552450 h 552450"/>
                  <a:gd name="connsiteX4" fmla="*/ 1177318 w 1177318"/>
                  <a:gd name="connsiteY4" fmla="*/ 547687 h 552450"/>
                  <a:gd name="connsiteX0" fmla="*/ 1100137 w 1100137"/>
                  <a:gd name="connsiteY0" fmla="*/ 547687 h 552450"/>
                  <a:gd name="connsiteX1" fmla="*/ 138112 w 1100137"/>
                  <a:gd name="connsiteY1" fmla="*/ 0 h 552450"/>
                  <a:gd name="connsiteX2" fmla="*/ 28575 w 1100137"/>
                  <a:gd name="connsiteY2" fmla="*/ 252412 h 552450"/>
                  <a:gd name="connsiteX3" fmla="*/ 0 w 1100137"/>
                  <a:gd name="connsiteY3" fmla="*/ 552450 h 552450"/>
                  <a:gd name="connsiteX4" fmla="*/ 1100137 w 1100137"/>
                  <a:gd name="connsiteY4" fmla="*/ 547687 h 552450"/>
                  <a:gd name="connsiteX0" fmla="*/ 1100137 w 1100137"/>
                  <a:gd name="connsiteY0" fmla="*/ 547687 h 552450"/>
                  <a:gd name="connsiteX1" fmla="*/ 138112 w 1100137"/>
                  <a:gd name="connsiteY1" fmla="*/ 0 h 552450"/>
                  <a:gd name="connsiteX2" fmla="*/ 28575 w 1100137"/>
                  <a:gd name="connsiteY2" fmla="*/ 252412 h 552450"/>
                  <a:gd name="connsiteX3" fmla="*/ 0 w 1100137"/>
                  <a:gd name="connsiteY3" fmla="*/ 552450 h 552450"/>
                  <a:gd name="connsiteX4" fmla="*/ 1100137 w 1100137"/>
                  <a:gd name="connsiteY4" fmla="*/ 547687 h 552450"/>
                  <a:gd name="connsiteX0" fmla="*/ 1104900 w 1104900"/>
                  <a:gd name="connsiteY0" fmla="*/ 554831 h 554831"/>
                  <a:gd name="connsiteX1" fmla="*/ 138112 w 1104900"/>
                  <a:gd name="connsiteY1" fmla="*/ 0 h 554831"/>
                  <a:gd name="connsiteX2" fmla="*/ 28575 w 1104900"/>
                  <a:gd name="connsiteY2" fmla="*/ 252412 h 554831"/>
                  <a:gd name="connsiteX3" fmla="*/ 0 w 1104900"/>
                  <a:gd name="connsiteY3" fmla="*/ 552450 h 554831"/>
                  <a:gd name="connsiteX4" fmla="*/ 1104900 w 1104900"/>
                  <a:gd name="connsiteY4" fmla="*/ 554831 h 554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554831">
                    <a:moveTo>
                      <a:pt x="1104900" y="554831"/>
                    </a:moveTo>
                    <a:lnTo>
                      <a:pt x="138112" y="0"/>
                    </a:lnTo>
                    <a:cubicBezTo>
                      <a:pt x="83343" y="117475"/>
                      <a:pt x="51594" y="160337"/>
                      <a:pt x="28575" y="252412"/>
                    </a:cubicBezTo>
                    <a:cubicBezTo>
                      <a:pt x="5556" y="344487"/>
                      <a:pt x="7143" y="403225"/>
                      <a:pt x="0" y="552450"/>
                    </a:cubicBezTo>
                    <a:lnTo>
                      <a:pt x="1104900" y="5548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a:off x="3457575" y="3417094"/>
                <a:ext cx="1114426" cy="578644"/>
              </a:xfrm>
              <a:custGeom>
                <a:avLst/>
                <a:gdLst>
                  <a:gd name="connsiteX0" fmla="*/ 1119188 w 1119188"/>
                  <a:gd name="connsiteY0" fmla="*/ 0 h 585788"/>
                  <a:gd name="connsiteX1" fmla="*/ 0 w 1119188"/>
                  <a:gd name="connsiteY1" fmla="*/ 9525 h 585788"/>
                  <a:gd name="connsiteX2" fmla="*/ 47625 w 1119188"/>
                  <a:gd name="connsiteY2" fmla="*/ 328613 h 585788"/>
                  <a:gd name="connsiteX3" fmla="*/ 152400 w 1119188"/>
                  <a:gd name="connsiteY3" fmla="*/ 585788 h 585788"/>
                  <a:gd name="connsiteX4" fmla="*/ 1119188 w 1119188"/>
                  <a:gd name="connsiteY4" fmla="*/ 0 h 585788"/>
                  <a:gd name="connsiteX0" fmla="*/ 1192464 w 1192464"/>
                  <a:gd name="connsiteY0" fmla="*/ 0 h 594556"/>
                  <a:gd name="connsiteX1" fmla="*/ 73276 w 1192464"/>
                  <a:gd name="connsiteY1" fmla="*/ 9525 h 594556"/>
                  <a:gd name="connsiteX2" fmla="*/ 120901 w 1192464"/>
                  <a:gd name="connsiteY2" fmla="*/ 328613 h 594556"/>
                  <a:gd name="connsiteX3" fmla="*/ 225676 w 1192464"/>
                  <a:gd name="connsiteY3" fmla="*/ 585788 h 594556"/>
                  <a:gd name="connsiteX4" fmla="*/ 1192464 w 1192464"/>
                  <a:gd name="connsiteY4" fmla="*/ 0 h 594556"/>
                  <a:gd name="connsiteX0" fmla="*/ 1119188 w 1119188"/>
                  <a:gd name="connsiteY0" fmla="*/ 0 h 594556"/>
                  <a:gd name="connsiteX1" fmla="*/ 0 w 1119188"/>
                  <a:gd name="connsiteY1" fmla="*/ 9525 h 594556"/>
                  <a:gd name="connsiteX2" fmla="*/ 47625 w 1119188"/>
                  <a:gd name="connsiteY2" fmla="*/ 328613 h 594556"/>
                  <a:gd name="connsiteX3" fmla="*/ 152400 w 1119188"/>
                  <a:gd name="connsiteY3" fmla="*/ 585788 h 594556"/>
                  <a:gd name="connsiteX4" fmla="*/ 1119188 w 1119188"/>
                  <a:gd name="connsiteY4" fmla="*/ 0 h 594556"/>
                  <a:gd name="connsiteX0" fmla="*/ 1119188 w 1119188"/>
                  <a:gd name="connsiteY0" fmla="*/ 0 h 585788"/>
                  <a:gd name="connsiteX1" fmla="*/ 0 w 1119188"/>
                  <a:gd name="connsiteY1" fmla="*/ 9525 h 585788"/>
                  <a:gd name="connsiteX2" fmla="*/ 47625 w 1119188"/>
                  <a:gd name="connsiteY2" fmla="*/ 328613 h 585788"/>
                  <a:gd name="connsiteX3" fmla="*/ 152400 w 1119188"/>
                  <a:gd name="connsiteY3" fmla="*/ 585788 h 585788"/>
                  <a:gd name="connsiteX4" fmla="*/ 1119188 w 1119188"/>
                  <a:gd name="connsiteY4" fmla="*/ 0 h 585788"/>
                  <a:gd name="connsiteX0" fmla="*/ 1114426 w 1114426"/>
                  <a:gd name="connsiteY0" fmla="*/ 0 h 578644"/>
                  <a:gd name="connsiteX1" fmla="*/ 0 w 1114426"/>
                  <a:gd name="connsiteY1" fmla="*/ 2381 h 578644"/>
                  <a:gd name="connsiteX2" fmla="*/ 47625 w 1114426"/>
                  <a:gd name="connsiteY2" fmla="*/ 321469 h 578644"/>
                  <a:gd name="connsiteX3" fmla="*/ 152400 w 1114426"/>
                  <a:gd name="connsiteY3" fmla="*/ 578644 h 578644"/>
                  <a:gd name="connsiteX4" fmla="*/ 1114426 w 1114426"/>
                  <a:gd name="connsiteY4" fmla="*/ 0 h 578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6" h="578644">
                    <a:moveTo>
                      <a:pt x="1114426" y="0"/>
                    </a:moveTo>
                    <a:lnTo>
                      <a:pt x="0" y="2381"/>
                    </a:lnTo>
                    <a:cubicBezTo>
                      <a:pt x="21431" y="138112"/>
                      <a:pt x="22225" y="225425"/>
                      <a:pt x="47625" y="321469"/>
                    </a:cubicBezTo>
                    <a:cubicBezTo>
                      <a:pt x="73025" y="417513"/>
                      <a:pt x="88106" y="457201"/>
                      <a:pt x="152400" y="578644"/>
                    </a:cubicBezTo>
                    <a:lnTo>
                      <a:pt x="11144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2" name="Group 91"/>
            <p:cNvGrpSpPr/>
            <p:nvPr/>
          </p:nvGrpSpPr>
          <p:grpSpPr>
            <a:xfrm>
              <a:off x="1677924" y="530227"/>
              <a:ext cx="5788152" cy="5788152"/>
              <a:chOff x="1677924" y="530227"/>
              <a:chExt cx="5788152" cy="5788152"/>
            </a:xfrm>
          </p:grpSpPr>
          <p:sp>
            <p:nvSpPr>
              <p:cNvPr id="5" name="Oval 4"/>
              <p:cNvSpPr/>
              <p:nvPr/>
            </p:nvSpPr>
            <p:spPr>
              <a:xfrm>
                <a:off x="1677924" y="530227"/>
                <a:ext cx="5788152" cy="57881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80592" y="927652"/>
                <a:ext cx="5001768" cy="50017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352260" y="1212572"/>
                <a:ext cx="4434840" cy="44328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955228" y="1802288"/>
                <a:ext cx="3233537" cy="323697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452180" y="2299240"/>
                <a:ext cx="2246255" cy="2249424"/>
              </a:xfrm>
              <a:prstGeom prst="ellipse">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p:cNvGrpSpPr/>
            <p:nvPr/>
          </p:nvGrpSpPr>
          <p:grpSpPr>
            <a:xfrm>
              <a:off x="1763886" y="632739"/>
              <a:ext cx="5612289" cy="5589467"/>
              <a:chOff x="1763886" y="632739"/>
              <a:chExt cx="5612289" cy="5589467"/>
            </a:xfrm>
          </p:grpSpPr>
          <p:cxnSp>
            <p:nvCxnSpPr>
              <p:cNvPr id="13" name="Straight Connector 12"/>
              <p:cNvCxnSpPr>
                <a:stCxn id="9" idx="0"/>
                <a:endCxn id="9" idx="4"/>
              </p:cNvCxnSpPr>
              <p:nvPr/>
            </p:nvCxnSpPr>
            <p:spPr>
              <a:xfrm>
                <a:off x="4581476" y="927652"/>
                <a:ext cx="0" cy="500176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1" idx="2"/>
                <a:endCxn id="9" idx="6"/>
              </p:cNvCxnSpPr>
              <p:nvPr/>
            </p:nvCxnSpPr>
            <p:spPr>
              <a:xfrm>
                <a:off x="2955228" y="3420776"/>
                <a:ext cx="41271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2413220" y="2160106"/>
                <a:ext cx="4305963" cy="252619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413220" y="2190585"/>
                <a:ext cx="3560860" cy="203089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778250" y="1250672"/>
                <a:ext cx="2019935" cy="356897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768725" y="2014538"/>
                <a:ext cx="2083435" cy="35556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0" idx="2"/>
                <a:endCxn id="9" idx="2"/>
              </p:cNvCxnSpPr>
              <p:nvPr/>
            </p:nvCxnSpPr>
            <p:spPr>
              <a:xfrm flipH="1" flipV="1">
                <a:off x="2080592" y="3428536"/>
                <a:ext cx="271668" cy="4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flipV="1">
                <a:off x="1763886" y="2687968"/>
                <a:ext cx="398289" cy="1076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2525579" y="1385025"/>
                <a:ext cx="272391" cy="27946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flipV="1">
                <a:off x="3315985" y="1273969"/>
                <a:ext cx="136196" cy="23098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3811285" y="632739"/>
                <a:ext cx="101109" cy="37691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5203031" y="632739"/>
                <a:ext cx="96536" cy="37691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330820" y="1363596"/>
                <a:ext cx="268553" cy="2822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6989506" y="2657474"/>
                <a:ext cx="368556" cy="9859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007619" y="4046702"/>
                <a:ext cx="368556" cy="9667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505175" y="4518190"/>
                <a:ext cx="248050" cy="13715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360847" y="5184940"/>
                <a:ext cx="277877" cy="26574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246537" y="5839784"/>
                <a:ext cx="94607" cy="36337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3857627" y="5858834"/>
                <a:ext cx="88107" cy="36337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3345658" y="5362576"/>
                <a:ext cx="124152" cy="24050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2542246" y="5213595"/>
                <a:ext cx="287505" cy="2737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H="1">
                <a:off x="1790707" y="4083843"/>
                <a:ext cx="369087" cy="10928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4" name="Group 143"/>
            <p:cNvGrpSpPr/>
            <p:nvPr/>
          </p:nvGrpSpPr>
          <p:grpSpPr>
            <a:xfrm>
              <a:off x="2124575" y="1084974"/>
              <a:ext cx="4831007" cy="4734095"/>
              <a:chOff x="2124575" y="1084974"/>
              <a:chExt cx="4831007" cy="4734095"/>
            </a:xfrm>
          </p:grpSpPr>
          <p:sp>
            <p:nvSpPr>
              <p:cNvPr id="99" name="TextBox 98"/>
              <p:cNvSpPr txBox="1"/>
              <p:nvPr/>
            </p:nvSpPr>
            <p:spPr>
              <a:xfrm>
                <a:off x="3779020" y="1085106"/>
                <a:ext cx="32285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12</a:t>
                </a:r>
              </a:p>
            </p:txBody>
          </p:sp>
          <p:sp>
            <p:nvSpPr>
              <p:cNvPr id="100" name="TextBox 99"/>
              <p:cNvSpPr txBox="1"/>
              <p:nvPr/>
            </p:nvSpPr>
            <p:spPr>
              <a:xfrm>
                <a:off x="2710360" y="1715165"/>
                <a:ext cx="32285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11</a:t>
                </a:r>
              </a:p>
            </p:txBody>
          </p:sp>
          <p:sp>
            <p:nvSpPr>
              <p:cNvPr id="101" name="TextBox 100"/>
              <p:cNvSpPr txBox="1"/>
              <p:nvPr/>
            </p:nvSpPr>
            <p:spPr>
              <a:xfrm>
                <a:off x="4964640" y="1084974"/>
                <a:ext cx="32285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1</a:t>
                </a:r>
              </a:p>
            </p:txBody>
          </p:sp>
          <p:sp>
            <p:nvSpPr>
              <p:cNvPr id="102" name="TextBox 101"/>
              <p:cNvSpPr txBox="1"/>
              <p:nvPr/>
            </p:nvSpPr>
            <p:spPr>
              <a:xfrm>
                <a:off x="6106215" y="1663700"/>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2</a:t>
                </a:r>
              </a:p>
            </p:txBody>
          </p:sp>
          <p:sp>
            <p:nvSpPr>
              <p:cNvPr id="103" name="TextBox 102"/>
              <p:cNvSpPr txBox="1"/>
              <p:nvPr/>
            </p:nvSpPr>
            <p:spPr>
              <a:xfrm>
                <a:off x="2124575" y="2771031"/>
                <a:ext cx="32285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10</a:t>
                </a:r>
              </a:p>
            </p:txBody>
          </p:sp>
          <p:sp>
            <p:nvSpPr>
              <p:cNvPr id="117" name="TextBox 116"/>
              <p:cNvSpPr txBox="1"/>
              <p:nvPr/>
            </p:nvSpPr>
            <p:spPr>
              <a:xfrm>
                <a:off x="6772275" y="2720944"/>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3</a:t>
                </a:r>
              </a:p>
            </p:txBody>
          </p:sp>
          <p:sp>
            <p:nvSpPr>
              <p:cNvPr id="118" name="TextBox 117"/>
              <p:cNvSpPr txBox="1"/>
              <p:nvPr/>
            </p:nvSpPr>
            <p:spPr>
              <a:xfrm>
                <a:off x="6778472" y="3934978"/>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4</a:t>
                </a:r>
              </a:p>
            </p:txBody>
          </p:sp>
          <p:sp>
            <p:nvSpPr>
              <p:cNvPr id="119" name="TextBox 118"/>
              <p:cNvSpPr txBox="1"/>
              <p:nvPr/>
            </p:nvSpPr>
            <p:spPr>
              <a:xfrm>
                <a:off x="6172890" y="5011303"/>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5</a:t>
                </a:r>
              </a:p>
            </p:txBody>
          </p:sp>
          <p:sp>
            <p:nvSpPr>
              <p:cNvPr id="120" name="TextBox 119"/>
              <p:cNvSpPr txBox="1"/>
              <p:nvPr/>
            </p:nvSpPr>
            <p:spPr>
              <a:xfrm>
                <a:off x="5119439" y="5633600"/>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6</a:t>
                </a:r>
              </a:p>
            </p:txBody>
          </p:sp>
          <p:sp>
            <p:nvSpPr>
              <p:cNvPr id="121" name="TextBox 120"/>
              <p:cNvSpPr txBox="1"/>
              <p:nvPr/>
            </p:nvSpPr>
            <p:spPr>
              <a:xfrm>
                <a:off x="3886758" y="5656268"/>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7</a:t>
                </a:r>
              </a:p>
            </p:txBody>
          </p:sp>
          <p:sp>
            <p:nvSpPr>
              <p:cNvPr id="122" name="TextBox 121"/>
              <p:cNvSpPr txBox="1"/>
              <p:nvPr/>
            </p:nvSpPr>
            <p:spPr>
              <a:xfrm>
                <a:off x="2833689" y="5044371"/>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8</a:t>
                </a:r>
              </a:p>
            </p:txBody>
          </p:sp>
          <p:sp>
            <p:nvSpPr>
              <p:cNvPr id="123" name="TextBox 122"/>
              <p:cNvSpPr txBox="1"/>
              <p:nvPr/>
            </p:nvSpPr>
            <p:spPr>
              <a:xfrm>
                <a:off x="2194481" y="3931796"/>
                <a:ext cx="177110" cy="162801"/>
              </a:xfrm>
              <a:prstGeom prst="rect">
                <a:avLst/>
              </a:prstGeom>
              <a:noFill/>
            </p:spPr>
            <p:txBody>
              <a:bodyPr wrap="square" lIns="0" tIns="0" rIns="0" bIns="0" rtlCol="0">
                <a:spAutoFit/>
              </a:bodyPr>
              <a:lstStyle/>
              <a:p>
                <a:pPr algn="ctr">
                  <a:lnSpc>
                    <a:spcPts val="1200"/>
                  </a:lnSpc>
                </a:pPr>
                <a:r>
                  <a:rPr lang="en-US" sz="1400" b="1" dirty="0">
                    <a:solidFill>
                      <a:schemeClr val="bg1"/>
                    </a:solidFill>
                    <a:latin typeface="Calibri" panose="020F0502020204030204" pitchFamily="34" charset="0"/>
                    <a:cs typeface="Calibri" panose="020F0502020204030204" pitchFamily="34" charset="0"/>
                  </a:rPr>
                  <a:t>9</a:t>
                </a:r>
              </a:p>
            </p:txBody>
          </p:sp>
        </p:grpSp>
        <p:grpSp>
          <p:nvGrpSpPr>
            <p:cNvPr id="147" name="Group 146"/>
            <p:cNvGrpSpPr/>
            <p:nvPr/>
          </p:nvGrpSpPr>
          <p:grpSpPr>
            <a:xfrm>
              <a:off x="3130215" y="1959245"/>
              <a:ext cx="2908409" cy="2929575"/>
              <a:chOff x="3130215" y="1959245"/>
              <a:chExt cx="2908409" cy="2929575"/>
            </a:xfrm>
          </p:grpSpPr>
          <p:sp>
            <p:nvSpPr>
              <p:cNvPr id="108" name="TextBox 107"/>
              <p:cNvSpPr txBox="1"/>
              <p:nvPr/>
            </p:nvSpPr>
            <p:spPr>
              <a:xfrm rot="17314268">
                <a:off x="2948768" y="2927438"/>
                <a:ext cx="578337" cy="215444"/>
              </a:xfrm>
              <a:prstGeom prst="rect">
                <a:avLst/>
              </a:prstGeom>
              <a:noFill/>
            </p:spPr>
            <p:txBody>
              <a:bodyPr wrap="square" lIns="0" tIns="0" rIns="0" bIns="0" rtlCol="0">
                <a:spAutoFit/>
              </a:bodyPr>
              <a:lstStyle/>
              <a:p>
                <a:pPr algn="ctr"/>
                <a:r>
                  <a:rPr lang="en-US" sz="1400" b="1" dirty="0" err="1">
                    <a:solidFill>
                      <a:schemeClr val="bg1"/>
                    </a:solidFill>
                    <a:latin typeface="Calibri" panose="020F0502020204030204" pitchFamily="34" charset="0"/>
                    <a:cs typeface="Calibri" panose="020F0502020204030204" pitchFamily="34" charset="0"/>
                  </a:rPr>
                  <a:t>Tebeth</a:t>
                </a:r>
                <a:endParaRPr lang="en-US" sz="1400" b="1" dirty="0">
                  <a:solidFill>
                    <a:schemeClr val="bg1"/>
                  </a:solidFill>
                  <a:latin typeface="Calibri" panose="020F0502020204030204" pitchFamily="34" charset="0"/>
                  <a:cs typeface="Calibri" panose="020F0502020204030204" pitchFamily="34" charset="0"/>
                </a:endParaRPr>
              </a:p>
            </p:txBody>
          </p:sp>
          <p:sp>
            <p:nvSpPr>
              <p:cNvPr id="109" name="TextBox 108"/>
              <p:cNvSpPr txBox="1"/>
              <p:nvPr/>
            </p:nvSpPr>
            <p:spPr>
              <a:xfrm rot="18843358">
                <a:off x="3309570" y="2316213"/>
                <a:ext cx="578337" cy="215444"/>
              </a:xfrm>
              <a:prstGeom prst="rect">
                <a:avLst/>
              </a:prstGeom>
              <a:noFill/>
            </p:spPr>
            <p:txBody>
              <a:bodyPr wrap="square" lIns="0" tIns="0" rIns="0" bIns="0" rtlCol="0">
                <a:spAutoFit/>
              </a:bodyPr>
              <a:lstStyle/>
              <a:p>
                <a:pPr algn="ctr"/>
                <a:r>
                  <a:rPr lang="en-US" sz="1400" b="1" dirty="0" err="1">
                    <a:solidFill>
                      <a:schemeClr val="bg1"/>
                    </a:solidFill>
                    <a:latin typeface="Calibri" panose="020F0502020204030204" pitchFamily="34" charset="0"/>
                    <a:cs typeface="Calibri" panose="020F0502020204030204" pitchFamily="34" charset="0"/>
                  </a:rPr>
                  <a:t>Shebat</a:t>
                </a:r>
                <a:endParaRPr lang="en-US" sz="1400" b="1" dirty="0">
                  <a:solidFill>
                    <a:schemeClr val="bg1"/>
                  </a:solidFill>
                  <a:latin typeface="Calibri" panose="020F0502020204030204" pitchFamily="34" charset="0"/>
                  <a:cs typeface="Calibri" panose="020F0502020204030204" pitchFamily="34" charset="0"/>
                </a:endParaRPr>
              </a:p>
            </p:txBody>
          </p:sp>
          <p:sp>
            <p:nvSpPr>
              <p:cNvPr id="110" name="TextBox 109"/>
              <p:cNvSpPr txBox="1"/>
              <p:nvPr/>
            </p:nvSpPr>
            <p:spPr>
              <a:xfrm rot="20908558">
                <a:off x="3923975" y="1988097"/>
                <a:ext cx="578337"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Adar</a:t>
                </a:r>
              </a:p>
            </p:txBody>
          </p:sp>
          <p:sp>
            <p:nvSpPr>
              <p:cNvPr id="111" name="TextBox 110"/>
              <p:cNvSpPr txBox="1"/>
              <p:nvPr/>
            </p:nvSpPr>
            <p:spPr>
              <a:xfrm rot="973802">
                <a:off x="4644570" y="1959245"/>
                <a:ext cx="578337"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Nisan</a:t>
                </a:r>
              </a:p>
            </p:txBody>
          </p:sp>
          <p:sp>
            <p:nvSpPr>
              <p:cNvPr id="112" name="TextBox 111"/>
              <p:cNvSpPr txBox="1"/>
              <p:nvPr/>
            </p:nvSpPr>
            <p:spPr>
              <a:xfrm rot="2717574">
                <a:off x="5267082" y="2342098"/>
                <a:ext cx="578337" cy="215444"/>
              </a:xfrm>
              <a:prstGeom prst="rect">
                <a:avLst/>
              </a:prstGeom>
              <a:noFill/>
            </p:spPr>
            <p:txBody>
              <a:bodyPr wrap="square" lIns="0" tIns="0" rIns="0" bIns="0" rtlCol="0">
                <a:spAutoFit/>
              </a:bodyPr>
              <a:lstStyle/>
              <a:p>
                <a:pPr algn="ctr"/>
                <a:r>
                  <a:rPr lang="en-US" sz="1400" b="1" dirty="0" err="1">
                    <a:solidFill>
                      <a:schemeClr val="bg1"/>
                    </a:solidFill>
                    <a:latin typeface="Calibri" panose="020F0502020204030204" pitchFamily="34" charset="0"/>
                    <a:cs typeface="Calibri" panose="020F0502020204030204" pitchFamily="34" charset="0"/>
                  </a:rPr>
                  <a:t>Iyvar</a:t>
                </a:r>
                <a:endParaRPr lang="en-US" sz="1400" b="1" dirty="0">
                  <a:solidFill>
                    <a:schemeClr val="bg1"/>
                  </a:solidFill>
                  <a:latin typeface="Calibri" panose="020F0502020204030204" pitchFamily="34" charset="0"/>
                  <a:cs typeface="Calibri" panose="020F0502020204030204" pitchFamily="34" charset="0"/>
                </a:endParaRPr>
              </a:p>
            </p:txBody>
          </p:sp>
          <p:sp>
            <p:nvSpPr>
              <p:cNvPr id="115" name="TextBox 114"/>
              <p:cNvSpPr txBox="1"/>
              <p:nvPr/>
            </p:nvSpPr>
            <p:spPr>
              <a:xfrm rot="4477711">
                <a:off x="5703702" y="2939371"/>
                <a:ext cx="451220"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Sivan</a:t>
                </a:r>
              </a:p>
            </p:txBody>
          </p:sp>
          <p:sp>
            <p:nvSpPr>
              <p:cNvPr id="127" name="TextBox 126"/>
              <p:cNvSpPr txBox="1"/>
              <p:nvPr/>
            </p:nvSpPr>
            <p:spPr>
              <a:xfrm rot="15430845">
                <a:off x="2950585" y="3670933"/>
                <a:ext cx="578337" cy="215444"/>
              </a:xfrm>
              <a:prstGeom prst="rect">
                <a:avLst/>
              </a:prstGeom>
              <a:noFill/>
            </p:spPr>
            <p:txBody>
              <a:bodyPr wrap="square" lIns="0" tIns="0" rIns="0" bIns="0" rtlCol="0">
                <a:spAutoFit/>
              </a:bodyPr>
              <a:lstStyle/>
              <a:p>
                <a:pPr algn="ctr"/>
                <a:r>
                  <a:rPr lang="en-US" sz="1400" b="1" dirty="0" err="1">
                    <a:solidFill>
                      <a:schemeClr val="bg1"/>
                    </a:solidFill>
                    <a:latin typeface="Calibri" panose="020F0502020204030204" pitchFamily="34" charset="0"/>
                    <a:cs typeface="Calibri" panose="020F0502020204030204" pitchFamily="34" charset="0"/>
                  </a:rPr>
                  <a:t>Chislev</a:t>
                </a:r>
                <a:endParaRPr lang="en-US" sz="1400" b="1" dirty="0">
                  <a:solidFill>
                    <a:schemeClr val="bg1"/>
                  </a:solidFill>
                  <a:latin typeface="Calibri" panose="020F0502020204030204" pitchFamily="34" charset="0"/>
                  <a:cs typeface="Calibri" panose="020F0502020204030204" pitchFamily="34" charset="0"/>
                </a:endParaRPr>
              </a:p>
            </p:txBody>
          </p:sp>
          <p:sp>
            <p:nvSpPr>
              <p:cNvPr id="128" name="TextBox 127"/>
              <p:cNvSpPr txBox="1"/>
              <p:nvPr/>
            </p:nvSpPr>
            <p:spPr>
              <a:xfrm rot="6246131">
                <a:off x="5584743" y="3655165"/>
                <a:ext cx="692318"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Tammuz</a:t>
                </a:r>
              </a:p>
            </p:txBody>
          </p:sp>
          <p:sp>
            <p:nvSpPr>
              <p:cNvPr id="129" name="TextBox 128"/>
              <p:cNvSpPr txBox="1"/>
              <p:nvPr/>
            </p:nvSpPr>
            <p:spPr>
              <a:xfrm rot="7851573">
                <a:off x="5407368" y="4269855"/>
                <a:ext cx="3786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Ab</a:t>
                </a:r>
              </a:p>
            </p:txBody>
          </p:sp>
          <p:sp>
            <p:nvSpPr>
              <p:cNvPr id="130" name="TextBox 129"/>
              <p:cNvSpPr txBox="1"/>
              <p:nvPr/>
            </p:nvSpPr>
            <p:spPr>
              <a:xfrm rot="9857704">
                <a:off x="4781969" y="4670846"/>
                <a:ext cx="3786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Elul</a:t>
                </a:r>
              </a:p>
            </p:txBody>
          </p:sp>
          <p:sp>
            <p:nvSpPr>
              <p:cNvPr id="131" name="TextBox 130"/>
              <p:cNvSpPr txBox="1"/>
              <p:nvPr/>
            </p:nvSpPr>
            <p:spPr>
              <a:xfrm rot="11813252">
                <a:off x="3975226" y="4673376"/>
                <a:ext cx="511832"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Tishri</a:t>
                </a:r>
              </a:p>
            </p:txBody>
          </p:sp>
          <p:sp>
            <p:nvSpPr>
              <p:cNvPr id="132" name="TextBox 131"/>
              <p:cNvSpPr txBox="1"/>
              <p:nvPr/>
            </p:nvSpPr>
            <p:spPr>
              <a:xfrm rot="13470205">
                <a:off x="3221199" y="4294974"/>
                <a:ext cx="765835"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Cheshvan</a:t>
                </a:r>
              </a:p>
            </p:txBody>
          </p:sp>
        </p:grpSp>
        <p:grpSp>
          <p:nvGrpSpPr>
            <p:cNvPr id="146" name="Group 145"/>
            <p:cNvGrpSpPr/>
            <p:nvPr/>
          </p:nvGrpSpPr>
          <p:grpSpPr>
            <a:xfrm>
              <a:off x="2544475" y="1407419"/>
              <a:ext cx="4113759" cy="4068170"/>
              <a:chOff x="2544475" y="1407419"/>
              <a:chExt cx="4113759" cy="4068170"/>
            </a:xfrm>
          </p:grpSpPr>
          <p:sp>
            <p:nvSpPr>
              <p:cNvPr id="96" name="TextBox 95"/>
              <p:cNvSpPr txBox="1"/>
              <p:nvPr/>
            </p:nvSpPr>
            <p:spPr>
              <a:xfrm rot="19754760">
                <a:off x="3074987" y="1611766"/>
                <a:ext cx="1054100" cy="316690"/>
              </a:xfrm>
              <a:prstGeom prst="rect">
                <a:avLst/>
              </a:prstGeom>
              <a:noFill/>
            </p:spPr>
            <p:txBody>
              <a:bodyPr wrap="square" lIns="0" tIns="0" rIns="0" bIns="0" rtlCol="0">
                <a:spAutoFit/>
              </a:bodyPr>
              <a:lstStyle/>
              <a:p>
                <a:pPr algn="ctr">
                  <a:lnSpc>
                    <a:spcPts val="1200"/>
                  </a:lnSpc>
                </a:pPr>
                <a:r>
                  <a:rPr lang="en-US" sz="1400" i="1" dirty="0">
                    <a:solidFill>
                      <a:schemeClr val="bg1"/>
                    </a:solidFill>
                    <a:latin typeface="Calibri" panose="020F0502020204030204" pitchFamily="34" charset="0"/>
                    <a:cs typeface="Calibri" panose="020F0502020204030204" pitchFamily="34" charset="0"/>
                  </a:rPr>
                  <a:t>Late </a:t>
                </a:r>
              </a:p>
              <a:p>
                <a:pPr algn="ctr">
                  <a:lnSpc>
                    <a:spcPts val="1200"/>
                  </a:lnSpc>
                </a:pPr>
                <a:r>
                  <a:rPr lang="en-US" sz="1400" i="1" dirty="0">
                    <a:solidFill>
                      <a:schemeClr val="bg1"/>
                    </a:solidFill>
                    <a:latin typeface="Calibri" panose="020F0502020204030204" pitchFamily="34" charset="0"/>
                    <a:cs typeface="Calibri" panose="020F0502020204030204" pitchFamily="34" charset="0"/>
                  </a:rPr>
                  <a:t>seedtime</a:t>
                </a:r>
              </a:p>
            </p:txBody>
          </p:sp>
          <p:sp>
            <p:nvSpPr>
              <p:cNvPr id="97" name="TextBox 96"/>
              <p:cNvSpPr txBox="1"/>
              <p:nvPr/>
            </p:nvSpPr>
            <p:spPr>
              <a:xfrm rot="909027">
                <a:off x="4542544" y="1407419"/>
                <a:ext cx="1054100" cy="316690"/>
              </a:xfrm>
              <a:prstGeom prst="rect">
                <a:avLst/>
              </a:prstGeom>
              <a:noFill/>
            </p:spPr>
            <p:txBody>
              <a:bodyPr wrap="square" lIns="0" tIns="0" rIns="0" bIns="0" rtlCol="0">
                <a:spAutoFit/>
              </a:bodyPr>
              <a:lstStyle/>
              <a:p>
                <a:pPr algn="ctr">
                  <a:lnSpc>
                    <a:spcPts val="1200"/>
                  </a:lnSpc>
                </a:pPr>
                <a:r>
                  <a:rPr lang="en-US" sz="1400" i="1" dirty="0">
                    <a:solidFill>
                      <a:schemeClr val="bg1"/>
                    </a:solidFill>
                    <a:latin typeface="Calibri" panose="020F0502020204030204" pitchFamily="34" charset="0"/>
                    <a:cs typeface="Calibri" panose="020F0502020204030204" pitchFamily="34" charset="0"/>
                  </a:rPr>
                  <a:t>Flax</a:t>
                </a:r>
              </a:p>
              <a:p>
                <a:pPr algn="ctr">
                  <a:lnSpc>
                    <a:spcPts val="1200"/>
                  </a:lnSpc>
                </a:pPr>
                <a:r>
                  <a:rPr lang="en-US" sz="1400" i="1" dirty="0">
                    <a:solidFill>
                      <a:schemeClr val="bg1"/>
                    </a:solidFill>
                    <a:latin typeface="Calibri" panose="020F0502020204030204" pitchFamily="34" charset="0"/>
                    <a:cs typeface="Calibri" panose="020F0502020204030204" pitchFamily="34" charset="0"/>
                  </a:rPr>
                  <a:t>gathering</a:t>
                </a:r>
              </a:p>
            </p:txBody>
          </p:sp>
          <p:sp>
            <p:nvSpPr>
              <p:cNvPr id="98" name="TextBox 97"/>
              <p:cNvSpPr txBox="1"/>
              <p:nvPr/>
            </p:nvSpPr>
            <p:spPr>
              <a:xfrm rot="2639111">
                <a:off x="5510644" y="1902273"/>
                <a:ext cx="774634" cy="316690"/>
              </a:xfrm>
              <a:prstGeom prst="rect">
                <a:avLst/>
              </a:prstGeom>
              <a:noFill/>
            </p:spPr>
            <p:txBody>
              <a:bodyPr wrap="square" lIns="0" tIns="0" rIns="0" bIns="0" rtlCol="0">
                <a:spAutoFit/>
              </a:bodyPr>
              <a:lstStyle/>
              <a:p>
                <a:pPr algn="ctr">
                  <a:lnSpc>
                    <a:spcPts val="1200"/>
                  </a:lnSpc>
                </a:pPr>
                <a:r>
                  <a:rPr lang="en-US" sz="1400" i="1" dirty="0">
                    <a:solidFill>
                      <a:schemeClr val="bg1"/>
                    </a:solidFill>
                    <a:latin typeface="Calibri" panose="020F0502020204030204" pitchFamily="34" charset="0"/>
                    <a:cs typeface="Calibri" panose="020F0502020204030204" pitchFamily="34" charset="0"/>
                  </a:rPr>
                  <a:t>Barley harvest</a:t>
                </a:r>
              </a:p>
            </p:txBody>
          </p:sp>
          <p:sp>
            <p:nvSpPr>
              <p:cNvPr id="107" name="TextBox 106"/>
              <p:cNvSpPr txBox="1"/>
              <p:nvPr/>
            </p:nvSpPr>
            <p:spPr>
              <a:xfrm rot="16200000">
                <a:off x="2196738" y="3302867"/>
                <a:ext cx="910917" cy="215444"/>
              </a:xfrm>
              <a:prstGeom prst="rect">
                <a:avLst/>
              </a:prstGeom>
              <a:noFill/>
            </p:spPr>
            <p:txBody>
              <a:bodyPr wrap="square" lIns="0" tIns="0" rIns="0" bIns="0" rtlCol="0">
                <a:spAutoFit/>
              </a:bodyPr>
              <a:lstStyle/>
              <a:p>
                <a:pPr algn="ctr"/>
                <a:r>
                  <a:rPr lang="en-US" sz="1400" i="1" dirty="0">
                    <a:solidFill>
                      <a:schemeClr val="bg1"/>
                    </a:solidFill>
                    <a:latin typeface="Calibri" panose="020F0502020204030204" pitchFamily="34" charset="0"/>
                    <a:cs typeface="Calibri" panose="020F0502020204030204" pitchFamily="34" charset="0"/>
                  </a:rPr>
                  <a:t>Seedtime</a:t>
                </a:r>
              </a:p>
            </p:txBody>
          </p:sp>
          <p:sp>
            <p:nvSpPr>
              <p:cNvPr id="116" name="TextBox 115"/>
              <p:cNvSpPr txBox="1"/>
              <p:nvPr/>
            </p:nvSpPr>
            <p:spPr>
              <a:xfrm rot="4543979">
                <a:off x="6120604" y="2677261"/>
                <a:ext cx="644373" cy="430887"/>
              </a:xfrm>
              <a:prstGeom prst="rect">
                <a:avLst/>
              </a:prstGeom>
              <a:noFill/>
            </p:spPr>
            <p:txBody>
              <a:bodyPr wrap="square" lIns="0" tIns="0" rIns="0" bIns="0" rtlCol="0">
                <a:spAutoFit/>
              </a:bodyPr>
              <a:lstStyle/>
              <a:p>
                <a:pPr algn="ctr"/>
                <a:r>
                  <a:rPr lang="en-US" sz="1400" i="1" dirty="0">
                    <a:solidFill>
                      <a:schemeClr val="bg1"/>
                    </a:solidFill>
                    <a:latin typeface="Calibri" panose="020F0502020204030204" pitchFamily="34" charset="0"/>
                    <a:cs typeface="Calibri" panose="020F0502020204030204" pitchFamily="34" charset="0"/>
                  </a:rPr>
                  <a:t>Wheat harvest</a:t>
                </a:r>
              </a:p>
            </p:txBody>
          </p:sp>
          <p:sp>
            <p:nvSpPr>
              <p:cNvPr id="133" name="TextBox 132"/>
              <p:cNvSpPr txBox="1"/>
              <p:nvPr/>
            </p:nvSpPr>
            <p:spPr>
              <a:xfrm rot="12469964">
                <a:off x="3167047" y="4981804"/>
                <a:ext cx="928431" cy="215444"/>
              </a:xfrm>
              <a:prstGeom prst="rect">
                <a:avLst/>
              </a:prstGeom>
              <a:noFill/>
            </p:spPr>
            <p:txBody>
              <a:bodyPr wrap="square" lIns="0" tIns="0" rIns="0" bIns="0" rtlCol="0">
                <a:spAutoFit/>
              </a:bodyPr>
              <a:lstStyle/>
              <a:p>
                <a:pPr algn="ctr"/>
                <a:r>
                  <a:rPr lang="en-US" sz="1400" i="1" dirty="0">
                    <a:solidFill>
                      <a:schemeClr val="bg1"/>
                    </a:solidFill>
                    <a:latin typeface="Calibri" panose="020F0502020204030204" pitchFamily="34" charset="0"/>
                    <a:cs typeface="Calibri" panose="020F0502020204030204" pitchFamily="34" charset="0"/>
                  </a:rPr>
                  <a:t>Ingathering</a:t>
                </a:r>
              </a:p>
            </p:txBody>
          </p:sp>
          <p:sp>
            <p:nvSpPr>
              <p:cNvPr id="134" name="TextBox 133"/>
              <p:cNvSpPr txBox="1"/>
              <p:nvPr/>
            </p:nvSpPr>
            <p:spPr>
              <a:xfrm rot="9928788">
                <a:off x="4720908" y="5044702"/>
                <a:ext cx="765835" cy="430887"/>
              </a:xfrm>
              <a:prstGeom prst="rect">
                <a:avLst/>
              </a:prstGeom>
              <a:noFill/>
            </p:spPr>
            <p:txBody>
              <a:bodyPr wrap="square" lIns="0" tIns="0" rIns="0" bIns="0" rtlCol="0">
                <a:spAutoFit/>
              </a:bodyPr>
              <a:lstStyle/>
              <a:p>
                <a:pPr algn="ctr"/>
                <a:r>
                  <a:rPr lang="en-US" sz="1400" i="1" dirty="0">
                    <a:solidFill>
                      <a:schemeClr val="bg1"/>
                    </a:solidFill>
                    <a:latin typeface="Calibri" panose="020F0502020204030204" pitchFamily="34" charset="0"/>
                    <a:cs typeface="Calibri" panose="020F0502020204030204" pitchFamily="34" charset="0"/>
                  </a:rPr>
                  <a:t>Summer fruits</a:t>
                </a:r>
              </a:p>
            </p:txBody>
          </p:sp>
          <p:sp>
            <p:nvSpPr>
              <p:cNvPr id="135" name="TextBox 134"/>
              <p:cNvSpPr txBox="1"/>
              <p:nvPr/>
            </p:nvSpPr>
            <p:spPr>
              <a:xfrm rot="7947899">
                <a:off x="5592460" y="4635446"/>
                <a:ext cx="765835" cy="215444"/>
              </a:xfrm>
              <a:prstGeom prst="rect">
                <a:avLst/>
              </a:prstGeom>
              <a:noFill/>
            </p:spPr>
            <p:txBody>
              <a:bodyPr wrap="square" lIns="0" tIns="0" rIns="0" bIns="0" rtlCol="0">
                <a:spAutoFit/>
              </a:bodyPr>
              <a:lstStyle/>
              <a:p>
                <a:pPr algn="ctr"/>
                <a:r>
                  <a:rPr lang="en-US" sz="1400" i="1" dirty="0">
                    <a:solidFill>
                      <a:schemeClr val="bg1"/>
                    </a:solidFill>
                    <a:latin typeface="Calibri" panose="020F0502020204030204" pitchFamily="34" charset="0"/>
                    <a:cs typeface="Calibri" panose="020F0502020204030204" pitchFamily="34" charset="0"/>
                  </a:rPr>
                  <a:t>Pruning</a:t>
                </a:r>
              </a:p>
            </p:txBody>
          </p:sp>
          <p:sp>
            <p:nvSpPr>
              <p:cNvPr id="140" name="TextBox 139"/>
              <p:cNvSpPr txBox="1"/>
              <p:nvPr/>
            </p:nvSpPr>
            <p:spPr>
              <a:xfrm rot="6246131">
                <a:off x="6100774" y="3827256"/>
                <a:ext cx="692318" cy="215444"/>
              </a:xfrm>
              <a:prstGeom prst="rect">
                <a:avLst/>
              </a:prstGeom>
              <a:noFill/>
            </p:spPr>
            <p:txBody>
              <a:bodyPr wrap="square" lIns="0" tIns="0" rIns="0" bIns="0" rtlCol="0">
                <a:spAutoFit/>
              </a:bodyPr>
              <a:lstStyle/>
              <a:p>
                <a:pPr algn="ctr"/>
                <a:r>
                  <a:rPr lang="en-US" sz="1400" i="1" dirty="0">
                    <a:solidFill>
                      <a:schemeClr val="bg1"/>
                    </a:solidFill>
                    <a:latin typeface="Calibri" panose="020F0502020204030204" pitchFamily="34" charset="0"/>
                    <a:cs typeface="Calibri" panose="020F0502020204030204" pitchFamily="34" charset="0"/>
                  </a:rPr>
                  <a:t>Pruning</a:t>
                </a:r>
              </a:p>
            </p:txBody>
          </p:sp>
        </p:grpSp>
        <p:grpSp>
          <p:nvGrpSpPr>
            <p:cNvPr id="145" name="Group 144"/>
            <p:cNvGrpSpPr/>
            <p:nvPr/>
          </p:nvGrpSpPr>
          <p:grpSpPr>
            <a:xfrm>
              <a:off x="1778121" y="615840"/>
              <a:ext cx="5618071" cy="5620730"/>
              <a:chOff x="1778121" y="615840"/>
              <a:chExt cx="5618071" cy="5620730"/>
            </a:xfrm>
          </p:grpSpPr>
          <p:sp>
            <p:nvSpPr>
              <p:cNvPr id="94" name="TextBox 93"/>
              <p:cNvSpPr txBox="1"/>
              <p:nvPr/>
            </p:nvSpPr>
            <p:spPr>
              <a:xfrm rot="19618975">
                <a:off x="2745062" y="995614"/>
                <a:ext cx="910917"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February</a:t>
                </a:r>
              </a:p>
            </p:txBody>
          </p:sp>
          <p:sp>
            <p:nvSpPr>
              <p:cNvPr id="95" name="TextBox 94"/>
              <p:cNvSpPr txBox="1"/>
              <p:nvPr/>
            </p:nvSpPr>
            <p:spPr>
              <a:xfrm>
                <a:off x="4210050" y="615840"/>
                <a:ext cx="647700"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March</a:t>
                </a:r>
              </a:p>
            </p:txBody>
          </p:sp>
          <p:sp>
            <p:nvSpPr>
              <p:cNvPr id="104" name="TextBox 103"/>
              <p:cNvSpPr txBox="1"/>
              <p:nvPr/>
            </p:nvSpPr>
            <p:spPr>
              <a:xfrm rot="1641402">
                <a:off x="5556750" y="927652"/>
                <a:ext cx="647700"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April</a:t>
                </a:r>
              </a:p>
            </p:txBody>
          </p:sp>
          <p:sp>
            <p:nvSpPr>
              <p:cNvPr id="105" name="TextBox 104"/>
              <p:cNvSpPr txBox="1"/>
              <p:nvPr/>
            </p:nvSpPr>
            <p:spPr>
              <a:xfrm rot="17963567">
                <a:off x="1770887" y="1984239"/>
                <a:ext cx="910917"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January</a:t>
                </a:r>
              </a:p>
            </p:txBody>
          </p:sp>
          <p:sp>
            <p:nvSpPr>
              <p:cNvPr id="106" name="TextBox 105"/>
              <p:cNvSpPr txBox="1"/>
              <p:nvPr/>
            </p:nvSpPr>
            <p:spPr>
              <a:xfrm rot="16200000">
                <a:off x="1430384" y="3322429"/>
                <a:ext cx="910917"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December</a:t>
                </a:r>
              </a:p>
            </p:txBody>
          </p:sp>
          <p:sp>
            <p:nvSpPr>
              <p:cNvPr id="136" name="TextBox 135"/>
              <p:cNvSpPr txBox="1"/>
              <p:nvPr/>
            </p:nvSpPr>
            <p:spPr>
              <a:xfrm rot="8926755">
                <a:off x="5597369" y="5615224"/>
                <a:ext cx="765835"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August</a:t>
                </a:r>
              </a:p>
            </p:txBody>
          </p:sp>
          <p:sp>
            <p:nvSpPr>
              <p:cNvPr id="137" name="TextBox 136"/>
              <p:cNvSpPr txBox="1"/>
              <p:nvPr/>
            </p:nvSpPr>
            <p:spPr>
              <a:xfrm rot="10800000">
                <a:off x="4200321" y="6021126"/>
                <a:ext cx="8231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September</a:t>
                </a:r>
              </a:p>
            </p:txBody>
          </p:sp>
          <p:sp>
            <p:nvSpPr>
              <p:cNvPr id="138" name="TextBox 137"/>
              <p:cNvSpPr txBox="1"/>
              <p:nvPr/>
            </p:nvSpPr>
            <p:spPr>
              <a:xfrm rot="12612045">
                <a:off x="2823456" y="5664108"/>
                <a:ext cx="8231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October</a:t>
                </a:r>
              </a:p>
            </p:txBody>
          </p:sp>
          <p:sp>
            <p:nvSpPr>
              <p:cNvPr id="139" name="TextBox 138"/>
              <p:cNvSpPr txBox="1"/>
              <p:nvPr/>
            </p:nvSpPr>
            <p:spPr>
              <a:xfrm rot="14432490">
                <a:off x="1831774" y="4667388"/>
                <a:ext cx="8231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November</a:t>
                </a:r>
              </a:p>
            </p:txBody>
          </p:sp>
          <p:sp>
            <p:nvSpPr>
              <p:cNvPr id="141" name="TextBox 140"/>
              <p:cNvSpPr txBox="1"/>
              <p:nvPr/>
            </p:nvSpPr>
            <p:spPr>
              <a:xfrm rot="7080976">
                <a:off x="6744721" y="4618274"/>
                <a:ext cx="3786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July</a:t>
                </a:r>
              </a:p>
            </p:txBody>
          </p:sp>
          <p:sp>
            <p:nvSpPr>
              <p:cNvPr id="142" name="TextBox 141"/>
              <p:cNvSpPr txBox="1"/>
              <p:nvPr/>
            </p:nvSpPr>
            <p:spPr>
              <a:xfrm rot="5400000">
                <a:off x="7099162" y="3302867"/>
                <a:ext cx="3786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June</a:t>
                </a:r>
              </a:p>
            </p:txBody>
          </p:sp>
          <p:sp>
            <p:nvSpPr>
              <p:cNvPr id="143" name="TextBox 142"/>
              <p:cNvSpPr txBox="1"/>
              <p:nvPr/>
            </p:nvSpPr>
            <p:spPr>
              <a:xfrm rot="3566775">
                <a:off x="6728334" y="1922137"/>
                <a:ext cx="378616" cy="215444"/>
              </a:xfrm>
              <a:prstGeom prst="rect">
                <a:avLst/>
              </a:prstGeom>
              <a:noFill/>
            </p:spPr>
            <p:txBody>
              <a:bodyPr wrap="square" lIns="0" tIns="0" rIns="0" bIns="0" rtlCol="0">
                <a:spAutoFit/>
              </a:bodyPr>
              <a:lstStyle/>
              <a:p>
                <a:pPr algn="ctr"/>
                <a:r>
                  <a:rPr lang="en-US" sz="1400" b="1" dirty="0">
                    <a:solidFill>
                      <a:schemeClr val="bg1"/>
                    </a:solidFill>
                    <a:latin typeface="Calibri" panose="020F0502020204030204" pitchFamily="34" charset="0"/>
                    <a:cs typeface="Calibri" panose="020F0502020204030204" pitchFamily="34" charset="0"/>
                  </a:rPr>
                  <a:t>May</a:t>
                </a:r>
              </a:p>
            </p:txBody>
          </p:sp>
        </p:grpSp>
        <p:sp>
          <p:nvSpPr>
            <p:cNvPr id="153" name="Oval 152"/>
            <p:cNvSpPr/>
            <p:nvPr/>
          </p:nvSpPr>
          <p:spPr>
            <a:xfrm>
              <a:off x="3452870" y="2299240"/>
              <a:ext cx="2246255" cy="2249424"/>
            </a:xfrm>
            <a:prstGeom prst="ellipse">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TextBox 157"/>
            <p:cNvSpPr txBox="1"/>
            <p:nvPr/>
          </p:nvSpPr>
          <p:spPr>
            <a:xfrm>
              <a:off x="4285892" y="2881271"/>
              <a:ext cx="1049100" cy="307777"/>
            </a:xfrm>
            <a:prstGeom prst="rect">
              <a:avLst/>
            </a:prstGeom>
            <a:noFill/>
          </p:spPr>
          <p:txBody>
            <a:bodyPr wrap="square" lIns="0" tIns="0" rIns="0" bIns="0" rtlCol="0">
              <a:spAutoFit/>
            </a:bodyPr>
            <a:lstStyle/>
            <a:p>
              <a:pPr>
                <a:lnSpc>
                  <a:spcPts val="1200"/>
                </a:lnSpc>
              </a:pPr>
              <a:r>
                <a:rPr lang="en-US" sz="1200" i="1" dirty="0">
                  <a:solidFill>
                    <a:schemeClr val="bg1"/>
                  </a:solidFill>
                  <a:latin typeface="Calibri" panose="020F0502020204030204" pitchFamily="34" charset="0"/>
                  <a:cs typeface="Calibri" panose="020F0502020204030204" pitchFamily="34" charset="0"/>
                </a:rPr>
                <a:t>Beginning of </a:t>
              </a:r>
              <a:r>
                <a:rPr lang="en-US" sz="1200" i="1" dirty="0" err="1">
                  <a:solidFill>
                    <a:schemeClr val="bg1"/>
                  </a:solidFill>
                  <a:latin typeface="Calibri" panose="020F0502020204030204" pitchFamily="34" charset="0"/>
                  <a:cs typeface="Calibri" panose="020F0502020204030204" pitchFamily="34" charset="0"/>
                </a:rPr>
                <a:t>Rizpah’s</a:t>
              </a:r>
              <a:r>
                <a:rPr lang="en-US" sz="1200" i="1" dirty="0">
                  <a:solidFill>
                    <a:schemeClr val="bg1"/>
                  </a:solidFill>
                  <a:latin typeface="Calibri" panose="020F0502020204030204" pitchFamily="34" charset="0"/>
                  <a:cs typeface="Calibri" panose="020F0502020204030204" pitchFamily="34" charset="0"/>
                </a:rPr>
                <a:t> vigil</a:t>
              </a:r>
            </a:p>
          </p:txBody>
        </p:sp>
        <p:sp>
          <p:nvSpPr>
            <p:cNvPr id="159" name="Oval 158"/>
            <p:cNvSpPr/>
            <p:nvPr/>
          </p:nvSpPr>
          <p:spPr>
            <a:xfrm>
              <a:off x="5391357" y="2505262"/>
              <a:ext cx="94151" cy="91440"/>
            </a:xfrm>
            <a:prstGeom prst="ellipse">
              <a:avLst/>
            </a:prstGeom>
            <a:solidFill>
              <a:srgbClr val="FFFF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TextBox 162"/>
            <p:cNvSpPr txBox="1"/>
            <p:nvPr/>
          </p:nvSpPr>
          <p:spPr>
            <a:xfrm>
              <a:off x="3713583" y="3608998"/>
              <a:ext cx="858413" cy="307777"/>
            </a:xfrm>
            <a:prstGeom prst="rect">
              <a:avLst/>
            </a:prstGeom>
            <a:noFill/>
          </p:spPr>
          <p:txBody>
            <a:bodyPr wrap="square" lIns="0" tIns="0" rIns="0" bIns="0" rtlCol="0">
              <a:spAutoFit/>
            </a:bodyPr>
            <a:lstStyle/>
            <a:p>
              <a:pPr algn="ctr">
                <a:lnSpc>
                  <a:spcPts val="1200"/>
                </a:lnSpc>
              </a:pPr>
              <a:r>
                <a:rPr lang="en-US" sz="1200" i="1" dirty="0">
                  <a:solidFill>
                    <a:schemeClr val="bg1"/>
                  </a:solidFill>
                  <a:latin typeface="Calibri" panose="020F0502020204030204" pitchFamily="34" charset="0"/>
                  <a:cs typeface="Calibri" panose="020F0502020204030204" pitchFamily="34" charset="0"/>
                </a:rPr>
                <a:t>End of </a:t>
              </a:r>
              <a:r>
                <a:rPr lang="en-US" sz="1200" i="1" dirty="0" err="1">
                  <a:solidFill>
                    <a:schemeClr val="bg1"/>
                  </a:solidFill>
                  <a:latin typeface="Calibri" panose="020F0502020204030204" pitchFamily="34" charset="0"/>
                  <a:cs typeface="Calibri" panose="020F0502020204030204" pitchFamily="34" charset="0"/>
                </a:rPr>
                <a:t>Rizpah’s</a:t>
              </a:r>
              <a:r>
                <a:rPr lang="en-US" sz="1200" i="1" dirty="0">
                  <a:solidFill>
                    <a:schemeClr val="bg1"/>
                  </a:solidFill>
                  <a:latin typeface="Calibri" panose="020F0502020204030204" pitchFamily="34" charset="0"/>
                  <a:cs typeface="Calibri" panose="020F0502020204030204" pitchFamily="34" charset="0"/>
                </a:rPr>
                <a:t> vigil</a:t>
              </a:r>
            </a:p>
          </p:txBody>
        </p:sp>
        <p:cxnSp>
          <p:nvCxnSpPr>
            <p:cNvPr id="166" name="Straight Connector 165"/>
            <p:cNvCxnSpPr/>
            <p:nvPr/>
          </p:nvCxnSpPr>
          <p:spPr>
            <a:xfrm flipH="1">
              <a:off x="3691795" y="3934978"/>
              <a:ext cx="330930" cy="3562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7" name="Oval 166"/>
            <p:cNvSpPr/>
            <p:nvPr/>
          </p:nvSpPr>
          <p:spPr>
            <a:xfrm>
              <a:off x="3646941" y="4246174"/>
              <a:ext cx="94151" cy="91440"/>
            </a:xfrm>
            <a:prstGeom prst="ellipse">
              <a:avLst/>
            </a:prstGeom>
            <a:solidFill>
              <a:srgbClr val="FFFF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Freeform 125"/>
            <p:cNvSpPr/>
            <p:nvPr/>
          </p:nvSpPr>
          <p:spPr>
            <a:xfrm>
              <a:off x="3920490" y="2764154"/>
              <a:ext cx="1595055" cy="1614843"/>
            </a:xfrm>
            <a:custGeom>
              <a:avLst/>
              <a:gdLst>
                <a:gd name="connsiteX0" fmla="*/ 1363980 w 1501140"/>
                <a:gd name="connsiteY0" fmla="*/ 0 h 1394460"/>
                <a:gd name="connsiteX1" fmla="*/ 1501140 w 1501140"/>
                <a:gd name="connsiteY1" fmla="*/ 1310640 h 1394460"/>
                <a:gd name="connsiteX2" fmla="*/ 0 w 1501140"/>
                <a:gd name="connsiteY2" fmla="*/ 1394460 h 1394460"/>
                <a:gd name="connsiteX0" fmla="*/ 1363980 w 1582109"/>
                <a:gd name="connsiteY0" fmla="*/ 0 h 1432552"/>
                <a:gd name="connsiteX1" fmla="*/ 1501140 w 1582109"/>
                <a:gd name="connsiteY1" fmla="*/ 1310640 h 1432552"/>
                <a:gd name="connsiteX2" fmla="*/ 0 w 1582109"/>
                <a:gd name="connsiteY2" fmla="*/ 1394460 h 1432552"/>
                <a:gd name="connsiteX0" fmla="*/ 1363980 w 1575629"/>
                <a:gd name="connsiteY0" fmla="*/ 0 h 1440129"/>
                <a:gd name="connsiteX1" fmla="*/ 1501140 w 1575629"/>
                <a:gd name="connsiteY1" fmla="*/ 1310640 h 1440129"/>
                <a:gd name="connsiteX2" fmla="*/ 0 w 1575629"/>
                <a:gd name="connsiteY2" fmla="*/ 1394460 h 1440129"/>
                <a:gd name="connsiteX0" fmla="*/ 1363980 w 1575629"/>
                <a:gd name="connsiteY0" fmla="*/ 0 h 1649331"/>
                <a:gd name="connsiteX1" fmla="*/ 1501140 w 1575629"/>
                <a:gd name="connsiteY1" fmla="*/ 1310640 h 1649331"/>
                <a:gd name="connsiteX2" fmla="*/ 0 w 1575629"/>
                <a:gd name="connsiteY2" fmla="*/ 1394460 h 1649331"/>
                <a:gd name="connsiteX0" fmla="*/ 1363980 w 1683663"/>
                <a:gd name="connsiteY0" fmla="*/ 0 h 1649331"/>
                <a:gd name="connsiteX1" fmla="*/ 1501140 w 1683663"/>
                <a:gd name="connsiteY1" fmla="*/ 1310640 h 1649331"/>
                <a:gd name="connsiteX2" fmla="*/ 0 w 1683663"/>
                <a:gd name="connsiteY2" fmla="*/ 1394460 h 1649331"/>
                <a:gd name="connsiteX0" fmla="*/ 1363980 w 1669935"/>
                <a:gd name="connsiteY0" fmla="*/ 0 h 1649331"/>
                <a:gd name="connsiteX1" fmla="*/ 1501140 w 1669935"/>
                <a:gd name="connsiteY1" fmla="*/ 1310640 h 1649331"/>
                <a:gd name="connsiteX2" fmla="*/ 0 w 1669935"/>
                <a:gd name="connsiteY2" fmla="*/ 1394460 h 1649331"/>
                <a:gd name="connsiteX0" fmla="*/ 1363980 w 1657895"/>
                <a:gd name="connsiteY0" fmla="*/ 0 h 1644489"/>
                <a:gd name="connsiteX1" fmla="*/ 1478280 w 1657895"/>
                <a:gd name="connsiteY1" fmla="*/ 1295400 h 1644489"/>
                <a:gd name="connsiteX2" fmla="*/ 0 w 1657895"/>
                <a:gd name="connsiteY2" fmla="*/ 1394460 h 1644489"/>
                <a:gd name="connsiteX0" fmla="*/ 1303020 w 1598876"/>
                <a:gd name="connsiteY0" fmla="*/ 0 h 1606738"/>
                <a:gd name="connsiteX1" fmla="*/ 1417320 w 1598876"/>
                <a:gd name="connsiteY1" fmla="*/ 1295400 h 1606738"/>
                <a:gd name="connsiteX2" fmla="*/ 0 w 1598876"/>
                <a:gd name="connsiteY2" fmla="*/ 1348740 h 1606738"/>
                <a:gd name="connsiteX0" fmla="*/ 1341120 w 1639412"/>
                <a:gd name="connsiteY0" fmla="*/ 0 h 1617677"/>
                <a:gd name="connsiteX1" fmla="*/ 1455420 w 1639412"/>
                <a:gd name="connsiteY1" fmla="*/ 1295400 h 1617677"/>
                <a:gd name="connsiteX2" fmla="*/ 0 w 1639412"/>
                <a:gd name="connsiteY2" fmla="*/ 1363980 h 1617677"/>
                <a:gd name="connsiteX0" fmla="*/ 1333500 w 1631304"/>
                <a:gd name="connsiteY0" fmla="*/ 0 h 1645576"/>
                <a:gd name="connsiteX1" fmla="*/ 1447800 w 1631304"/>
                <a:gd name="connsiteY1" fmla="*/ 1295400 h 1645576"/>
                <a:gd name="connsiteX2" fmla="*/ 0 w 1631304"/>
                <a:gd name="connsiteY2" fmla="*/ 1402080 h 1645576"/>
                <a:gd name="connsiteX0" fmla="*/ 1333500 w 1619754"/>
                <a:gd name="connsiteY0" fmla="*/ 0 h 1638887"/>
                <a:gd name="connsiteX1" fmla="*/ 1424940 w 1619754"/>
                <a:gd name="connsiteY1" fmla="*/ 1272540 h 1638887"/>
                <a:gd name="connsiteX2" fmla="*/ 0 w 1619754"/>
                <a:gd name="connsiteY2" fmla="*/ 1402080 h 1638887"/>
                <a:gd name="connsiteX0" fmla="*/ 1340644 w 1623851"/>
                <a:gd name="connsiteY0" fmla="*/ 0 h 1631457"/>
                <a:gd name="connsiteX1" fmla="*/ 1424940 w 1623851"/>
                <a:gd name="connsiteY1" fmla="*/ 1265397 h 1631457"/>
                <a:gd name="connsiteX2" fmla="*/ 0 w 1623851"/>
                <a:gd name="connsiteY2" fmla="*/ 1394937 h 1631457"/>
                <a:gd name="connsiteX0" fmla="*/ 1340644 w 1628425"/>
                <a:gd name="connsiteY0" fmla="*/ 0 h 1631457"/>
                <a:gd name="connsiteX1" fmla="*/ 1424940 w 1628425"/>
                <a:gd name="connsiteY1" fmla="*/ 1265397 h 1631457"/>
                <a:gd name="connsiteX2" fmla="*/ 0 w 1628425"/>
                <a:gd name="connsiteY2" fmla="*/ 1394937 h 1631457"/>
                <a:gd name="connsiteX0" fmla="*/ 1340644 w 1635817"/>
                <a:gd name="connsiteY0" fmla="*/ 0 h 1631457"/>
                <a:gd name="connsiteX1" fmla="*/ 1424940 w 1635817"/>
                <a:gd name="connsiteY1" fmla="*/ 1265397 h 1631457"/>
                <a:gd name="connsiteX2" fmla="*/ 0 w 1635817"/>
                <a:gd name="connsiteY2" fmla="*/ 1394937 h 1631457"/>
                <a:gd name="connsiteX0" fmla="*/ 1340644 w 1614707"/>
                <a:gd name="connsiteY0" fmla="*/ 0 h 1639855"/>
                <a:gd name="connsiteX1" fmla="*/ 1377315 w 1614707"/>
                <a:gd name="connsiteY1" fmla="*/ 1293972 h 1639855"/>
                <a:gd name="connsiteX2" fmla="*/ 0 w 1614707"/>
                <a:gd name="connsiteY2" fmla="*/ 1394937 h 1639855"/>
                <a:gd name="connsiteX0" fmla="*/ 1340644 w 1627090"/>
                <a:gd name="connsiteY0" fmla="*/ 0 h 1648788"/>
                <a:gd name="connsiteX1" fmla="*/ 1405890 w 1627090"/>
                <a:gd name="connsiteY1" fmla="*/ 1322547 h 1648788"/>
                <a:gd name="connsiteX2" fmla="*/ 0 w 1627090"/>
                <a:gd name="connsiteY2" fmla="*/ 1394937 h 1648788"/>
                <a:gd name="connsiteX0" fmla="*/ 1366837 w 1643352"/>
                <a:gd name="connsiteY0" fmla="*/ 0 h 1626402"/>
                <a:gd name="connsiteX1" fmla="*/ 1405890 w 1643352"/>
                <a:gd name="connsiteY1" fmla="*/ 1301116 h 1626402"/>
                <a:gd name="connsiteX2" fmla="*/ 0 w 1643352"/>
                <a:gd name="connsiteY2" fmla="*/ 1373506 h 1626402"/>
                <a:gd name="connsiteX0" fmla="*/ 1366837 w 1618359"/>
                <a:gd name="connsiteY0" fmla="*/ 0 h 1626402"/>
                <a:gd name="connsiteX1" fmla="*/ 1405890 w 1618359"/>
                <a:gd name="connsiteY1" fmla="*/ 1301116 h 1626402"/>
                <a:gd name="connsiteX2" fmla="*/ 0 w 1618359"/>
                <a:gd name="connsiteY2" fmla="*/ 1373506 h 1626402"/>
                <a:gd name="connsiteX0" fmla="*/ 1366837 w 1644001"/>
                <a:gd name="connsiteY0" fmla="*/ 0 h 1626402"/>
                <a:gd name="connsiteX1" fmla="*/ 1405890 w 1644001"/>
                <a:gd name="connsiteY1" fmla="*/ 1301116 h 1626402"/>
                <a:gd name="connsiteX2" fmla="*/ 0 w 1644001"/>
                <a:gd name="connsiteY2" fmla="*/ 1373506 h 1626402"/>
                <a:gd name="connsiteX0" fmla="*/ 1347787 w 1623896"/>
                <a:gd name="connsiteY0" fmla="*/ 0 h 1612715"/>
                <a:gd name="connsiteX1" fmla="*/ 1386840 w 1623896"/>
                <a:gd name="connsiteY1" fmla="*/ 1301116 h 1612715"/>
                <a:gd name="connsiteX2" fmla="*/ 0 w 1623896"/>
                <a:gd name="connsiteY2" fmla="*/ 1354456 h 1612715"/>
                <a:gd name="connsiteX0" fmla="*/ 1347787 w 1623896"/>
                <a:gd name="connsiteY0" fmla="*/ 0 h 1604494"/>
                <a:gd name="connsiteX1" fmla="*/ 1386840 w 1623896"/>
                <a:gd name="connsiteY1" fmla="*/ 1275716 h 1604494"/>
                <a:gd name="connsiteX2" fmla="*/ 0 w 1623896"/>
                <a:gd name="connsiteY2" fmla="*/ 1354456 h 1604494"/>
                <a:gd name="connsiteX0" fmla="*/ 1347787 w 1608394"/>
                <a:gd name="connsiteY0" fmla="*/ 0 h 1604494"/>
                <a:gd name="connsiteX1" fmla="*/ 1386840 w 1608394"/>
                <a:gd name="connsiteY1" fmla="*/ 1275716 h 1604494"/>
                <a:gd name="connsiteX2" fmla="*/ 0 w 1608394"/>
                <a:gd name="connsiteY2" fmla="*/ 1354456 h 1604494"/>
                <a:gd name="connsiteX0" fmla="*/ 1347787 w 1595055"/>
                <a:gd name="connsiteY0" fmla="*/ 0 h 1614843"/>
                <a:gd name="connsiteX1" fmla="*/ 1355090 w 1595055"/>
                <a:gd name="connsiteY1" fmla="*/ 1307466 h 1614843"/>
                <a:gd name="connsiteX2" fmla="*/ 0 w 1595055"/>
                <a:gd name="connsiteY2" fmla="*/ 1354456 h 1614843"/>
              </a:gdLst>
              <a:ahLst/>
              <a:cxnLst>
                <a:cxn ang="0">
                  <a:pos x="connsiteX0" y="connsiteY0"/>
                </a:cxn>
                <a:cxn ang="0">
                  <a:pos x="connsiteX1" y="connsiteY1"/>
                </a:cxn>
                <a:cxn ang="0">
                  <a:pos x="connsiteX2" y="connsiteY2"/>
                </a:cxn>
              </a:cxnLst>
              <a:rect l="l" t="t" r="r" b="b"/>
              <a:pathLst>
                <a:path w="1595055" h="1614843">
                  <a:moveTo>
                    <a:pt x="1347787" y="0"/>
                  </a:moveTo>
                  <a:cubicBezTo>
                    <a:pt x="1761330" y="429895"/>
                    <a:pt x="1579721" y="1081723"/>
                    <a:pt x="1355090" y="1307466"/>
                  </a:cubicBezTo>
                  <a:cubicBezTo>
                    <a:pt x="1130459" y="1533209"/>
                    <a:pt x="683260" y="1844676"/>
                    <a:pt x="0" y="1354456"/>
                  </a:cubicBezTo>
                </a:path>
              </a:pathLst>
            </a:custGeom>
            <a:noFill/>
            <a:ln w="152400">
              <a:solidFill>
                <a:srgbClr val="FE0000">
                  <a:alpha val="50000"/>
                </a:srgbClr>
              </a:solidFill>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2" name="Straight Connector 161"/>
            <p:cNvCxnSpPr/>
            <p:nvPr/>
          </p:nvCxnSpPr>
          <p:spPr>
            <a:xfrm flipH="1">
              <a:off x="5101444" y="2580930"/>
              <a:ext cx="301320" cy="29796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60" name="Picture 1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3604" y="369333"/>
            <a:ext cx="6156793" cy="6150340"/>
          </a:xfrm>
          <a:prstGeom prst="rect">
            <a:avLst/>
          </a:prstGeom>
        </p:spPr>
      </p:pic>
    </p:spTree>
    <p:extLst>
      <p:ext uri="{BB962C8B-B14F-4D97-AF65-F5344CB8AC3E}">
        <p14:creationId xmlns:p14="http://schemas.microsoft.com/office/powerpoint/2010/main" val="14734310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Relief of people driving off birds, from Hermopolis, 14th c BC, Boston Museum 780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352550"/>
            <a:ext cx="9144000" cy="4152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people driving off birds, from </a:t>
            </a:r>
            <a:r>
              <a:rPr lang="en-US" dirty="0" err="1"/>
              <a:t>Hermopolis</a:t>
            </a:r>
            <a:r>
              <a:rPr lang="en-US" dirty="0"/>
              <a:t>, Egypt, 14th century BC</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spTree>
    <p:extLst>
      <p:ext uri="{BB962C8B-B14F-4D97-AF65-F5344CB8AC3E}">
        <p14:creationId xmlns:p14="http://schemas.microsoft.com/office/powerpoint/2010/main" val="15750569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4478" y="369332"/>
            <a:ext cx="4555045" cy="6488668"/>
          </a:xfrm>
          <a:prstGeom prst="rect">
            <a:avLst/>
          </a:prstGeom>
        </p:spPr>
      </p:pic>
      <p:sp>
        <p:nvSpPr>
          <p:cNvPr id="2" name="Text Placeholder 1"/>
          <p:cNvSpPr>
            <a:spLocks noGrp="1"/>
          </p:cNvSpPr>
          <p:nvPr>
            <p:ph type="body" sz="quarter" idx="10"/>
          </p:nvPr>
        </p:nvSpPr>
        <p:spPr/>
        <p:txBody>
          <a:bodyPr/>
          <a:lstStyle/>
          <a:p>
            <a:r>
              <a:rPr lang="en-US" i="1" dirty="0" err="1"/>
              <a:t>Rizpah’s</a:t>
            </a:r>
            <a:r>
              <a:rPr lang="en-US" i="1" dirty="0"/>
              <a:t> Kindness Toward the Dead</a:t>
            </a:r>
            <a:r>
              <a:rPr lang="en-US" dirty="0"/>
              <a:t>, by James Tissot, circa 1899</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spTree>
    <p:extLst>
      <p:ext uri="{BB962C8B-B14F-4D97-AF65-F5344CB8AC3E}">
        <p14:creationId xmlns:p14="http://schemas.microsoft.com/office/powerpoint/2010/main" val="21820229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iffon vulture near Gamla, tbs1112000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3736"/>
            <a:ext cx="9144000" cy="6510528"/>
          </a:xfrm>
          <a:prstGeom prst="rect">
            <a:avLst/>
          </a:prstGeom>
        </p:spPr>
      </p:pic>
      <p:sp>
        <p:nvSpPr>
          <p:cNvPr id="2" name="Text Placeholder 1"/>
          <p:cNvSpPr>
            <a:spLocks noGrp="1"/>
          </p:cNvSpPr>
          <p:nvPr>
            <p:ph type="body" sz="quarter" idx="10"/>
          </p:nvPr>
        </p:nvSpPr>
        <p:spPr/>
        <p:txBody>
          <a:bodyPr/>
          <a:lstStyle/>
          <a:p>
            <a:r>
              <a:rPr lang="en-US" dirty="0"/>
              <a:t>Griffon vulture near </a:t>
            </a:r>
            <a:r>
              <a:rPr lang="en-US" dirty="0" err="1"/>
              <a:t>Gamla</a:t>
            </a:r>
            <a:endParaRPr lang="en-US" dirty="0"/>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spTree>
    <p:extLst>
      <p:ext uri="{BB962C8B-B14F-4D97-AF65-F5344CB8AC3E}">
        <p14:creationId xmlns:p14="http://schemas.microsoft.com/office/powerpoint/2010/main" val="8101361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Lappet-faced vulture at </a:t>
            </a:r>
            <a:r>
              <a:rPr lang="en-US" dirty="0" err="1"/>
              <a:t>Yotvata</a:t>
            </a:r>
            <a:r>
              <a:rPr lang="en-US" dirty="0"/>
              <a:t> Hai-Bar Nature Reserve</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pic>
        <p:nvPicPr>
          <p:cNvPr id="5" name="Picture 4" descr="Lappet-faced vulture at Haibar, tb1021053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9976682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Lappet-faced vulture at </a:t>
            </a:r>
            <a:r>
              <a:rPr lang="en-US" dirty="0" err="1"/>
              <a:t>Yotvata</a:t>
            </a:r>
            <a:r>
              <a:rPr lang="en-US" dirty="0"/>
              <a:t> Hai-Bar Nature Reserve</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pic>
        <p:nvPicPr>
          <p:cNvPr id="6" name="Picture 5" descr="Lappet-faced vulture at Haibar with carcass, tb1021053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666452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89FB0F-96E9-46F1-8FC6-9A264467AC32}"/>
              </a:ext>
            </a:extLst>
          </p:cNvPr>
          <p:cNvPicPr>
            <a:picLocks noChangeAspect="1"/>
          </p:cNvPicPr>
          <p:nvPr/>
        </p:nvPicPr>
        <p:blipFill rotWithShape="1">
          <a:blip r:embed="rId3">
            <a:extLst>
              <a:ext uri="{28A0092B-C50C-407E-A947-70E740481C1C}">
                <a14:useLocalDpi xmlns:a14="http://schemas.microsoft.com/office/drawing/2010/main" val="0"/>
              </a:ext>
            </a:extLst>
          </a:blip>
          <a:srcRect t="9828" b="11735"/>
          <a:stretch/>
        </p:blipFill>
        <p:spPr>
          <a:xfrm>
            <a:off x="1122753" y="-16329"/>
            <a:ext cx="6898494" cy="6858000"/>
          </a:xfrm>
          <a:prstGeom prst="rect">
            <a:avLst/>
          </a:prstGeom>
        </p:spPr>
      </p:pic>
      <p:sp>
        <p:nvSpPr>
          <p:cNvPr id="2" name="Text Placeholder 1">
            <a:extLst>
              <a:ext uri="{FF2B5EF4-FFF2-40B4-BE49-F238E27FC236}">
                <a16:creationId xmlns:a16="http://schemas.microsoft.com/office/drawing/2014/main" id="{881A5384-4048-4EAE-8FFE-96171855922B}"/>
              </a:ext>
            </a:extLst>
          </p:cNvPr>
          <p:cNvSpPr>
            <a:spLocks noGrp="1"/>
          </p:cNvSpPr>
          <p:nvPr>
            <p:ph type="body" sz="quarter" idx="10"/>
          </p:nvPr>
        </p:nvSpPr>
        <p:spPr/>
        <p:txBody>
          <a:bodyPr/>
          <a:lstStyle/>
          <a:p>
            <a:r>
              <a:rPr lang="en-US" dirty="0"/>
              <a:t>Statuette of an emaciated woman, from Smyrna, 1st century BC</a:t>
            </a:r>
          </a:p>
        </p:txBody>
      </p:sp>
      <p:sp>
        <p:nvSpPr>
          <p:cNvPr id="3" name="Text Placeholder 2">
            <a:extLst>
              <a:ext uri="{FF2B5EF4-FFF2-40B4-BE49-F238E27FC236}">
                <a16:creationId xmlns:a16="http://schemas.microsoft.com/office/drawing/2014/main" id="{101802B8-1E1F-4A42-A09E-4F0A249430E7}"/>
              </a:ext>
            </a:extLst>
          </p:cNvPr>
          <p:cNvSpPr>
            <a:spLocks noGrp="1"/>
          </p:cNvSpPr>
          <p:nvPr>
            <p:ph type="body" sz="quarter" idx="12"/>
          </p:nvPr>
        </p:nvSpPr>
        <p:spPr/>
        <p:txBody>
          <a:bodyPr/>
          <a:lstStyle/>
          <a:p>
            <a:r>
              <a:rPr lang="en-US" dirty="0"/>
              <a:t>21:1</a:t>
            </a:r>
          </a:p>
        </p:txBody>
      </p:sp>
      <p:sp>
        <p:nvSpPr>
          <p:cNvPr id="4" name="Title 3">
            <a:extLst>
              <a:ext uri="{FF2B5EF4-FFF2-40B4-BE49-F238E27FC236}">
                <a16:creationId xmlns:a16="http://schemas.microsoft.com/office/drawing/2014/main" id="{6D4A7392-A024-40C1-9AE0-8F903BF5098D}"/>
              </a:ext>
            </a:extLst>
          </p:cNvPr>
          <p:cNvSpPr>
            <a:spLocks noGrp="1"/>
          </p:cNvSpPr>
          <p:nvPr>
            <p:ph type="title"/>
          </p:nvPr>
        </p:nvSpPr>
        <p:spPr/>
        <p:txBody>
          <a:bodyPr/>
          <a:lstStyle/>
          <a:p>
            <a:r>
              <a:rPr lang="en-US" dirty="0"/>
              <a:t>There was a famine in the days of David for three years, year after year</a:t>
            </a:r>
          </a:p>
        </p:txBody>
      </p:sp>
    </p:spTree>
    <p:extLst>
      <p:ext uri="{BB962C8B-B14F-4D97-AF65-F5344CB8AC3E}">
        <p14:creationId xmlns:p14="http://schemas.microsoft.com/office/powerpoint/2010/main" val="80057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537"/>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Lappet-faced vultures feeding at </a:t>
            </a:r>
            <a:r>
              <a:rPr lang="en-US" dirty="0" err="1"/>
              <a:t>Yotvata</a:t>
            </a:r>
            <a:r>
              <a:rPr lang="en-US" dirty="0"/>
              <a:t> Hai-Bar Nature Reserve</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spTree>
    <p:extLst>
      <p:ext uri="{BB962C8B-B14F-4D97-AF65-F5344CB8AC3E}">
        <p14:creationId xmlns:p14="http://schemas.microsoft.com/office/powerpoint/2010/main" val="16058696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 2019-pcb\Assyria\Relief of battle scene, vulture with entrails, from Central Palace at Nimrud, ca 728 BC, tb0929197002.jpg"/>
          <p:cNvPicPr>
            <a:picLocks noChangeAspect="1" noChangeArrowheads="1"/>
          </p:cNvPicPr>
          <p:nvPr/>
        </p:nvPicPr>
        <p:blipFill rotWithShape="1">
          <a:blip r:embed="rId3">
            <a:extLst>
              <a:ext uri="{28A0092B-C50C-407E-A947-70E740481C1C}">
                <a14:useLocalDpi xmlns:a14="http://schemas.microsoft.com/office/drawing/2010/main" val="0"/>
              </a:ext>
            </a:extLst>
          </a:blip>
          <a:srcRect t="10759" b="5673"/>
          <a:stretch/>
        </p:blipFill>
        <p:spPr bwMode="auto">
          <a:xfrm>
            <a:off x="0" y="152400"/>
            <a:ext cx="9144000" cy="6572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vulture carrying off entrails, from the Central Palace at Nimrud, circa 728 BC</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spTree>
    <p:extLst>
      <p:ext uri="{BB962C8B-B14F-4D97-AF65-F5344CB8AC3E}">
        <p14:creationId xmlns:p14="http://schemas.microsoft.com/office/powerpoint/2010/main" val="7125943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dead men being eaten by carrion birds, reign of Sennacherib circa 705–681 BC (sketch)</a:t>
            </a:r>
          </a:p>
        </p:txBody>
      </p:sp>
      <p:sp>
        <p:nvSpPr>
          <p:cNvPr id="3" name="Text Placeholder 2"/>
          <p:cNvSpPr>
            <a:spLocks noGrp="1"/>
          </p:cNvSpPr>
          <p:nvPr>
            <p:ph type="body" sz="quarter" idx="12"/>
          </p:nvPr>
        </p:nvSpPr>
        <p:spPr/>
        <p:txBody>
          <a:bodyPr/>
          <a:lstStyle/>
          <a:p>
            <a:r>
              <a:rPr lang="en-US" dirty="0"/>
              <a:t>21:10</a:t>
            </a:r>
          </a:p>
        </p:txBody>
      </p:sp>
      <p:sp>
        <p:nvSpPr>
          <p:cNvPr id="4" name="Title 3"/>
          <p:cNvSpPr>
            <a:spLocks noGrp="1"/>
          </p:cNvSpPr>
          <p:nvPr>
            <p:ph type="title"/>
          </p:nvPr>
        </p:nvSpPr>
        <p:spPr/>
        <p:txBody>
          <a:bodyPr/>
          <a:lstStyle/>
          <a:p>
            <a:r>
              <a:rPr lang="en-US" dirty="0"/>
              <a:t>She did not allow the birds of the air to come upon them by day</a:t>
            </a:r>
          </a:p>
        </p:txBody>
      </p:sp>
      <p:pic>
        <p:nvPicPr>
          <p:cNvPr id="5" name="Picture 4" descr="Dead men being eaten by carrion birds, Sennacheirb, Layar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49616"/>
            <a:ext cx="9144000" cy="4358769"/>
          </a:xfrm>
          <a:prstGeom prst="rect">
            <a:avLst/>
          </a:prstGeom>
        </p:spPr>
      </p:pic>
    </p:spTree>
    <p:extLst>
      <p:ext uri="{BB962C8B-B14F-4D97-AF65-F5344CB8AC3E}">
        <p14:creationId xmlns:p14="http://schemas.microsoft.com/office/powerpoint/2010/main" val="17294885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Arabian wolf in desert of southern Israel, at night</a:t>
            </a:r>
          </a:p>
        </p:txBody>
      </p:sp>
      <p:sp>
        <p:nvSpPr>
          <p:cNvPr id="3" name="Text Placeholder 2"/>
          <p:cNvSpPr>
            <a:spLocks noGrp="1"/>
          </p:cNvSpPr>
          <p:nvPr>
            <p:ph type="body" sz="quarter" idx="12"/>
          </p:nvPr>
        </p:nvSpPr>
        <p:spPr/>
        <p:txBody>
          <a:bodyPr/>
          <a:lstStyle/>
          <a:p>
            <a:r>
              <a:rPr lang="en-US"/>
              <a:t>21:10</a:t>
            </a:r>
          </a:p>
        </p:txBody>
      </p:sp>
      <p:sp>
        <p:nvSpPr>
          <p:cNvPr id="4" name="Title 3"/>
          <p:cNvSpPr>
            <a:spLocks noGrp="1"/>
          </p:cNvSpPr>
          <p:nvPr>
            <p:ph type="title"/>
          </p:nvPr>
        </p:nvSpPr>
        <p:spPr/>
        <p:txBody>
          <a:bodyPr/>
          <a:lstStyle/>
          <a:p>
            <a:r>
              <a:rPr lang="en-US" dirty="0"/>
              <a:t>Or the beasts of the field by night</a:t>
            </a:r>
          </a:p>
        </p:txBody>
      </p:sp>
      <p:pic>
        <p:nvPicPr>
          <p:cNvPr id="2050" name="Picture 2" descr="C:\Users\Kris\Documents\Bolen\Arabian wolf in desert of southern Israel, wiki0612201217466137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600" y="354013"/>
            <a:ext cx="7415213" cy="614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0862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Jackal at </a:t>
            </a:r>
            <a:r>
              <a:rPr lang="en-US" dirty="0" err="1"/>
              <a:t>Yotvata</a:t>
            </a:r>
            <a:r>
              <a:rPr lang="en-US" dirty="0"/>
              <a:t> Hai-Bar Nature Reserve</a:t>
            </a:r>
          </a:p>
        </p:txBody>
      </p:sp>
      <p:sp>
        <p:nvSpPr>
          <p:cNvPr id="3" name="Text Placeholder 2"/>
          <p:cNvSpPr>
            <a:spLocks noGrp="1"/>
          </p:cNvSpPr>
          <p:nvPr>
            <p:ph type="body" sz="quarter" idx="12"/>
          </p:nvPr>
        </p:nvSpPr>
        <p:spPr/>
        <p:txBody>
          <a:bodyPr/>
          <a:lstStyle/>
          <a:p>
            <a:r>
              <a:rPr lang="en-US"/>
              <a:t>21:10</a:t>
            </a:r>
          </a:p>
        </p:txBody>
      </p:sp>
      <p:sp>
        <p:nvSpPr>
          <p:cNvPr id="4" name="Title 3"/>
          <p:cNvSpPr>
            <a:spLocks noGrp="1"/>
          </p:cNvSpPr>
          <p:nvPr>
            <p:ph type="title"/>
          </p:nvPr>
        </p:nvSpPr>
        <p:spPr/>
        <p:txBody>
          <a:bodyPr/>
          <a:lstStyle/>
          <a:p>
            <a:r>
              <a:rPr lang="en-US" dirty="0"/>
              <a:t>Or the beasts of the field by night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1778891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Gray wolf at </a:t>
            </a:r>
            <a:r>
              <a:rPr lang="en-US" dirty="0" err="1"/>
              <a:t>Yotvata</a:t>
            </a:r>
            <a:r>
              <a:rPr lang="en-US" dirty="0"/>
              <a:t> Hai-Bar Nature Reserve</a:t>
            </a:r>
          </a:p>
        </p:txBody>
      </p:sp>
      <p:sp>
        <p:nvSpPr>
          <p:cNvPr id="3" name="Text Placeholder 2"/>
          <p:cNvSpPr>
            <a:spLocks noGrp="1"/>
          </p:cNvSpPr>
          <p:nvPr>
            <p:ph type="body" sz="quarter" idx="12"/>
          </p:nvPr>
        </p:nvSpPr>
        <p:spPr/>
        <p:txBody>
          <a:bodyPr/>
          <a:lstStyle/>
          <a:p>
            <a:r>
              <a:rPr lang="en-US"/>
              <a:t>21:10</a:t>
            </a:r>
          </a:p>
        </p:txBody>
      </p:sp>
      <p:sp>
        <p:nvSpPr>
          <p:cNvPr id="4" name="Title 3"/>
          <p:cNvSpPr>
            <a:spLocks noGrp="1"/>
          </p:cNvSpPr>
          <p:nvPr>
            <p:ph type="title"/>
          </p:nvPr>
        </p:nvSpPr>
        <p:spPr/>
        <p:txBody>
          <a:bodyPr/>
          <a:lstStyle/>
          <a:p>
            <a:r>
              <a:rPr lang="en-US" dirty="0"/>
              <a:t>Or the beasts of the field by night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922684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Brown hyena at </a:t>
            </a:r>
            <a:r>
              <a:rPr lang="en-US" dirty="0" err="1"/>
              <a:t>Yotvata</a:t>
            </a:r>
            <a:r>
              <a:rPr lang="en-US" dirty="0"/>
              <a:t> Hai-Bar Nature Reserve</a:t>
            </a:r>
          </a:p>
        </p:txBody>
      </p:sp>
      <p:sp>
        <p:nvSpPr>
          <p:cNvPr id="3" name="Text Placeholder 2"/>
          <p:cNvSpPr>
            <a:spLocks noGrp="1"/>
          </p:cNvSpPr>
          <p:nvPr>
            <p:ph type="body" sz="quarter" idx="12"/>
          </p:nvPr>
        </p:nvSpPr>
        <p:spPr/>
        <p:txBody>
          <a:bodyPr/>
          <a:lstStyle/>
          <a:p>
            <a:r>
              <a:rPr lang="en-US"/>
              <a:t>21:10</a:t>
            </a:r>
          </a:p>
        </p:txBody>
      </p:sp>
      <p:sp>
        <p:nvSpPr>
          <p:cNvPr id="4" name="Title 3"/>
          <p:cNvSpPr>
            <a:spLocks noGrp="1"/>
          </p:cNvSpPr>
          <p:nvPr>
            <p:ph type="title"/>
          </p:nvPr>
        </p:nvSpPr>
        <p:spPr/>
        <p:txBody>
          <a:bodyPr/>
          <a:lstStyle/>
          <a:p>
            <a:r>
              <a:rPr lang="en-US" dirty="0"/>
              <a:t>Or the beasts of the field by night</a:t>
            </a:r>
          </a:p>
        </p:txBody>
      </p:sp>
    </p:spTree>
    <p:extLst>
      <p:ext uri="{BB962C8B-B14F-4D97-AF65-F5344CB8AC3E}">
        <p14:creationId xmlns:p14="http://schemas.microsoft.com/office/powerpoint/2010/main" val="5892677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on lying down in the dirt&#10;&#10;Description generated with very high confidence">
            <a:extLst>
              <a:ext uri="{FF2B5EF4-FFF2-40B4-BE49-F238E27FC236}">
                <a16:creationId xmlns:a16="http://schemas.microsoft.com/office/drawing/2014/main" id="{41795414-9436-4B60-9555-5B16E41367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Asiatic lion</a:t>
            </a:r>
          </a:p>
        </p:txBody>
      </p:sp>
      <p:sp>
        <p:nvSpPr>
          <p:cNvPr id="3" name="Text Placeholder 2"/>
          <p:cNvSpPr>
            <a:spLocks noGrp="1"/>
          </p:cNvSpPr>
          <p:nvPr>
            <p:ph type="body" sz="quarter" idx="12"/>
          </p:nvPr>
        </p:nvSpPr>
        <p:spPr/>
        <p:txBody>
          <a:bodyPr/>
          <a:lstStyle/>
          <a:p>
            <a:r>
              <a:rPr lang="en-US"/>
              <a:t>21:10</a:t>
            </a:r>
          </a:p>
        </p:txBody>
      </p:sp>
      <p:sp>
        <p:nvSpPr>
          <p:cNvPr id="4" name="Title 3"/>
          <p:cNvSpPr>
            <a:spLocks noGrp="1"/>
          </p:cNvSpPr>
          <p:nvPr>
            <p:ph type="title"/>
          </p:nvPr>
        </p:nvSpPr>
        <p:spPr/>
        <p:txBody>
          <a:bodyPr/>
          <a:lstStyle/>
          <a:p>
            <a:r>
              <a:rPr lang="en-US" dirty="0"/>
              <a:t>Or the beasts of the field by night</a:t>
            </a:r>
          </a:p>
        </p:txBody>
      </p:sp>
    </p:spTree>
    <p:extLst>
      <p:ext uri="{BB962C8B-B14F-4D97-AF65-F5344CB8AC3E}">
        <p14:creationId xmlns:p14="http://schemas.microsoft.com/office/powerpoint/2010/main" val="13442670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Syrian brown bear</a:t>
            </a:r>
          </a:p>
        </p:txBody>
      </p:sp>
      <p:sp>
        <p:nvSpPr>
          <p:cNvPr id="3" name="Text Placeholder 2"/>
          <p:cNvSpPr>
            <a:spLocks noGrp="1"/>
          </p:cNvSpPr>
          <p:nvPr>
            <p:ph type="body" sz="quarter" idx="12"/>
          </p:nvPr>
        </p:nvSpPr>
        <p:spPr/>
        <p:txBody>
          <a:bodyPr/>
          <a:lstStyle/>
          <a:p>
            <a:r>
              <a:rPr lang="en-US"/>
              <a:t>21:10</a:t>
            </a:r>
          </a:p>
        </p:txBody>
      </p:sp>
      <p:sp>
        <p:nvSpPr>
          <p:cNvPr id="4" name="Title 3"/>
          <p:cNvSpPr>
            <a:spLocks noGrp="1"/>
          </p:cNvSpPr>
          <p:nvPr>
            <p:ph type="title"/>
          </p:nvPr>
        </p:nvSpPr>
        <p:spPr/>
        <p:txBody>
          <a:bodyPr/>
          <a:lstStyle/>
          <a:p>
            <a:r>
              <a:rPr lang="en-US" dirty="0"/>
              <a:t>Or the beasts of the field by night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1381184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1866"/>
            <a:ext cx="9144000" cy="6254267"/>
          </a:xfrm>
          <a:prstGeom prst="rect">
            <a:avLst/>
          </a:prstGeom>
        </p:spPr>
      </p:pic>
      <p:sp>
        <p:nvSpPr>
          <p:cNvPr id="2" name="Text Placeholder 1"/>
          <p:cNvSpPr>
            <a:spLocks noGrp="1"/>
          </p:cNvSpPr>
          <p:nvPr>
            <p:ph type="body" sz="quarter" idx="10"/>
          </p:nvPr>
        </p:nvSpPr>
        <p:spPr/>
        <p:txBody>
          <a:bodyPr/>
          <a:lstStyle/>
          <a:p>
            <a:r>
              <a:rPr lang="en-US" dirty="0" err="1"/>
              <a:t>Rizpah</a:t>
            </a:r>
            <a:r>
              <a:rPr lang="en-US" dirty="0"/>
              <a:t> keeps watch at night, mezzotint by R. </a:t>
            </a:r>
            <a:r>
              <a:rPr lang="en-US" dirty="0" err="1"/>
              <a:t>Dunkarton</a:t>
            </a:r>
            <a:r>
              <a:rPr lang="en-US" dirty="0"/>
              <a:t> and J. M. W. Turner, 1812</a:t>
            </a:r>
          </a:p>
        </p:txBody>
      </p:sp>
      <p:sp>
        <p:nvSpPr>
          <p:cNvPr id="3" name="Text Placeholder 2"/>
          <p:cNvSpPr>
            <a:spLocks noGrp="1"/>
          </p:cNvSpPr>
          <p:nvPr>
            <p:ph type="body" sz="quarter" idx="12"/>
          </p:nvPr>
        </p:nvSpPr>
        <p:spPr/>
        <p:txBody>
          <a:bodyPr/>
          <a:lstStyle/>
          <a:p>
            <a:r>
              <a:rPr lang="en-US" dirty="0"/>
              <a:t>21:11</a:t>
            </a:r>
          </a:p>
        </p:txBody>
      </p:sp>
      <p:sp>
        <p:nvSpPr>
          <p:cNvPr id="4" name="Title 3"/>
          <p:cNvSpPr>
            <a:spLocks noGrp="1"/>
          </p:cNvSpPr>
          <p:nvPr>
            <p:ph type="title"/>
          </p:nvPr>
        </p:nvSpPr>
        <p:spPr/>
        <p:txBody>
          <a:bodyPr/>
          <a:lstStyle/>
          <a:p>
            <a:r>
              <a:rPr lang="en-US" dirty="0"/>
              <a:t>Now David was told what </a:t>
            </a:r>
            <a:r>
              <a:rPr lang="en-US" dirty="0" err="1"/>
              <a:t>Rizpah</a:t>
            </a:r>
            <a:r>
              <a:rPr lang="en-US" dirty="0"/>
              <a:t> the daughter of </a:t>
            </a:r>
            <a:r>
              <a:rPr lang="en-US" dirty="0" err="1"/>
              <a:t>Aiah</a:t>
            </a:r>
            <a:r>
              <a:rPr lang="en-US" dirty="0"/>
              <a:t>, Saul’s concubine, had done</a:t>
            </a:r>
          </a:p>
        </p:txBody>
      </p:sp>
    </p:spTree>
    <p:extLst>
      <p:ext uri="{BB962C8B-B14F-4D97-AF65-F5344CB8AC3E}">
        <p14:creationId xmlns:p14="http://schemas.microsoft.com/office/powerpoint/2010/main" val="1210690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So David sought the face of Yahweh</a:t>
            </a:r>
          </a:p>
        </p:txBody>
      </p:sp>
    </p:spTree>
    <p:extLst>
      <p:ext uri="{BB962C8B-B14F-4D97-AF65-F5344CB8AC3E}">
        <p14:creationId xmlns:p14="http://schemas.microsoft.com/office/powerpoint/2010/main" val="30878997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on a rock&#10;&#10;Description automatically generated">
            <a:extLst>
              <a:ext uri="{FF2B5EF4-FFF2-40B4-BE49-F238E27FC236}">
                <a16:creationId xmlns:a16="http://schemas.microsoft.com/office/drawing/2014/main" id="{46B394F5-C7C5-40D3-A746-9FC9A5504B05}"/>
              </a:ext>
            </a:extLst>
          </p:cNvPr>
          <p:cNvPicPr>
            <a:picLocks noChangeAspect="1"/>
          </p:cNvPicPr>
          <p:nvPr/>
        </p:nvPicPr>
        <p:blipFill rotWithShape="1">
          <a:blip r:embed="rId3">
            <a:extLst>
              <a:ext uri="{28A0092B-C50C-407E-A947-70E740481C1C}">
                <a14:useLocalDpi xmlns:a14="http://schemas.microsoft.com/office/drawing/2010/main" val="0"/>
              </a:ext>
            </a:extLst>
          </a:blip>
          <a:srcRect t="14937"/>
          <a:stretch/>
        </p:blipFill>
        <p:spPr>
          <a:xfrm>
            <a:off x="1653445" y="-1"/>
            <a:ext cx="5837110" cy="6858001"/>
          </a:xfrm>
          <a:prstGeom prst="rect">
            <a:avLst/>
          </a:prstGeom>
        </p:spPr>
      </p:pic>
      <p:sp>
        <p:nvSpPr>
          <p:cNvPr id="2" name="Text Placeholder 1"/>
          <p:cNvSpPr>
            <a:spLocks noGrp="1"/>
          </p:cNvSpPr>
          <p:nvPr>
            <p:ph type="body" sz="quarter" idx="10"/>
          </p:nvPr>
        </p:nvSpPr>
        <p:spPr/>
        <p:txBody>
          <a:bodyPr/>
          <a:lstStyle/>
          <a:p>
            <a:r>
              <a:rPr lang="en-US" dirty="0"/>
              <a:t>Excavated tomb containing a skeleton at Beth-</a:t>
            </a:r>
            <a:r>
              <a:rPr lang="en-US" dirty="0" err="1"/>
              <a:t>shan</a:t>
            </a:r>
            <a:endParaRPr lang="en-US" dirty="0"/>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Then David went and took the bones of Saul and Jonathan his son from Jabesh-gilead</a:t>
            </a:r>
          </a:p>
        </p:txBody>
      </p:sp>
    </p:spTree>
    <p:extLst>
      <p:ext uri="{BB962C8B-B14F-4D97-AF65-F5344CB8AC3E}">
        <p14:creationId xmlns:p14="http://schemas.microsoft.com/office/powerpoint/2010/main" val="15581996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19 Persia-pcb\Haft Tepe Museum\Bowl with beveled rim, holding bones, from Abu Fandovaeh, 4th millennium BC, tb05081820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4650"/>
            <a:ext cx="9144000" cy="61087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Beveled rim bow holding bones, from Abu </a:t>
            </a:r>
            <a:r>
              <a:rPr lang="en-US" dirty="0" err="1"/>
              <a:t>Fandovaeh</a:t>
            </a:r>
            <a:r>
              <a:rPr lang="en-US" dirty="0"/>
              <a:t>, 4th millennium BC</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Then David went and took the bones of Saul and Jonathan his son from Jabesh-gilead</a:t>
            </a:r>
          </a:p>
        </p:txBody>
      </p:sp>
    </p:spTree>
    <p:extLst>
      <p:ext uri="{BB962C8B-B14F-4D97-AF65-F5344CB8AC3E}">
        <p14:creationId xmlns:p14="http://schemas.microsoft.com/office/powerpoint/2010/main" val="36407043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tr-TR" dirty="0"/>
              <a:t>Wadi Yabes</a:t>
            </a:r>
            <a:r>
              <a:rPr lang="en-US" dirty="0"/>
              <a:t> near Jabesh Gilead</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Then David went and took the bones of Saul and Jonathan his son from </a:t>
            </a:r>
            <a:r>
              <a:rPr lang="en-US" dirty="0" err="1"/>
              <a:t>Jabesh-gilead</a:t>
            </a:r>
            <a:endParaRPr lang="en-US" dirty="0"/>
          </a:p>
        </p:txBody>
      </p:sp>
      <p:pic>
        <p:nvPicPr>
          <p:cNvPr id="5" name="Picture 4" descr="Wadi Yabes, tb060403159.jpg"/>
          <p:cNvPicPr>
            <a:picLocks noChangeAspect="1"/>
          </p:cNvPicPr>
          <p:nvPr/>
        </p:nvPicPr>
        <p:blipFill rotWithShape="1">
          <a:blip r:embed="rId3">
            <a:extLst>
              <a:ext uri="{28A0092B-C50C-407E-A947-70E740481C1C}">
                <a14:useLocalDpi xmlns:a14="http://schemas.microsoft.com/office/drawing/2010/main" val="0"/>
              </a:ext>
            </a:extLst>
          </a:blip>
          <a:srcRect r="7970"/>
          <a:stretch/>
        </p:blipFill>
        <p:spPr>
          <a:xfrm>
            <a:off x="-1" y="369332"/>
            <a:ext cx="9144001" cy="6150340"/>
          </a:xfrm>
          <a:prstGeom prst="rect">
            <a:avLst/>
          </a:prstGeom>
        </p:spPr>
      </p:pic>
    </p:spTree>
    <p:extLst>
      <p:ext uri="{BB962C8B-B14F-4D97-AF65-F5344CB8AC3E}">
        <p14:creationId xmlns:p14="http://schemas.microsoft.com/office/powerpoint/2010/main" val="21464960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green field with a mountain in the background&#10;&#10;Description automatically generated">
            <a:extLst>
              <a:ext uri="{FF2B5EF4-FFF2-40B4-BE49-F238E27FC236}">
                <a16:creationId xmlns:a16="http://schemas.microsoft.com/office/drawing/2014/main" id="{6CFCB55F-33AD-481C-871C-D6C03FE706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2" name="Text Placeholder 1"/>
          <p:cNvSpPr>
            <a:spLocks noGrp="1"/>
          </p:cNvSpPr>
          <p:nvPr>
            <p:ph type="body" sz="quarter" idx="10"/>
          </p:nvPr>
        </p:nvSpPr>
        <p:spPr/>
        <p:txBody>
          <a:bodyPr/>
          <a:lstStyle/>
          <a:p>
            <a:r>
              <a:rPr lang="tr-TR" dirty="0"/>
              <a:t>Jabesh Gilead, modern </a:t>
            </a:r>
            <a:r>
              <a:rPr lang="tr-TR" dirty="0" err="1"/>
              <a:t>Tell</a:t>
            </a:r>
            <a:r>
              <a:rPr lang="tr-TR" dirty="0"/>
              <a:t> Maqlub </a:t>
            </a:r>
            <a:r>
              <a:rPr lang="en-US" dirty="0"/>
              <a:t>(</a:t>
            </a:r>
            <a:r>
              <a:rPr lang="tr-TR" dirty="0"/>
              <a:t>from </a:t>
            </a:r>
            <a:r>
              <a:rPr lang="en-US" dirty="0"/>
              <a:t>the </a:t>
            </a:r>
            <a:r>
              <a:rPr lang="tr-TR" dirty="0"/>
              <a:t>northeast</a:t>
            </a:r>
            <a:r>
              <a:rPr lang="en-US" dirty="0"/>
              <a:t>)</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Then David went and took the bones of Saul and Jonathan his son from </a:t>
            </a:r>
            <a:r>
              <a:rPr lang="en-US" dirty="0" err="1"/>
              <a:t>Jabesh-gilead</a:t>
            </a:r>
            <a:endParaRPr lang="en-US" dirty="0"/>
          </a:p>
        </p:txBody>
      </p:sp>
    </p:spTree>
    <p:extLst>
      <p:ext uri="{BB962C8B-B14F-4D97-AF65-F5344CB8AC3E}">
        <p14:creationId xmlns:p14="http://schemas.microsoft.com/office/powerpoint/2010/main" val="2179228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Drone\drone-pcb\2 Samaria\Beth Shean\Beth Shean, Mount Gilboa, Harod Valley aerial from east, ws0403151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Beth-</a:t>
            </a:r>
            <a:r>
              <a:rPr lang="en-US" dirty="0" err="1"/>
              <a:t>shan</a:t>
            </a:r>
            <a:r>
              <a:rPr lang="en-US" dirty="0"/>
              <a:t>, Mount Gilboa, and the Harod Valley (aerial view from the east)</a:t>
            </a:r>
          </a:p>
        </p:txBody>
      </p:sp>
      <p:sp>
        <p:nvSpPr>
          <p:cNvPr id="4" name="Text Placeholder 3"/>
          <p:cNvSpPr>
            <a:spLocks noGrp="1"/>
          </p:cNvSpPr>
          <p:nvPr>
            <p:ph type="body" sz="quarter" idx="12"/>
          </p:nvPr>
        </p:nvSpPr>
        <p:spPr/>
        <p:txBody>
          <a:bodyPr/>
          <a:lstStyle/>
          <a:p>
            <a:r>
              <a:rPr lang="en-US" dirty="0"/>
              <a:t>21:12</a:t>
            </a:r>
          </a:p>
        </p:txBody>
      </p:sp>
      <p:sp>
        <p:nvSpPr>
          <p:cNvPr id="2" name="Title 1"/>
          <p:cNvSpPr>
            <a:spLocks noGrp="1"/>
          </p:cNvSpPr>
          <p:nvPr>
            <p:ph type="title"/>
          </p:nvPr>
        </p:nvSpPr>
        <p:spPr/>
        <p:txBody>
          <a:bodyPr/>
          <a:lstStyle/>
          <a:p>
            <a:r>
              <a:rPr lang="en-US" dirty="0"/>
              <a:t>Who had stolen them from the streets of Beth-</a:t>
            </a:r>
            <a:r>
              <a:rPr lang="en-US" dirty="0" err="1"/>
              <a:t>shan</a:t>
            </a:r>
            <a:endParaRPr lang="en-US" dirty="0"/>
          </a:p>
        </p:txBody>
      </p:sp>
    </p:spTree>
    <p:extLst>
      <p:ext uri="{BB962C8B-B14F-4D97-AF65-F5344CB8AC3E}">
        <p14:creationId xmlns:p14="http://schemas.microsoft.com/office/powerpoint/2010/main" val="6916419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Drone\drone-pcb\2 Samaria\Beth Shean\Beth Shean, Mount Gilboa, Harod Valley aerial from east, ws0403151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Beth-</a:t>
            </a:r>
            <a:r>
              <a:rPr lang="en-US" dirty="0" err="1"/>
              <a:t>shan</a:t>
            </a:r>
            <a:r>
              <a:rPr lang="en-US" dirty="0"/>
              <a:t>, Mount Gilboa, and the Harod Valley (aerial view from the east)</a:t>
            </a:r>
          </a:p>
        </p:txBody>
      </p:sp>
      <p:sp>
        <p:nvSpPr>
          <p:cNvPr id="4" name="Text Placeholder 3"/>
          <p:cNvSpPr>
            <a:spLocks noGrp="1"/>
          </p:cNvSpPr>
          <p:nvPr>
            <p:ph type="body" sz="quarter" idx="12"/>
          </p:nvPr>
        </p:nvSpPr>
        <p:spPr/>
        <p:txBody>
          <a:bodyPr/>
          <a:lstStyle/>
          <a:p>
            <a:r>
              <a:rPr lang="en-US" dirty="0"/>
              <a:t>21:12</a:t>
            </a:r>
          </a:p>
        </p:txBody>
      </p:sp>
      <p:sp>
        <p:nvSpPr>
          <p:cNvPr id="2" name="Title 1"/>
          <p:cNvSpPr>
            <a:spLocks noGrp="1"/>
          </p:cNvSpPr>
          <p:nvPr>
            <p:ph type="title"/>
          </p:nvPr>
        </p:nvSpPr>
        <p:spPr/>
        <p:txBody>
          <a:bodyPr/>
          <a:lstStyle/>
          <a:p>
            <a:r>
              <a:rPr lang="en-US" dirty="0"/>
              <a:t>Who had stolen them from the streets of Beth-</a:t>
            </a:r>
            <a:r>
              <a:rPr lang="en-US" dirty="0" err="1"/>
              <a:t>shan</a:t>
            </a:r>
            <a:endParaRPr lang="en-US" dirty="0"/>
          </a:p>
        </p:txBody>
      </p:sp>
      <p:sp>
        <p:nvSpPr>
          <p:cNvPr id="6" name="Text Box 13"/>
          <p:cNvSpPr txBox="1">
            <a:spLocks noChangeArrowheads="1"/>
          </p:cNvSpPr>
          <p:nvPr/>
        </p:nvSpPr>
        <p:spPr bwMode="auto">
          <a:xfrm>
            <a:off x="7610050" y="1061556"/>
            <a:ext cx="1419170" cy="369332"/>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dirty="0">
                <a:solidFill>
                  <a:prstClr val="white"/>
                </a:solidFill>
                <a:effectLst>
                  <a:glow rad="76200">
                    <a:prstClr val="black">
                      <a:alpha val="60000"/>
                    </a:prstClr>
                  </a:glow>
                </a:effectLst>
                <a:latin typeface="Calibri" pitchFamily="34" charset="0"/>
                <a:cs typeface="Calibri" pitchFamily="34" charset="0"/>
              </a:rPr>
              <a:t>Hill of </a:t>
            </a:r>
            <a:r>
              <a:rPr lang="en-US" dirty="0" err="1">
                <a:solidFill>
                  <a:prstClr val="white"/>
                </a:solidFill>
                <a:effectLst>
                  <a:glow rad="76200">
                    <a:prstClr val="black">
                      <a:alpha val="60000"/>
                    </a:prstClr>
                  </a:glow>
                </a:effectLst>
                <a:latin typeface="Calibri" pitchFamily="34" charset="0"/>
                <a:cs typeface="Calibri" pitchFamily="34" charset="0"/>
              </a:rPr>
              <a:t>Moreh</a:t>
            </a:r>
            <a:endParaRPr lang="en-US" dirty="0">
              <a:solidFill>
                <a:prstClr val="white"/>
              </a:solidFill>
              <a:effectLst>
                <a:glow rad="76200">
                  <a:prstClr val="black">
                    <a:alpha val="60000"/>
                  </a:prstClr>
                </a:glow>
              </a:effectLst>
              <a:latin typeface="Calibri" pitchFamily="34" charset="0"/>
              <a:cs typeface="Calibri" pitchFamily="34" charset="0"/>
            </a:endParaRPr>
          </a:p>
        </p:txBody>
      </p:sp>
      <p:sp>
        <p:nvSpPr>
          <p:cNvPr id="8" name="Text Box 13"/>
          <p:cNvSpPr txBox="1">
            <a:spLocks noChangeArrowheads="1"/>
          </p:cNvSpPr>
          <p:nvPr/>
        </p:nvSpPr>
        <p:spPr bwMode="auto">
          <a:xfrm>
            <a:off x="4022401" y="907924"/>
            <a:ext cx="1284977"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Mt. </a:t>
            </a:r>
            <a:r>
              <a:rPr lang="en-US" sz="2000" dirty="0" err="1">
                <a:solidFill>
                  <a:prstClr val="white"/>
                </a:solidFill>
                <a:effectLst>
                  <a:glow rad="76200">
                    <a:prstClr val="black">
                      <a:alpha val="60000"/>
                    </a:prstClr>
                  </a:glow>
                </a:effectLst>
                <a:latin typeface="Calibri" pitchFamily="34" charset="0"/>
                <a:cs typeface="Calibri" pitchFamily="34" charset="0"/>
              </a:rPr>
              <a:t>Gilboa</a:t>
            </a:r>
            <a:endParaRPr lang="en-US" sz="2000" dirty="0">
              <a:solidFill>
                <a:prstClr val="white"/>
              </a:solidFill>
              <a:effectLst>
                <a:glow rad="76200">
                  <a:prstClr val="black">
                    <a:alpha val="60000"/>
                  </a:prstClr>
                </a:glow>
              </a:effectLst>
              <a:latin typeface="Calibri" pitchFamily="34" charset="0"/>
              <a:cs typeface="Calibri" pitchFamily="34" charset="0"/>
            </a:endParaRPr>
          </a:p>
        </p:txBody>
      </p:sp>
      <p:sp>
        <p:nvSpPr>
          <p:cNvPr id="9" name="Text Box 15"/>
          <p:cNvSpPr txBox="1">
            <a:spLocks noChangeArrowheads="1"/>
          </p:cNvSpPr>
          <p:nvPr/>
        </p:nvSpPr>
        <p:spPr bwMode="auto">
          <a:xfrm>
            <a:off x="5785883" y="2564743"/>
            <a:ext cx="1986517" cy="400110"/>
          </a:xfrm>
          <a:prstGeom prst="rect">
            <a:avLst/>
          </a:prstGeom>
          <a:noFill/>
          <a:ln w="9525">
            <a:noFill/>
            <a:miter lim="800000"/>
            <a:headEnd/>
            <a:tailEnd/>
          </a:ln>
          <a:effectLst/>
        </p:spPr>
        <p:txBody>
          <a:bodyPr wrap="squar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Tel Beth-</a:t>
            </a:r>
            <a:r>
              <a:rPr lang="en-US" sz="2000" dirty="0" err="1">
                <a:solidFill>
                  <a:prstClr val="white"/>
                </a:solidFill>
                <a:effectLst>
                  <a:glow rad="76200">
                    <a:prstClr val="black">
                      <a:alpha val="60000"/>
                    </a:prstClr>
                  </a:glow>
                </a:effectLst>
                <a:latin typeface="Calibri" pitchFamily="34" charset="0"/>
                <a:cs typeface="Calibri" pitchFamily="34" charset="0"/>
              </a:rPr>
              <a:t>shan</a:t>
            </a:r>
            <a:endParaRPr lang="en-US" sz="2000" dirty="0">
              <a:solidFill>
                <a:prstClr val="white"/>
              </a:solidFill>
              <a:effectLst>
                <a:glow rad="76200">
                  <a:prstClr val="black">
                    <a:alpha val="60000"/>
                  </a:prstClr>
                </a:glow>
              </a:effectLst>
              <a:latin typeface="Calibri" pitchFamily="34" charset="0"/>
              <a:cs typeface="Calibri" pitchFamily="34" charset="0"/>
            </a:endParaRPr>
          </a:p>
        </p:txBody>
      </p:sp>
      <p:sp>
        <p:nvSpPr>
          <p:cNvPr id="10" name="Oval 9"/>
          <p:cNvSpPr/>
          <p:nvPr/>
        </p:nvSpPr>
        <p:spPr>
          <a:xfrm>
            <a:off x="3690383" y="2802898"/>
            <a:ext cx="3088757" cy="1524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cs typeface="Calibri" pitchFamily="34" charset="0"/>
            </a:endParaRPr>
          </a:p>
        </p:txBody>
      </p:sp>
      <p:sp>
        <p:nvSpPr>
          <p:cNvPr id="12" name="Text Box 15"/>
          <p:cNvSpPr txBox="1">
            <a:spLocks noChangeArrowheads="1"/>
          </p:cNvSpPr>
          <p:nvPr/>
        </p:nvSpPr>
        <p:spPr bwMode="auto">
          <a:xfrm rot="60000">
            <a:off x="1795492" y="3228945"/>
            <a:ext cx="1493870"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Roman ruins</a:t>
            </a:r>
          </a:p>
        </p:txBody>
      </p:sp>
      <p:sp>
        <p:nvSpPr>
          <p:cNvPr id="14" name="Line 6"/>
          <p:cNvSpPr>
            <a:spLocks noChangeShapeType="1"/>
          </p:cNvSpPr>
          <p:nvPr/>
        </p:nvSpPr>
        <p:spPr bwMode="auto">
          <a:xfrm rot="900000">
            <a:off x="8269815" y="1457912"/>
            <a:ext cx="92074" cy="37010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endParaRPr lang="en-US">
              <a:solidFill>
                <a:prstClr val="black"/>
              </a:solidFill>
            </a:endParaRPr>
          </a:p>
        </p:txBody>
      </p:sp>
      <p:sp>
        <p:nvSpPr>
          <p:cNvPr id="15" name="Line 6"/>
          <p:cNvSpPr>
            <a:spLocks noChangeShapeType="1"/>
          </p:cNvSpPr>
          <p:nvPr/>
        </p:nvSpPr>
        <p:spPr bwMode="auto">
          <a:xfrm rot="900000">
            <a:off x="4618853" y="1313644"/>
            <a:ext cx="92074" cy="37010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endParaRPr lang="en-US">
              <a:solidFill>
                <a:prstClr val="black"/>
              </a:solidFill>
            </a:endParaRPr>
          </a:p>
        </p:txBody>
      </p:sp>
      <p:sp>
        <p:nvSpPr>
          <p:cNvPr id="16" name="Text Box 13"/>
          <p:cNvSpPr txBox="1">
            <a:spLocks noChangeArrowheads="1"/>
          </p:cNvSpPr>
          <p:nvPr/>
        </p:nvSpPr>
        <p:spPr bwMode="auto">
          <a:xfrm>
            <a:off x="5859614" y="1242853"/>
            <a:ext cx="1496756"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Harod Valley</a:t>
            </a:r>
          </a:p>
        </p:txBody>
      </p:sp>
      <p:sp>
        <p:nvSpPr>
          <p:cNvPr id="17" name="Line 6"/>
          <p:cNvSpPr>
            <a:spLocks noChangeShapeType="1"/>
          </p:cNvSpPr>
          <p:nvPr/>
        </p:nvSpPr>
        <p:spPr bwMode="auto">
          <a:xfrm rot="900000">
            <a:off x="6561953" y="1648573"/>
            <a:ext cx="92074" cy="37010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11721131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th Shean aerial from west, tbs1180900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908"/>
            <a:ext cx="9144000" cy="6044184"/>
          </a:xfrm>
          <a:prstGeom prst="rect">
            <a:avLst/>
          </a:prstGeom>
        </p:spPr>
      </p:pic>
      <p:sp>
        <p:nvSpPr>
          <p:cNvPr id="2" name="Text Placeholder 1"/>
          <p:cNvSpPr>
            <a:spLocks noGrp="1"/>
          </p:cNvSpPr>
          <p:nvPr>
            <p:ph type="body" sz="quarter" idx="10"/>
          </p:nvPr>
        </p:nvSpPr>
        <p:spPr/>
        <p:txBody>
          <a:bodyPr/>
          <a:lstStyle/>
          <a:p>
            <a:r>
              <a:rPr lang="en-US" dirty="0"/>
              <a:t>Beth-</a:t>
            </a:r>
            <a:r>
              <a:rPr lang="en-US" dirty="0" err="1"/>
              <a:t>shan</a:t>
            </a:r>
            <a:r>
              <a:rPr lang="en-US" dirty="0"/>
              <a:t> (aerial view from the west)</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endParaRPr lang="en-US" dirty="0"/>
          </a:p>
        </p:txBody>
      </p:sp>
    </p:spTree>
    <p:extLst>
      <p:ext uri="{BB962C8B-B14F-4D97-AF65-F5344CB8AC3E}">
        <p14:creationId xmlns:p14="http://schemas.microsoft.com/office/powerpoint/2010/main" val="9962906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l Beth Shean aerial from south, tb1217040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Tel Beth-</a:t>
            </a:r>
            <a:r>
              <a:rPr lang="en-US" dirty="0" err="1"/>
              <a:t>shan</a:t>
            </a:r>
            <a:r>
              <a:rPr lang="en-US" dirty="0"/>
              <a:t> (aerial view from the south)</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endParaRPr lang="en-US" dirty="0"/>
          </a:p>
        </p:txBody>
      </p:sp>
    </p:spTree>
    <p:extLst>
      <p:ext uri="{BB962C8B-B14F-4D97-AF65-F5344CB8AC3E}">
        <p14:creationId xmlns:p14="http://schemas.microsoft.com/office/powerpoint/2010/main" val="72279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l Beth Shean aerial from south, tb1217040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Tel Beth-</a:t>
            </a:r>
            <a:r>
              <a:rPr lang="en-US" dirty="0" err="1"/>
              <a:t>shan</a:t>
            </a:r>
            <a:r>
              <a:rPr lang="en-US" dirty="0"/>
              <a:t> (aerial view from the south)</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endParaRPr lang="en-US" dirty="0"/>
          </a:p>
        </p:txBody>
      </p:sp>
      <p:sp>
        <p:nvSpPr>
          <p:cNvPr id="16" name="Line 8"/>
          <p:cNvSpPr>
            <a:spLocks noChangeShapeType="1"/>
          </p:cNvSpPr>
          <p:nvPr/>
        </p:nvSpPr>
        <p:spPr bwMode="auto">
          <a:xfrm>
            <a:off x="4038600" y="1836682"/>
            <a:ext cx="76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Text Box 15"/>
          <p:cNvSpPr txBox="1">
            <a:spLocks noChangeArrowheads="1"/>
          </p:cNvSpPr>
          <p:nvPr/>
        </p:nvSpPr>
        <p:spPr bwMode="auto">
          <a:xfrm>
            <a:off x="2969938" y="1074682"/>
            <a:ext cx="248369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Egyptian Governor’s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Residence (bldg 1500)</a:t>
            </a:r>
          </a:p>
        </p:txBody>
      </p:sp>
      <p:sp>
        <p:nvSpPr>
          <p:cNvPr id="18" name="Line 8"/>
          <p:cNvSpPr>
            <a:spLocks noChangeShapeType="1"/>
          </p:cNvSpPr>
          <p:nvPr/>
        </p:nvSpPr>
        <p:spPr bwMode="auto">
          <a:xfrm flipV="1">
            <a:off x="4114800" y="3817882"/>
            <a:ext cx="457200" cy="838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9" name="Text Box 15"/>
          <p:cNvSpPr txBox="1">
            <a:spLocks noChangeArrowheads="1"/>
          </p:cNvSpPr>
          <p:nvPr/>
        </p:nvSpPr>
        <p:spPr bwMode="auto">
          <a:xfrm>
            <a:off x="2943170" y="4633996"/>
            <a:ext cx="140076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Late Bronze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temples</a:t>
            </a:r>
          </a:p>
        </p:txBody>
      </p:sp>
      <p:sp>
        <p:nvSpPr>
          <p:cNvPr id="20" name="Line 8"/>
          <p:cNvSpPr>
            <a:spLocks noChangeShapeType="1"/>
          </p:cNvSpPr>
          <p:nvPr/>
        </p:nvSpPr>
        <p:spPr bwMode="auto">
          <a:xfrm flipH="1">
            <a:off x="5943600" y="2979682"/>
            <a:ext cx="6858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1" name="Text Box 15"/>
          <p:cNvSpPr txBox="1">
            <a:spLocks noChangeArrowheads="1"/>
          </p:cNvSpPr>
          <p:nvPr/>
        </p:nvSpPr>
        <p:spPr bwMode="auto">
          <a:xfrm>
            <a:off x="6540827" y="2446282"/>
            <a:ext cx="1037463"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Israelite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fortress</a:t>
            </a:r>
          </a:p>
        </p:txBody>
      </p:sp>
      <p:sp>
        <p:nvSpPr>
          <p:cNvPr id="22" name="Line 8"/>
          <p:cNvSpPr>
            <a:spLocks noChangeShapeType="1"/>
          </p:cNvSpPr>
          <p:nvPr/>
        </p:nvSpPr>
        <p:spPr bwMode="auto">
          <a:xfrm flipH="1" flipV="1">
            <a:off x="5562600" y="4275082"/>
            <a:ext cx="4572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3" name="Text Box 15"/>
          <p:cNvSpPr txBox="1">
            <a:spLocks noChangeArrowheads="1"/>
          </p:cNvSpPr>
          <p:nvPr/>
        </p:nvSpPr>
        <p:spPr bwMode="auto">
          <a:xfrm>
            <a:off x="5714915" y="4884682"/>
            <a:ext cx="146899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Early Bronze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remains</a:t>
            </a:r>
          </a:p>
        </p:txBody>
      </p:sp>
      <p:sp>
        <p:nvSpPr>
          <p:cNvPr id="24" name="Line 8"/>
          <p:cNvSpPr>
            <a:spLocks noChangeShapeType="1"/>
          </p:cNvSpPr>
          <p:nvPr/>
        </p:nvSpPr>
        <p:spPr bwMode="auto">
          <a:xfrm flipV="1">
            <a:off x="2667000" y="3665482"/>
            <a:ext cx="8382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5" name="Text Box 15"/>
          <p:cNvSpPr txBox="1">
            <a:spLocks noChangeArrowheads="1"/>
          </p:cNvSpPr>
          <p:nvPr/>
        </p:nvSpPr>
        <p:spPr bwMode="auto">
          <a:xfrm>
            <a:off x="1733752" y="3719596"/>
            <a:ext cx="954107"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Roman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temple</a:t>
            </a:r>
          </a:p>
        </p:txBody>
      </p:sp>
    </p:spTree>
    <p:extLst>
      <p:ext uri="{BB962C8B-B14F-4D97-AF65-F5344CB8AC3E}">
        <p14:creationId xmlns:p14="http://schemas.microsoft.com/office/powerpoint/2010/main" val="12514301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l Beth Shean Israelite fortress remains, tb0115066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Israelite fortress at Tel Beth-</a:t>
            </a:r>
            <a:r>
              <a:rPr lang="en-US" dirty="0" err="1"/>
              <a:t>shan</a:t>
            </a:r>
            <a:endParaRPr lang="en-US" dirty="0"/>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endParaRPr lang="en-US" dirty="0"/>
          </a:p>
        </p:txBody>
      </p:sp>
    </p:spTree>
    <p:extLst>
      <p:ext uri="{BB962C8B-B14F-4D97-AF65-F5344CB8AC3E}">
        <p14:creationId xmlns:p14="http://schemas.microsoft.com/office/powerpoint/2010/main" val="732902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9144000" cy="6766560"/>
            <a:chOff x="0" y="0"/>
            <a:chExt cx="9144000" cy="6766560"/>
          </a:xfrm>
        </p:grpSpPr>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grpSp>
          <p:nvGrpSpPr>
            <p:cNvPr id="5" name="Group 4"/>
            <p:cNvGrpSpPr/>
            <p:nvPr/>
          </p:nvGrpSpPr>
          <p:grpSpPr>
            <a:xfrm>
              <a:off x="1617140" y="2208800"/>
              <a:ext cx="4588434" cy="1590475"/>
              <a:chOff x="1617140" y="2208800"/>
              <a:chExt cx="4588434" cy="1590475"/>
            </a:xfrm>
          </p:grpSpPr>
          <p:sp>
            <p:nvSpPr>
              <p:cNvPr id="10" name="Freeform 9"/>
              <p:cNvSpPr/>
              <p:nvPr/>
            </p:nvSpPr>
            <p:spPr>
              <a:xfrm rot="181861">
                <a:off x="3365579" y="2824026"/>
                <a:ext cx="1282931" cy="861972"/>
              </a:xfrm>
              <a:custGeom>
                <a:avLst/>
                <a:gdLst>
                  <a:gd name="connsiteX0" fmla="*/ 261938 w 304800"/>
                  <a:gd name="connsiteY0" fmla="*/ 204788 h 204788"/>
                  <a:gd name="connsiteX1" fmla="*/ 242888 w 304800"/>
                  <a:gd name="connsiteY1" fmla="*/ 128588 h 204788"/>
                  <a:gd name="connsiteX2" fmla="*/ 33338 w 304800"/>
                  <a:gd name="connsiteY2" fmla="*/ 180975 h 204788"/>
                  <a:gd name="connsiteX3" fmla="*/ 238125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35743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54794 w 304800"/>
                  <a:gd name="connsiteY1" fmla="*/ 130970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4908 w 304800"/>
                  <a:gd name="connsiteY6" fmla="*/ 8453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4908 w 304800"/>
                  <a:gd name="connsiteY6" fmla="*/ 84535 h 204788"/>
                  <a:gd name="connsiteX7" fmla="*/ 200025 w 304800"/>
                  <a:gd name="connsiteY7" fmla="*/ 42863 h 204788"/>
                  <a:gd name="connsiteX8" fmla="*/ 0 w 304800"/>
                  <a:gd name="connsiteY8" fmla="*/ 119063 h 204788"/>
                  <a:gd name="connsiteX9" fmla="*/ 304800 w 304800"/>
                  <a:gd name="connsiteY9" fmla="*/ 0 h 20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204788">
                    <a:moveTo>
                      <a:pt x="261938" y="204788"/>
                    </a:moveTo>
                    <a:lnTo>
                      <a:pt x="245269" y="133351"/>
                    </a:lnTo>
                    <a:lnTo>
                      <a:pt x="51170" y="153970"/>
                    </a:lnTo>
                    <a:lnTo>
                      <a:pt x="244080" y="130140"/>
                    </a:lnTo>
                    <a:cubicBezTo>
                      <a:pt x="243896" y="117296"/>
                      <a:pt x="232173" y="100530"/>
                      <a:pt x="226220" y="85725"/>
                    </a:cubicBezTo>
                    <a:lnTo>
                      <a:pt x="40482" y="135731"/>
                    </a:lnTo>
                    <a:lnTo>
                      <a:pt x="224908" y="84535"/>
                    </a:lnTo>
                    <a:cubicBezTo>
                      <a:pt x="220004" y="70465"/>
                      <a:pt x="208319" y="56754"/>
                      <a:pt x="200025" y="42863"/>
                    </a:cubicBezTo>
                    <a:lnTo>
                      <a:pt x="0" y="119063"/>
                    </a:lnTo>
                    <a:lnTo>
                      <a:pt x="304800" y="0"/>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rot="245974">
                <a:off x="4615758" y="3012052"/>
                <a:ext cx="994495" cy="266171"/>
              </a:xfrm>
              <a:custGeom>
                <a:avLst/>
                <a:gdLst>
                  <a:gd name="connsiteX0" fmla="*/ 0 w 233363"/>
                  <a:gd name="connsiteY0" fmla="*/ 71437 h 109537"/>
                  <a:gd name="connsiteX1" fmla="*/ 100013 w 233363"/>
                  <a:gd name="connsiteY1" fmla="*/ 23812 h 109537"/>
                  <a:gd name="connsiteX2" fmla="*/ 233363 w 233363"/>
                  <a:gd name="connsiteY2" fmla="*/ 0 h 109537"/>
                  <a:gd name="connsiteX3" fmla="*/ 214313 w 233363"/>
                  <a:gd name="connsiteY3" fmla="*/ 90487 h 109537"/>
                  <a:gd name="connsiteX4" fmla="*/ 104775 w 233363"/>
                  <a:gd name="connsiteY4" fmla="*/ 109537 h 109537"/>
                  <a:gd name="connsiteX5" fmla="*/ 219075 w 233363"/>
                  <a:gd name="connsiteY5" fmla="*/ 90487 h 109537"/>
                  <a:gd name="connsiteX0" fmla="*/ 0 w 233363"/>
                  <a:gd name="connsiteY0" fmla="*/ 74386 h 112486"/>
                  <a:gd name="connsiteX1" fmla="*/ 100013 w 233363"/>
                  <a:gd name="connsiteY1" fmla="*/ 26761 h 112486"/>
                  <a:gd name="connsiteX2" fmla="*/ 233363 w 233363"/>
                  <a:gd name="connsiteY2" fmla="*/ 2949 h 112486"/>
                  <a:gd name="connsiteX3" fmla="*/ 214313 w 233363"/>
                  <a:gd name="connsiteY3" fmla="*/ 93436 h 112486"/>
                  <a:gd name="connsiteX4" fmla="*/ 104775 w 233363"/>
                  <a:gd name="connsiteY4" fmla="*/ 112486 h 112486"/>
                  <a:gd name="connsiteX5" fmla="*/ 219075 w 233363"/>
                  <a:gd name="connsiteY5" fmla="*/ 93436 h 112486"/>
                  <a:gd name="connsiteX0" fmla="*/ 0 w 233514"/>
                  <a:gd name="connsiteY0" fmla="*/ 78523 h 116623"/>
                  <a:gd name="connsiteX1" fmla="*/ 100013 w 233514"/>
                  <a:gd name="connsiteY1" fmla="*/ 30898 h 116623"/>
                  <a:gd name="connsiteX2" fmla="*/ 233363 w 233514"/>
                  <a:gd name="connsiteY2" fmla="*/ 7086 h 116623"/>
                  <a:gd name="connsiteX3" fmla="*/ 214313 w 233514"/>
                  <a:gd name="connsiteY3" fmla="*/ 97573 h 116623"/>
                  <a:gd name="connsiteX4" fmla="*/ 104775 w 233514"/>
                  <a:gd name="connsiteY4" fmla="*/ 116623 h 116623"/>
                  <a:gd name="connsiteX5" fmla="*/ 219075 w 233514"/>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5" fmla="*/ 219075 w 238627"/>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0" fmla="*/ 0 w 234801"/>
                  <a:gd name="connsiteY0" fmla="*/ 53450 h 91550"/>
                  <a:gd name="connsiteX1" fmla="*/ 100013 w 234801"/>
                  <a:gd name="connsiteY1" fmla="*/ 5825 h 91550"/>
                  <a:gd name="connsiteX2" fmla="*/ 228937 w 234801"/>
                  <a:gd name="connsiteY2" fmla="*/ 15227 h 91550"/>
                  <a:gd name="connsiteX3" fmla="*/ 214313 w 234801"/>
                  <a:gd name="connsiteY3" fmla="*/ 72500 h 91550"/>
                  <a:gd name="connsiteX4" fmla="*/ 104775 w 234801"/>
                  <a:gd name="connsiteY4" fmla="*/ 91550 h 91550"/>
                  <a:gd name="connsiteX0" fmla="*/ 0 w 235230"/>
                  <a:gd name="connsiteY0" fmla="*/ 40329 h 78429"/>
                  <a:gd name="connsiteX1" fmla="*/ 105017 w 235230"/>
                  <a:gd name="connsiteY1" fmla="*/ 15033 h 78429"/>
                  <a:gd name="connsiteX2" fmla="*/ 228937 w 235230"/>
                  <a:gd name="connsiteY2" fmla="*/ 2106 h 78429"/>
                  <a:gd name="connsiteX3" fmla="*/ 214313 w 235230"/>
                  <a:gd name="connsiteY3" fmla="*/ 59379 h 78429"/>
                  <a:gd name="connsiteX4" fmla="*/ 104775 w 235230"/>
                  <a:gd name="connsiteY4" fmla="*/ 78429 h 78429"/>
                  <a:gd name="connsiteX0" fmla="*/ 0 w 235230"/>
                  <a:gd name="connsiteY0" fmla="*/ 40329 h 64420"/>
                  <a:gd name="connsiteX1" fmla="*/ 105017 w 235230"/>
                  <a:gd name="connsiteY1" fmla="*/ 15033 h 64420"/>
                  <a:gd name="connsiteX2" fmla="*/ 228937 w 235230"/>
                  <a:gd name="connsiteY2" fmla="*/ 2106 h 64420"/>
                  <a:gd name="connsiteX3" fmla="*/ 214313 w 235230"/>
                  <a:gd name="connsiteY3" fmla="*/ 59379 h 64420"/>
                  <a:gd name="connsiteX4" fmla="*/ 31171 w 235230"/>
                  <a:gd name="connsiteY4" fmla="*/ 64420 h 64420"/>
                  <a:gd name="connsiteX0" fmla="*/ 0 w 236273"/>
                  <a:gd name="connsiteY0" fmla="*/ 39146 h 63237"/>
                  <a:gd name="connsiteX1" fmla="*/ 105017 w 236273"/>
                  <a:gd name="connsiteY1" fmla="*/ 13850 h 63237"/>
                  <a:gd name="connsiteX2" fmla="*/ 228937 w 236273"/>
                  <a:gd name="connsiteY2" fmla="*/ 923 h 63237"/>
                  <a:gd name="connsiteX3" fmla="*/ 218581 w 236273"/>
                  <a:gd name="connsiteY3" fmla="*/ 38605 h 63237"/>
                  <a:gd name="connsiteX4" fmla="*/ 31171 w 236273"/>
                  <a:gd name="connsiteY4" fmla="*/ 63237 h 63237"/>
                  <a:gd name="connsiteX0" fmla="*/ 0 w 236273"/>
                  <a:gd name="connsiteY0" fmla="*/ 39146 h 63237"/>
                  <a:gd name="connsiteX1" fmla="*/ 105017 w 236273"/>
                  <a:gd name="connsiteY1" fmla="*/ 13850 h 63237"/>
                  <a:gd name="connsiteX2" fmla="*/ 228937 w 236273"/>
                  <a:gd name="connsiteY2" fmla="*/ 923 h 63237"/>
                  <a:gd name="connsiteX3" fmla="*/ 218581 w 236273"/>
                  <a:gd name="connsiteY3" fmla="*/ 38605 h 63237"/>
                  <a:gd name="connsiteX4" fmla="*/ 31171 w 236273"/>
                  <a:gd name="connsiteY4" fmla="*/ 63237 h 63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73" h="63237">
                    <a:moveTo>
                      <a:pt x="0" y="39146"/>
                    </a:moveTo>
                    <a:cubicBezTo>
                      <a:pt x="33338" y="23271"/>
                      <a:pt x="66861" y="20220"/>
                      <a:pt x="105017" y="13850"/>
                    </a:cubicBezTo>
                    <a:cubicBezTo>
                      <a:pt x="143173" y="7480"/>
                      <a:pt x="210010" y="-3203"/>
                      <a:pt x="228937" y="923"/>
                    </a:cubicBezTo>
                    <a:cubicBezTo>
                      <a:pt x="247864" y="5049"/>
                      <a:pt x="224935" y="24324"/>
                      <a:pt x="218581" y="38605"/>
                    </a:cubicBezTo>
                    <a:lnTo>
                      <a:pt x="31171" y="63237"/>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3226854" y="3122259"/>
                <a:ext cx="133003" cy="677016"/>
              </a:xfrm>
              <a:custGeom>
                <a:avLst/>
                <a:gdLst>
                  <a:gd name="connsiteX0" fmla="*/ 66675 w 66675"/>
                  <a:gd name="connsiteY0" fmla="*/ 185738 h 185738"/>
                  <a:gd name="connsiteX1" fmla="*/ 0 w 66675"/>
                  <a:gd name="connsiteY1" fmla="*/ 0 h 185738"/>
                  <a:gd name="connsiteX0" fmla="*/ 34994 w 34994"/>
                  <a:gd name="connsiteY0" fmla="*/ 159714 h 159714"/>
                  <a:gd name="connsiteX1" fmla="*/ 0 w 34994"/>
                  <a:gd name="connsiteY1" fmla="*/ 0 h 159714"/>
                  <a:gd name="connsiteX0" fmla="*/ 31599 w 31599"/>
                  <a:gd name="connsiteY0" fmla="*/ 160846 h 160846"/>
                  <a:gd name="connsiteX1" fmla="*/ 0 w 31599"/>
                  <a:gd name="connsiteY1" fmla="*/ 0 h 160846"/>
                  <a:gd name="connsiteX0" fmla="*/ 31599 w 31599"/>
                  <a:gd name="connsiteY0" fmla="*/ 160846 h 160846"/>
                  <a:gd name="connsiteX1" fmla="*/ 0 w 31599"/>
                  <a:gd name="connsiteY1" fmla="*/ 0 h 160846"/>
                  <a:gd name="connsiteX0" fmla="*/ 31599 w 31599"/>
                  <a:gd name="connsiteY0" fmla="*/ 160846 h 160846"/>
                  <a:gd name="connsiteX1" fmla="*/ 0 w 31599"/>
                  <a:gd name="connsiteY1" fmla="*/ 0 h 160846"/>
                </a:gdLst>
                <a:ahLst/>
                <a:cxnLst>
                  <a:cxn ang="0">
                    <a:pos x="connsiteX0" y="connsiteY0"/>
                  </a:cxn>
                  <a:cxn ang="0">
                    <a:pos x="connsiteX1" y="connsiteY1"/>
                  </a:cxn>
                </a:cxnLst>
                <a:rect l="l" t="t" r="r" b="b"/>
                <a:pathLst>
                  <a:path w="31599" h="160846">
                    <a:moveTo>
                      <a:pt x="31599" y="160846"/>
                    </a:moveTo>
                    <a:cubicBezTo>
                      <a:pt x="21820" y="98933"/>
                      <a:pt x="14305" y="60782"/>
                      <a:pt x="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rot="245974">
                <a:off x="2223876" y="3149557"/>
                <a:ext cx="632588" cy="643098"/>
              </a:xfrm>
              <a:custGeom>
                <a:avLst/>
                <a:gdLst>
                  <a:gd name="connsiteX0" fmla="*/ 128587 w 138112"/>
                  <a:gd name="connsiteY0" fmla="*/ 180975 h 180975"/>
                  <a:gd name="connsiteX1" fmla="*/ 28575 w 138112"/>
                  <a:gd name="connsiteY1" fmla="*/ 19050 h 180975"/>
                  <a:gd name="connsiteX2" fmla="*/ 52387 w 138112"/>
                  <a:gd name="connsiteY2" fmla="*/ 52388 h 180975"/>
                  <a:gd name="connsiteX3" fmla="*/ 138112 w 138112"/>
                  <a:gd name="connsiteY3" fmla="*/ 0 h 180975"/>
                  <a:gd name="connsiteX4" fmla="*/ 0 w 138112"/>
                  <a:gd name="connsiteY4" fmla="*/ 76200 h 180975"/>
                  <a:gd name="connsiteX0" fmla="*/ 128587 w 138112"/>
                  <a:gd name="connsiteY0" fmla="*/ 180975 h 180975"/>
                  <a:gd name="connsiteX1" fmla="*/ 28575 w 138112"/>
                  <a:gd name="connsiteY1" fmla="*/ 19050 h 180975"/>
                  <a:gd name="connsiteX2" fmla="*/ 47625 w 138112"/>
                  <a:gd name="connsiteY2" fmla="*/ 50007 h 180975"/>
                  <a:gd name="connsiteX3" fmla="*/ 138112 w 138112"/>
                  <a:gd name="connsiteY3" fmla="*/ 0 h 180975"/>
                  <a:gd name="connsiteX4" fmla="*/ 0 w 138112"/>
                  <a:gd name="connsiteY4" fmla="*/ 76200 h 180975"/>
                  <a:gd name="connsiteX0" fmla="*/ 128587 w 146339"/>
                  <a:gd name="connsiteY0" fmla="*/ 161925 h 161925"/>
                  <a:gd name="connsiteX1" fmla="*/ 28575 w 146339"/>
                  <a:gd name="connsiteY1" fmla="*/ 0 h 161925"/>
                  <a:gd name="connsiteX2" fmla="*/ 47625 w 146339"/>
                  <a:gd name="connsiteY2" fmla="*/ 30957 h 161925"/>
                  <a:gd name="connsiteX3" fmla="*/ 146339 w 146339"/>
                  <a:gd name="connsiteY3" fmla="*/ 779 h 161925"/>
                  <a:gd name="connsiteX4" fmla="*/ 0 w 146339"/>
                  <a:gd name="connsiteY4" fmla="*/ 57150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3003 h 163003"/>
                  <a:gd name="connsiteX1" fmla="*/ 47575 w 150291"/>
                  <a:gd name="connsiteY1" fmla="*/ 0 h 163003"/>
                  <a:gd name="connsiteX2" fmla="*/ 51577 w 150291"/>
                  <a:gd name="connsiteY2" fmla="*/ 32035 h 163003"/>
                  <a:gd name="connsiteX3" fmla="*/ 150291 w 150291"/>
                  <a:gd name="connsiteY3" fmla="*/ 1857 h 163003"/>
                  <a:gd name="connsiteX4" fmla="*/ 0 w 150291"/>
                  <a:gd name="connsiteY4" fmla="*/ 50571 h 163003"/>
                  <a:gd name="connsiteX0" fmla="*/ 148445 w 150291"/>
                  <a:gd name="connsiteY0" fmla="*/ 152788 h 152788"/>
                  <a:gd name="connsiteX1" fmla="*/ 47575 w 150291"/>
                  <a:gd name="connsiteY1" fmla="*/ 0 h 152788"/>
                  <a:gd name="connsiteX2" fmla="*/ 51577 w 150291"/>
                  <a:gd name="connsiteY2" fmla="*/ 32035 h 152788"/>
                  <a:gd name="connsiteX3" fmla="*/ 150291 w 150291"/>
                  <a:gd name="connsiteY3" fmla="*/ 1857 h 152788"/>
                  <a:gd name="connsiteX4" fmla="*/ 0 w 150291"/>
                  <a:gd name="connsiteY4" fmla="*/ 50571 h 152788"/>
                  <a:gd name="connsiteX0" fmla="*/ 148445 w 150291"/>
                  <a:gd name="connsiteY0" fmla="*/ 152788 h 152788"/>
                  <a:gd name="connsiteX1" fmla="*/ 47575 w 150291"/>
                  <a:gd name="connsiteY1" fmla="*/ 0 h 152788"/>
                  <a:gd name="connsiteX2" fmla="*/ 65657 w 150291"/>
                  <a:gd name="connsiteY2" fmla="*/ 28001 h 152788"/>
                  <a:gd name="connsiteX3" fmla="*/ 150291 w 150291"/>
                  <a:gd name="connsiteY3" fmla="*/ 1857 h 152788"/>
                  <a:gd name="connsiteX4" fmla="*/ 0 w 150291"/>
                  <a:gd name="connsiteY4" fmla="*/ 50571 h 152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291" h="152788">
                    <a:moveTo>
                      <a:pt x="148445" y="152788"/>
                    </a:moveTo>
                    <a:lnTo>
                      <a:pt x="47575" y="0"/>
                    </a:lnTo>
                    <a:lnTo>
                      <a:pt x="65657" y="28001"/>
                    </a:lnTo>
                    <a:lnTo>
                      <a:pt x="150291" y="1857"/>
                    </a:lnTo>
                    <a:cubicBezTo>
                      <a:pt x="102235" y="14923"/>
                      <a:pt x="51199" y="33876"/>
                      <a:pt x="0" y="50571"/>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rot="245974">
                <a:off x="5392731" y="3305531"/>
                <a:ext cx="812843" cy="232872"/>
              </a:xfrm>
              <a:custGeom>
                <a:avLst/>
                <a:gdLst>
                  <a:gd name="connsiteX0" fmla="*/ 14287 w 180975"/>
                  <a:gd name="connsiteY0" fmla="*/ 0 h 52387"/>
                  <a:gd name="connsiteX1" fmla="*/ 0 w 180975"/>
                  <a:gd name="connsiteY1" fmla="*/ 52387 h 52387"/>
                  <a:gd name="connsiteX2" fmla="*/ 180975 w 180975"/>
                  <a:gd name="connsiteY2" fmla="*/ 19050 h 52387"/>
                  <a:gd name="connsiteX0" fmla="*/ 24477 w 191165"/>
                  <a:gd name="connsiteY0" fmla="*/ 0 h 52659"/>
                  <a:gd name="connsiteX1" fmla="*/ 10190 w 191165"/>
                  <a:gd name="connsiteY1" fmla="*/ 52387 h 52659"/>
                  <a:gd name="connsiteX2" fmla="*/ 191165 w 191165"/>
                  <a:gd name="connsiteY2" fmla="*/ 19050 h 52659"/>
                  <a:gd name="connsiteX0" fmla="*/ 22585 w 189273"/>
                  <a:gd name="connsiteY0" fmla="*/ 0 h 57631"/>
                  <a:gd name="connsiteX1" fmla="*/ 8298 w 189273"/>
                  <a:gd name="connsiteY1" fmla="*/ 52387 h 57631"/>
                  <a:gd name="connsiteX2" fmla="*/ 189273 w 189273"/>
                  <a:gd name="connsiteY2" fmla="*/ 19050 h 57631"/>
                  <a:gd name="connsiteX0" fmla="*/ 22585 w 189273"/>
                  <a:gd name="connsiteY0" fmla="*/ 0 h 58839"/>
                  <a:gd name="connsiteX1" fmla="*/ 8298 w 189273"/>
                  <a:gd name="connsiteY1" fmla="*/ 52387 h 58839"/>
                  <a:gd name="connsiteX2" fmla="*/ 189273 w 189273"/>
                  <a:gd name="connsiteY2" fmla="*/ 19050 h 58839"/>
                  <a:gd name="connsiteX0" fmla="*/ 19284 w 193116"/>
                  <a:gd name="connsiteY0" fmla="*/ 0 h 55326"/>
                  <a:gd name="connsiteX1" fmla="*/ 12141 w 193116"/>
                  <a:gd name="connsiteY1" fmla="*/ 54769 h 55326"/>
                  <a:gd name="connsiteX2" fmla="*/ 193116 w 193116"/>
                  <a:gd name="connsiteY2" fmla="*/ 21432 h 55326"/>
                </a:gdLst>
                <a:ahLst/>
                <a:cxnLst>
                  <a:cxn ang="0">
                    <a:pos x="connsiteX0" y="connsiteY0"/>
                  </a:cxn>
                  <a:cxn ang="0">
                    <a:pos x="connsiteX1" y="connsiteY1"/>
                  </a:cxn>
                  <a:cxn ang="0">
                    <a:pos x="connsiteX2" y="connsiteY2"/>
                  </a:cxn>
                </a:cxnLst>
                <a:rect l="l" t="t" r="r" b="b"/>
                <a:pathLst>
                  <a:path w="193116" h="55326">
                    <a:moveTo>
                      <a:pt x="19284" y="0"/>
                    </a:moveTo>
                    <a:cubicBezTo>
                      <a:pt x="14522" y="17462"/>
                      <a:pt x="-16831" y="51197"/>
                      <a:pt x="12141" y="54769"/>
                    </a:cubicBezTo>
                    <a:cubicBezTo>
                      <a:pt x="41113" y="58341"/>
                      <a:pt x="132791" y="44451"/>
                      <a:pt x="193116" y="21432"/>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rot="245974">
                <a:off x="3009327" y="2208800"/>
                <a:ext cx="431032" cy="972225"/>
              </a:xfrm>
              <a:custGeom>
                <a:avLst/>
                <a:gdLst>
                  <a:gd name="connsiteX0" fmla="*/ 0 w 95250"/>
                  <a:gd name="connsiteY0" fmla="*/ 204788 h 204788"/>
                  <a:gd name="connsiteX1" fmla="*/ 95250 w 95250"/>
                  <a:gd name="connsiteY1" fmla="*/ 142875 h 204788"/>
                  <a:gd name="connsiteX2" fmla="*/ 0 w 95250"/>
                  <a:gd name="connsiteY2" fmla="*/ 138113 h 204788"/>
                  <a:gd name="connsiteX3" fmla="*/ 85725 w 95250"/>
                  <a:gd name="connsiteY3" fmla="*/ 0 h 204788"/>
                  <a:gd name="connsiteX0" fmla="*/ 31 w 95281"/>
                  <a:gd name="connsiteY0" fmla="*/ 204788 h 204788"/>
                  <a:gd name="connsiteX1" fmla="*/ 95281 w 95281"/>
                  <a:gd name="connsiteY1" fmla="*/ 142875 h 204788"/>
                  <a:gd name="connsiteX2" fmla="*/ 31 w 95281"/>
                  <a:gd name="connsiteY2" fmla="*/ 138113 h 204788"/>
                  <a:gd name="connsiteX3" fmla="*/ 85756 w 95281"/>
                  <a:gd name="connsiteY3" fmla="*/ 0 h 204788"/>
                  <a:gd name="connsiteX0" fmla="*/ 2232 w 97482"/>
                  <a:gd name="connsiteY0" fmla="*/ 204788 h 204788"/>
                  <a:gd name="connsiteX1" fmla="*/ 97482 w 97482"/>
                  <a:gd name="connsiteY1" fmla="*/ 142875 h 204788"/>
                  <a:gd name="connsiteX2" fmla="*/ 2232 w 97482"/>
                  <a:gd name="connsiteY2" fmla="*/ 138113 h 204788"/>
                  <a:gd name="connsiteX3" fmla="*/ 87957 w 97482"/>
                  <a:gd name="connsiteY3" fmla="*/ 0 h 204788"/>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Lst>
                <a:ahLst/>
                <a:cxnLst>
                  <a:cxn ang="0">
                    <a:pos x="connsiteX0" y="connsiteY0"/>
                  </a:cxn>
                  <a:cxn ang="0">
                    <a:pos x="connsiteX1" y="connsiteY1"/>
                  </a:cxn>
                  <a:cxn ang="0">
                    <a:pos x="connsiteX2" y="connsiteY2"/>
                  </a:cxn>
                  <a:cxn ang="0">
                    <a:pos x="connsiteX3" y="connsiteY3"/>
                  </a:cxn>
                </a:cxnLst>
                <a:rect l="l" t="t" r="r" b="b"/>
                <a:pathLst>
                  <a:path w="102405" h="230982">
                    <a:moveTo>
                      <a:pt x="11" y="230982"/>
                    </a:moveTo>
                    <a:lnTo>
                      <a:pt x="95261" y="169069"/>
                    </a:lnTo>
                    <a:cubicBezTo>
                      <a:pt x="95261" y="157957"/>
                      <a:pt x="-1180" y="192485"/>
                      <a:pt x="11" y="164307"/>
                    </a:cubicBezTo>
                    <a:cubicBezTo>
                      <a:pt x="1202" y="136129"/>
                      <a:pt x="54780" y="43657"/>
                      <a:pt x="102405" y="0"/>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rot="245974">
                <a:off x="1617140" y="3341864"/>
                <a:ext cx="523131" cy="160206"/>
              </a:xfrm>
              <a:custGeom>
                <a:avLst/>
                <a:gdLst>
                  <a:gd name="connsiteX0" fmla="*/ 130969 w 130969"/>
                  <a:gd name="connsiteY0" fmla="*/ 0 h 71438"/>
                  <a:gd name="connsiteX1" fmla="*/ 0 w 130969"/>
                  <a:gd name="connsiteY1" fmla="*/ 71438 h 71438"/>
                  <a:gd name="connsiteX0" fmla="*/ 138238 w 138238"/>
                  <a:gd name="connsiteY0" fmla="*/ 0 h 17508"/>
                  <a:gd name="connsiteX1" fmla="*/ 0 w 138238"/>
                  <a:gd name="connsiteY1" fmla="*/ 17508 h 17508"/>
                  <a:gd name="connsiteX0" fmla="*/ 130496 w 130496"/>
                  <a:gd name="connsiteY0" fmla="*/ 0 h 30566"/>
                  <a:gd name="connsiteX1" fmla="*/ 0 w 130496"/>
                  <a:gd name="connsiteY1" fmla="*/ 30566 h 30566"/>
                  <a:gd name="connsiteX0" fmla="*/ 124286 w 124286"/>
                  <a:gd name="connsiteY0" fmla="*/ 0 h 38062"/>
                  <a:gd name="connsiteX1" fmla="*/ 0 w 124286"/>
                  <a:gd name="connsiteY1" fmla="*/ 38062 h 38062"/>
                  <a:gd name="connsiteX0" fmla="*/ 124286 w 124286"/>
                  <a:gd name="connsiteY0" fmla="*/ 0 h 38062"/>
                  <a:gd name="connsiteX1" fmla="*/ 0 w 124286"/>
                  <a:gd name="connsiteY1" fmla="*/ 38062 h 38062"/>
                  <a:gd name="connsiteX0" fmla="*/ 124286 w 124286"/>
                  <a:gd name="connsiteY0" fmla="*/ 0 h 38062"/>
                  <a:gd name="connsiteX1" fmla="*/ 0 w 124286"/>
                  <a:gd name="connsiteY1" fmla="*/ 38062 h 38062"/>
                </a:gdLst>
                <a:ahLst/>
                <a:cxnLst>
                  <a:cxn ang="0">
                    <a:pos x="connsiteX0" y="connsiteY0"/>
                  </a:cxn>
                  <a:cxn ang="0">
                    <a:pos x="connsiteX1" y="connsiteY1"/>
                  </a:cxn>
                </a:cxnLst>
                <a:rect l="l" t="t" r="r" b="b"/>
                <a:pathLst>
                  <a:path w="124286" h="38062">
                    <a:moveTo>
                      <a:pt x="124286" y="0"/>
                    </a:moveTo>
                    <a:cubicBezTo>
                      <a:pt x="83207" y="12284"/>
                      <a:pt x="53008" y="18116"/>
                      <a:pt x="0" y="38062"/>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rot="245974">
                <a:off x="1909280" y="3416502"/>
                <a:ext cx="625038" cy="163654"/>
              </a:xfrm>
              <a:custGeom>
                <a:avLst/>
                <a:gdLst>
                  <a:gd name="connsiteX0" fmla="*/ 150018 w 150018"/>
                  <a:gd name="connsiteY0" fmla="*/ 0 h 80962"/>
                  <a:gd name="connsiteX1" fmla="*/ 0 w 150018"/>
                  <a:gd name="connsiteY1" fmla="*/ 80962 h 80962"/>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Lst>
                <a:ahLst/>
                <a:cxnLst>
                  <a:cxn ang="0">
                    <a:pos x="connsiteX0" y="connsiteY0"/>
                  </a:cxn>
                  <a:cxn ang="0">
                    <a:pos x="connsiteX1" y="connsiteY1"/>
                  </a:cxn>
                </a:cxnLst>
                <a:rect l="l" t="t" r="r" b="b"/>
                <a:pathLst>
                  <a:path w="148497" h="38881">
                    <a:moveTo>
                      <a:pt x="148497" y="0"/>
                    </a:moveTo>
                    <a:cubicBezTo>
                      <a:pt x="98729" y="14492"/>
                      <a:pt x="52025" y="24227"/>
                      <a:pt x="0" y="38881"/>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rot="21426454">
                <a:off x="1978211" y="3577366"/>
                <a:ext cx="643272" cy="123785"/>
              </a:xfrm>
              <a:custGeom>
                <a:avLst/>
                <a:gdLst>
                  <a:gd name="connsiteX0" fmla="*/ 154782 w 154782"/>
                  <a:gd name="connsiteY0" fmla="*/ 0 h 90488"/>
                  <a:gd name="connsiteX1" fmla="*/ 0 w 154782"/>
                  <a:gd name="connsiteY1" fmla="*/ 90488 h 90488"/>
                  <a:gd name="connsiteX0" fmla="*/ 152829 w 152829"/>
                  <a:gd name="connsiteY0" fmla="*/ 0 h 29409"/>
                  <a:gd name="connsiteX1" fmla="*/ 0 w 152829"/>
                  <a:gd name="connsiteY1" fmla="*/ 29409 h 29409"/>
                  <a:gd name="connsiteX0" fmla="*/ 152829 w 152829"/>
                  <a:gd name="connsiteY0" fmla="*/ 0 h 29409"/>
                  <a:gd name="connsiteX1" fmla="*/ 0 w 152829"/>
                  <a:gd name="connsiteY1" fmla="*/ 29409 h 29409"/>
                  <a:gd name="connsiteX0" fmla="*/ 152829 w 152829"/>
                  <a:gd name="connsiteY0" fmla="*/ 0 h 29409"/>
                  <a:gd name="connsiteX1" fmla="*/ 0 w 152829"/>
                  <a:gd name="connsiteY1" fmla="*/ 29409 h 29409"/>
                </a:gdLst>
                <a:ahLst/>
                <a:cxnLst>
                  <a:cxn ang="0">
                    <a:pos x="connsiteX0" y="connsiteY0"/>
                  </a:cxn>
                  <a:cxn ang="0">
                    <a:pos x="connsiteX1" y="connsiteY1"/>
                  </a:cxn>
                </a:cxnLst>
                <a:rect l="l" t="t" r="r" b="b"/>
                <a:pathLst>
                  <a:path w="152829" h="29409">
                    <a:moveTo>
                      <a:pt x="152829" y="0"/>
                    </a:moveTo>
                    <a:cubicBezTo>
                      <a:pt x="91978" y="11569"/>
                      <a:pt x="58477" y="19986"/>
                      <a:pt x="0" y="29409"/>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So David sought the face of Yahweh</a:t>
            </a:r>
          </a:p>
        </p:txBody>
      </p:sp>
    </p:spTree>
    <p:extLst>
      <p:ext uri="{BB962C8B-B14F-4D97-AF65-F5344CB8AC3E}">
        <p14:creationId xmlns:p14="http://schemas.microsoft.com/office/powerpoint/2010/main" val="30925826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3 Museums 2014\Israel Museums\Rockefeller Museum\Iron Age I\Anthropoid sarcophagus lid from Beth Shean, tb042403015 gr.jpg"/>
          <p:cNvPicPr>
            <a:picLocks noChangeAspect="1" noChangeArrowheads="1"/>
          </p:cNvPicPr>
          <p:nvPr/>
        </p:nvPicPr>
        <p:blipFill rotWithShape="1">
          <a:blip r:embed="rId3">
            <a:extLst>
              <a:ext uri="{28A0092B-C50C-407E-A947-70E740481C1C}">
                <a14:useLocalDpi xmlns:a14="http://schemas.microsoft.com/office/drawing/2010/main" val="0"/>
              </a:ext>
            </a:extLst>
          </a:blip>
          <a:srcRect l="10001" t="8222" r="9999" b="1177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Anthropoid sarcophagus lid from Beth-</a:t>
            </a:r>
            <a:r>
              <a:rPr lang="en-US" dirty="0" err="1"/>
              <a:t>shan</a:t>
            </a:r>
            <a:r>
              <a:rPr lang="en-US" dirty="0"/>
              <a:t>, circa 1100 BC</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r>
              <a:rPr lang="en-US" dirty="0"/>
              <a:t>, where the Philistines had hanged them</a:t>
            </a:r>
          </a:p>
        </p:txBody>
      </p:sp>
    </p:spTree>
    <p:extLst>
      <p:ext uri="{BB962C8B-B14F-4D97-AF65-F5344CB8AC3E}">
        <p14:creationId xmlns:p14="http://schemas.microsoft.com/office/powerpoint/2010/main" val="26868522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artifact, building, stone, brick&#10;&#10;Description automatically generated">
            <a:extLst>
              <a:ext uri="{FF2B5EF4-FFF2-40B4-BE49-F238E27FC236}">
                <a16:creationId xmlns:a16="http://schemas.microsoft.com/office/drawing/2014/main" id="{2B415626-58F4-49AA-AF03-E6356F4CEB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celebration of victory over Sea Peoples, from Medinet Habu, circa 1185 BC</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r>
              <a:rPr lang="en-US" dirty="0"/>
              <a:t>, where the Philistines had hanged them</a:t>
            </a:r>
          </a:p>
        </p:txBody>
      </p:sp>
    </p:spTree>
    <p:extLst>
      <p:ext uri="{BB962C8B-B14F-4D97-AF65-F5344CB8AC3E}">
        <p14:creationId xmlns:p14="http://schemas.microsoft.com/office/powerpoint/2010/main" val="130585590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2416"/>
            <a:ext cx="9144000" cy="4773168"/>
          </a:xfrm>
          <a:prstGeom prst="rect">
            <a:avLst/>
          </a:prstGeom>
        </p:spPr>
      </p:pic>
      <p:sp>
        <p:nvSpPr>
          <p:cNvPr id="2" name="Text Placeholder 1"/>
          <p:cNvSpPr>
            <a:spLocks noGrp="1"/>
          </p:cNvSpPr>
          <p:nvPr>
            <p:ph type="body" sz="quarter" idx="10"/>
          </p:nvPr>
        </p:nvSpPr>
        <p:spPr/>
        <p:txBody>
          <a:bodyPr/>
          <a:lstStyle/>
          <a:p>
            <a:r>
              <a:rPr lang="en-US" dirty="0"/>
              <a:t>Impalement of enemies, on the gate from Balawat, reign of Shalmaneser III, 9th century BC</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Who had stolen them from the streets of Beth-</a:t>
            </a:r>
            <a:r>
              <a:rPr lang="en-US" dirty="0" err="1"/>
              <a:t>shan</a:t>
            </a:r>
            <a:r>
              <a:rPr lang="en-US" dirty="0"/>
              <a:t>, where the Philistines had hanged them</a:t>
            </a:r>
          </a:p>
        </p:txBody>
      </p:sp>
    </p:spTree>
    <p:extLst>
      <p:ext uri="{BB962C8B-B14F-4D97-AF65-F5344CB8AC3E}">
        <p14:creationId xmlns:p14="http://schemas.microsoft.com/office/powerpoint/2010/main" val="4991878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rod Valley, Mount Gilboa, Jezreel aerial from west, tb1217040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5740"/>
            <a:ext cx="9144000" cy="6446520"/>
          </a:xfrm>
          <a:prstGeom prst="rect">
            <a:avLst/>
          </a:prstGeom>
        </p:spPr>
      </p:pic>
      <p:sp>
        <p:nvSpPr>
          <p:cNvPr id="2" name="Text Placeholder 1"/>
          <p:cNvSpPr>
            <a:spLocks noGrp="1"/>
          </p:cNvSpPr>
          <p:nvPr>
            <p:ph type="body" sz="quarter" idx="10"/>
          </p:nvPr>
        </p:nvSpPr>
        <p:spPr/>
        <p:txBody>
          <a:bodyPr/>
          <a:lstStyle/>
          <a:p>
            <a:r>
              <a:rPr lang="en-US" dirty="0"/>
              <a:t>Mount Gilboa and Beth-</a:t>
            </a:r>
            <a:r>
              <a:rPr lang="en-US" dirty="0" err="1"/>
              <a:t>shan</a:t>
            </a:r>
            <a:r>
              <a:rPr lang="en-US" dirty="0"/>
              <a:t> (aerial view from the west)</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Where the Philistines had hanged them on the day that the Philistines killed Saul in Gilboa</a:t>
            </a:r>
          </a:p>
        </p:txBody>
      </p:sp>
    </p:spTree>
    <p:extLst>
      <p:ext uri="{BB962C8B-B14F-4D97-AF65-F5344CB8AC3E}">
        <p14:creationId xmlns:p14="http://schemas.microsoft.com/office/powerpoint/2010/main" val="1643223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rod Valley, Mount Gilboa, Jezreel aerial from west, tb1217040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5740"/>
            <a:ext cx="9144000" cy="6446520"/>
          </a:xfrm>
          <a:prstGeom prst="rect">
            <a:avLst/>
          </a:prstGeom>
        </p:spPr>
      </p:pic>
      <p:sp>
        <p:nvSpPr>
          <p:cNvPr id="17" name="Oval 16"/>
          <p:cNvSpPr/>
          <p:nvPr/>
        </p:nvSpPr>
        <p:spPr>
          <a:xfrm>
            <a:off x="2590800" y="2004060"/>
            <a:ext cx="7620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cs typeface="Calibri" pitchFamily="34" charset="0"/>
            </a:endParaRPr>
          </a:p>
        </p:txBody>
      </p:sp>
      <p:sp>
        <p:nvSpPr>
          <p:cNvPr id="2" name="Text Placeholder 1"/>
          <p:cNvSpPr>
            <a:spLocks noGrp="1"/>
          </p:cNvSpPr>
          <p:nvPr>
            <p:ph type="body" sz="quarter" idx="10"/>
          </p:nvPr>
        </p:nvSpPr>
        <p:spPr/>
        <p:txBody>
          <a:bodyPr/>
          <a:lstStyle/>
          <a:p>
            <a:r>
              <a:rPr lang="en-US" dirty="0"/>
              <a:t>Mount Gilboa and Beth-</a:t>
            </a:r>
            <a:r>
              <a:rPr lang="en-US" dirty="0" err="1"/>
              <a:t>shan</a:t>
            </a:r>
            <a:r>
              <a:rPr lang="en-US" dirty="0"/>
              <a:t> (aerial view from the west)</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Where the Philistines had hanged them on the day that the Philistines killed Saul in Gilboa</a:t>
            </a:r>
          </a:p>
        </p:txBody>
      </p:sp>
      <p:sp>
        <p:nvSpPr>
          <p:cNvPr id="6" name="Text Box 15"/>
          <p:cNvSpPr txBox="1">
            <a:spLocks noChangeArrowheads="1"/>
          </p:cNvSpPr>
          <p:nvPr/>
        </p:nvSpPr>
        <p:spPr bwMode="auto">
          <a:xfrm>
            <a:off x="5562600" y="2308860"/>
            <a:ext cx="12859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Gilboa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Text Box 15"/>
          <p:cNvSpPr txBox="1">
            <a:spLocks noChangeArrowheads="1"/>
          </p:cNvSpPr>
          <p:nvPr/>
        </p:nvSpPr>
        <p:spPr bwMode="auto">
          <a:xfrm>
            <a:off x="3733800" y="4213860"/>
            <a:ext cx="89887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Jezreel</a:t>
            </a:r>
          </a:p>
        </p:txBody>
      </p:sp>
      <p:sp>
        <p:nvSpPr>
          <p:cNvPr id="18" name="Text Box 15"/>
          <p:cNvSpPr txBox="1">
            <a:spLocks noChangeArrowheads="1"/>
          </p:cNvSpPr>
          <p:nvPr/>
        </p:nvSpPr>
        <p:spPr bwMode="auto">
          <a:xfrm>
            <a:off x="1289825" y="1851660"/>
            <a:ext cx="124585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shan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104086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Mount Gilboa (aerial view from the west)</a:t>
            </a:r>
          </a:p>
        </p:txBody>
      </p:sp>
      <p:sp>
        <p:nvSpPr>
          <p:cNvPr id="3" name="Text Placeholder 2"/>
          <p:cNvSpPr>
            <a:spLocks noGrp="1"/>
          </p:cNvSpPr>
          <p:nvPr>
            <p:ph type="body" sz="quarter" idx="12"/>
          </p:nvPr>
        </p:nvSpPr>
        <p:spPr/>
        <p:txBody>
          <a:bodyPr/>
          <a:lstStyle/>
          <a:p>
            <a:r>
              <a:rPr lang="en-US" dirty="0"/>
              <a:t>21:12</a:t>
            </a:r>
          </a:p>
        </p:txBody>
      </p:sp>
      <p:sp>
        <p:nvSpPr>
          <p:cNvPr id="4" name="Title 3"/>
          <p:cNvSpPr>
            <a:spLocks noGrp="1"/>
          </p:cNvSpPr>
          <p:nvPr>
            <p:ph type="title"/>
          </p:nvPr>
        </p:nvSpPr>
        <p:spPr/>
        <p:txBody>
          <a:bodyPr/>
          <a:lstStyle/>
          <a:p>
            <a:r>
              <a:rPr lang="en-US" dirty="0"/>
              <a:t>Where the Philistines had hanged them on the day that the Philistines killed Saul in Gilboa</a:t>
            </a:r>
          </a:p>
        </p:txBody>
      </p:sp>
      <p:pic>
        <p:nvPicPr>
          <p:cNvPr id="6" name="Picture 5" descr="Mount Gilboa aerial from west, tb1217040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5252780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Rijksmuseum van Oudheden\Ancient Near East\Jericho, Tell es-Sultan, bowl with sheep bones, 18th c BC, adr1805206823.jpg"/>
          <p:cNvPicPr>
            <a:picLocks noChangeAspect="1" noChangeArrowheads="1"/>
          </p:cNvPicPr>
          <p:nvPr/>
        </p:nvPicPr>
        <p:blipFill rotWithShape="1">
          <a:blip r:embed="rId3">
            <a:extLst>
              <a:ext uri="{28A0092B-C50C-407E-A947-70E740481C1C}">
                <a14:useLocalDpi xmlns:a14="http://schemas.microsoft.com/office/drawing/2010/main" val="0"/>
              </a:ext>
            </a:extLst>
          </a:blip>
          <a:srcRect t="4052" b="3805"/>
          <a:stretch/>
        </p:blipFill>
        <p:spPr bwMode="auto">
          <a:xfrm>
            <a:off x="0" y="190500"/>
            <a:ext cx="9144000" cy="64960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Bowl with sheep bones, from Jericho, 18th century BC</a:t>
            </a:r>
          </a:p>
        </p:txBody>
      </p:sp>
      <p:sp>
        <p:nvSpPr>
          <p:cNvPr id="3" name="Text Placeholder 2"/>
          <p:cNvSpPr>
            <a:spLocks noGrp="1"/>
          </p:cNvSpPr>
          <p:nvPr>
            <p:ph type="body" sz="quarter" idx="12"/>
          </p:nvPr>
        </p:nvSpPr>
        <p:spPr/>
        <p:txBody>
          <a:bodyPr/>
          <a:lstStyle/>
          <a:p>
            <a:r>
              <a:rPr lang="en-US" dirty="0"/>
              <a:t>21:13</a:t>
            </a:r>
          </a:p>
        </p:txBody>
      </p:sp>
      <p:sp>
        <p:nvSpPr>
          <p:cNvPr id="4" name="Title 3"/>
          <p:cNvSpPr>
            <a:spLocks noGrp="1"/>
          </p:cNvSpPr>
          <p:nvPr>
            <p:ph type="title"/>
          </p:nvPr>
        </p:nvSpPr>
        <p:spPr/>
        <p:txBody>
          <a:bodyPr/>
          <a:lstStyle/>
          <a:p>
            <a:r>
              <a:rPr lang="en-US" dirty="0"/>
              <a:t>And they also gathered the bones of the men who had been hung up</a:t>
            </a:r>
          </a:p>
        </p:txBody>
      </p:sp>
    </p:spTree>
    <p:extLst>
      <p:ext uri="{BB962C8B-B14F-4D97-AF65-F5344CB8AC3E}">
        <p14:creationId xmlns:p14="http://schemas.microsoft.com/office/powerpoint/2010/main" val="4453756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99060"/>
            <a:ext cx="9144000" cy="6659880"/>
            <a:chOff x="0" y="99060"/>
            <a:chExt cx="9144000" cy="665988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9060"/>
              <a:ext cx="9144000" cy="6659880"/>
            </a:xfrm>
            <a:prstGeom prst="rect">
              <a:avLst/>
            </a:prstGeom>
          </p:spPr>
        </p:pic>
        <p:sp>
          <p:nvSpPr>
            <p:cNvPr id="10" name="TextBox 9"/>
            <p:cNvSpPr txBox="1"/>
            <p:nvPr/>
          </p:nvSpPr>
          <p:spPr>
            <a:xfrm>
              <a:off x="3734360" y="1901005"/>
              <a:ext cx="692940" cy="338554"/>
            </a:xfrm>
            <a:prstGeom prst="rect">
              <a:avLst/>
            </a:prstGeom>
            <a:noFill/>
          </p:spPr>
          <p:txBody>
            <a:bodyPr wrap="square" rtlCol="0">
              <a:spAutoFit/>
            </a:bodyPr>
            <a:lstStyle/>
            <a:p>
              <a:r>
                <a:rPr lang="en-US" sz="1600" b="1" dirty="0">
                  <a:solidFill>
                    <a:schemeClr val="bg1">
                      <a:lumMod val="85000"/>
                      <a:lumOff val="15000"/>
                    </a:schemeClr>
                  </a:solidFill>
                  <a:effectLst>
                    <a:glow rad="38100">
                      <a:schemeClr val="tx1">
                        <a:lumMod val="95000"/>
                      </a:schemeClr>
                    </a:glow>
                  </a:effectLst>
                </a:rPr>
                <a:t>Zela?</a:t>
              </a:r>
            </a:p>
          </p:txBody>
        </p:sp>
        <p:sp>
          <p:nvSpPr>
            <p:cNvPr id="9" name="Oval 8"/>
            <p:cNvSpPr/>
            <p:nvPr/>
          </p:nvSpPr>
          <p:spPr>
            <a:xfrm>
              <a:off x="3688640" y="1978842"/>
              <a:ext cx="91440" cy="91440"/>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627921" y="1803607"/>
              <a:ext cx="762000" cy="498634"/>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cs typeface="Calibri" pitchFamily="34" charset="0"/>
              </a:endParaRPr>
            </a:p>
          </p:txBody>
        </p:sp>
      </p:gr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9060"/>
            <a:ext cx="9144000" cy="6659880"/>
          </a:xfrm>
          <a:prstGeom prst="rect">
            <a:avLst/>
          </a:prstGeom>
        </p:spPr>
      </p:pic>
      <p:sp>
        <p:nvSpPr>
          <p:cNvPr id="2" name="Text Placeholder 1"/>
          <p:cNvSpPr>
            <a:spLocks noGrp="1"/>
          </p:cNvSpPr>
          <p:nvPr>
            <p:ph type="body" sz="quarter" idx="10"/>
          </p:nvPr>
        </p:nvSpPr>
        <p:spPr/>
        <p:txBody>
          <a:bodyPr/>
          <a:lstStyle/>
          <a:p>
            <a:r>
              <a:rPr lang="en-US" dirty="0"/>
              <a:t>Map of the Central Benjamin Plateau and possible location of Zela</a:t>
            </a:r>
          </a:p>
        </p:txBody>
      </p:sp>
      <p:sp>
        <p:nvSpPr>
          <p:cNvPr id="3" name="Text Placeholder 2"/>
          <p:cNvSpPr>
            <a:spLocks noGrp="1"/>
          </p:cNvSpPr>
          <p:nvPr>
            <p:ph type="body" sz="quarter" idx="12"/>
          </p:nvPr>
        </p:nvSpPr>
        <p:spPr/>
        <p:txBody>
          <a:bodyPr/>
          <a:lstStyle/>
          <a:p>
            <a:r>
              <a:rPr lang="en-US" dirty="0"/>
              <a:t>21:14</a:t>
            </a:r>
          </a:p>
        </p:txBody>
      </p:sp>
      <p:sp>
        <p:nvSpPr>
          <p:cNvPr id="4" name="Title 3"/>
          <p:cNvSpPr>
            <a:spLocks noGrp="1"/>
          </p:cNvSpPr>
          <p:nvPr>
            <p:ph type="title"/>
          </p:nvPr>
        </p:nvSpPr>
        <p:spPr/>
        <p:txBody>
          <a:bodyPr/>
          <a:lstStyle/>
          <a:p>
            <a:r>
              <a:rPr lang="en-US" dirty="0"/>
              <a:t>They buried the bones . . . in the country of Benjamin in Zela, in the tomb of Kish his father</a:t>
            </a:r>
          </a:p>
        </p:txBody>
      </p:sp>
    </p:spTree>
    <p:extLst>
      <p:ext uri="{BB962C8B-B14F-4D97-AF65-F5344CB8AC3E}">
        <p14:creationId xmlns:p14="http://schemas.microsoft.com/office/powerpoint/2010/main" val="19811884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Possible location of Zela, from </a:t>
            </a:r>
            <a:r>
              <a:rPr lang="en-US" dirty="0" err="1"/>
              <a:t>Kubr</a:t>
            </a:r>
            <a:r>
              <a:rPr lang="en-US" dirty="0"/>
              <a:t> </a:t>
            </a:r>
            <a:r>
              <a:rPr lang="en-US" dirty="0" err="1"/>
              <a:t>Benei</a:t>
            </a:r>
            <a:r>
              <a:rPr lang="en-US" dirty="0"/>
              <a:t> Israel (aerial view from the east)</a:t>
            </a:r>
          </a:p>
        </p:txBody>
      </p:sp>
      <p:sp>
        <p:nvSpPr>
          <p:cNvPr id="5" name="Text Placeholder 4"/>
          <p:cNvSpPr>
            <a:spLocks noGrp="1"/>
          </p:cNvSpPr>
          <p:nvPr>
            <p:ph type="body" sz="quarter" idx="12"/>
          </p:nvPr>
        </p:nvSpPr>
        <p:spPr/>
        <p:txBody>
          <a:bodyPr/>
          <a:lstStyle/>
          <a:p>
            <a:r>
              <a:rPr lang="en-US" dirty="0"/>
              <a:t>21:14</a:t>
            </a:r>
          </a:p>
        </p:txBody>
      </p:sp>
      <p:sp>
        <p:nvSpPr>
          <p:cNvPr id="3" name="Title 2"/>
          <p:cNvSpPr>
            <a:spLocks noGrp="1"/>
          </p:cNvSpPr>
          <p:nvPr>
            <p:ph type="title"/>
          </p:nvPr>
        </p:nvSpPr>
        <p:spPr/>
        <p:txBody>
          <a:bodyPr/>
          <a:lstStyle/>
          <a:p>
            <a:r>
              <a:rPr lang="en-US" dirty="0"/>
              <a:t>They buried the bones . . . in the country of Benjamin in Zela, in the tomb of Kish his father</a:t>
            </a:r>
          </a:p>
        </p:txBody>
      </p:sp>
      <p:pic>
        <p:nvPicPr>
          <p:cNvPr id="9218" name="Picture 2" descr="C:\Users\Kris\Documents\Bolen\04 0Adds 2012\0Schlegel drone 2017\drone2017m-pcb\Benjamin\Kubr Benei Israel\Kubr Benei Israel aerial from east, ws0530170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4075"/>
            <a:ext cx="9144000" cy="514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9555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Possible location of Zela, from </a:t>
            </a:r>
            <a:r>
              <a:rPr lang="en-US" dirty="0" err="1"/>
              <a:t>Kubr</a:t>
            </a:r>
            <a:r>
              <a:rPr lang="en-US" dirty="0"/>
              <a:t> </a:t>
            </a:r>
            <a:r>
              <a:rPr lang="en-US" dirty="0" err="1"/>
              <a:t>Benei</a:t>
            </a:r>
            <a:r>
              <a:rPr lang="en-US" dirty="0"/>
              <a:t> Israel (aerial view from the east)</a:t>
            </a:r>
          </a:p>
        </p:txBody>
      </p:sp>
      <p:sp>
        <p:nvSpPr>
          <p:cNvPr id="5" name="Text Placeholder 4"/>
          <p:cNvSpPr>
            <a:spLocks noGrp="1"/>
          </p:cNvSpPr>
          <p:nvPr>
            <p:ph type="body" sz="quarter" idx="12"/>
          </p:nvPr>
        </p:nvSpPr>
        <p:spPr/>
        <p:txBody>
          <a:bodyPr/>
          <a:lstStyle/>
          <a:p>
            <a:r>
              <a:rPr lang="en-US" dirty="0"/>
              <a:t>21:14</a:t>
            </a:r>
          </a:p>
        </p:txBody>
      </p:sp>
      <p:sp>
        <p:nvSpPr>
          <p:cNvPr id="3" name="Title 2"/>
          <p:cNvSpPr>
            <a:spLocks noGrp="1"/>
          </p:cNvSpPr>
          <p:nvPr>
            <p:ph type="title"/>
          </p:nvPr>
        </p:nvSpPr>
        <p:spPr/>
        <p:txBody>
          <a:bodyPr/>
          <a:lstStyle/>
          <a:p>
            <a:r>
              <a:rPr lang="en-US" dirty="0"/>
              <a:t>They buried the bones . . . in the country of Benjamin in Zela, in the tomb of Kish his father</a:t>
            </a:r>
          </a:p>
        </p:txBody>
      </p:sp>
      <p:pic>
        <p:nvPicPr>
          <p:cNvPr id="9218" name="Picture 2" descr="C:\Users\Kris\Documents\Bolen\04 0Adds 2012\0Schlegel drone 2017\drone2017m-pcb\Benjamin\Kubr Benei Israel\Kubr Benei Israel aerial from east, ws0530170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4075"/>
            <a:ext cx="9144000" cy="5148263"/>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1033"/>
          <p:cNvSpPr txBox="1">
            <a:spLocks noChangeArrowheads="1"/>
          </p:cNvSpPr>
          <p:nvPr/>
        </p:nvSpPr>
        <p:spPr bwMode="auto">
          <a:xfrm>
            <a:off x="7613980" y="868298"/>
            <a:ext cx="90927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7" name="Text Box 1033"/>
          <p:cNvSpPr txBox="1">
            <a:spLocks noChangeArrowheads="1"/>
          </p:cNvSpPr>
          <p:nvPr/>
        </p:nvSpPr>
        <p:spPr bwMode="auto">
          <a:xfrm>
            <a:off x="6433457" y="916146"/>
            <a:ext cx="73294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Zela?</a:t>
            </a:r>
          </a:p>
        </p:txBody>
      </p:sp>
      <p:sp>
        <p:nvSpPr>
          <p:cNvPr id="8" name="Line 1033"/>
          <p:cNvSpPr>
            <a:spLocks noChangeShapeType="1"/>
          </p:cNvSpPr>
          <p:nvPr/>
        </p:nvSpPr>
        <p:spPr bwMode="auto">
          <a:xfrm>
            <a:off x="6799928" y="1315579"/>
            <a:ext cx="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9" name="Line 1033"/>
          <p:cNvSpPr>
            <a:spLocks noChangeShapeType="1"/>
          </p:cNvSpPr>
          <p:nvPr/>
        </p:nvSpPr>
        <p:spPr bwMode="auto">
          <a:xfrm>
            <a:off x="8530501" y="1068353"/>
            <a:ext cx="486499" cy="24790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3887181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British Museum-pcb\Assyria\Balawat, Assyrian soldiers slay Urartians on bronze gate bands of Shalmaneser III, kill, murder, enemy adr180519420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rcRect t="1160" b="13901"/>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killing Urartian enemies, from Balawat, 9th century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It is because of Saul and his bloody house, because he put to death the Gibeonites</a:t>
            </a:r>
          </a:p>
        </p:txBody>
      </p:sp>
    </p:spTree>
    <p:extLst>
      <p:ext uri="{BB962C8B-B14F-4D97-AF65-F5344CB8AC3E}">
        <p14:creationId xmlns:p14="http://schemas.microsoft.com/office/powerpoint/2010/main" val="1238640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3 Jerusalem\Tombs of Jerusalem\St Etienne's Cave 1 burial chamber with bones repository, tb062907541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5603"/>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Burial chamber with bone repository in Cave 1 at the St. Etienne’s tomb complex, Iron Age II</a:t>
            </a:r>
          </a:p>
        </p:txBody>
      </p:sp>
      <p:sp>
        <p:nvSpPr>
          <p:cNvPr id="3" name="Text Placeholder 2"/>
          <p:cNvSpPr>
            <a:spLocks noGrp="1"/>
          </p:cNvSpPr>
          <p:nvPr>
            <p:ph type="body" sz="quarter" idx="12"/>
          </p:nvPr>
        </p:nvSpPr>
        <p:spPr/>
        <p:txBody>
          <a:bodyPr/>
          <a:lstStyle/>
          <a:p>
            <a:r>
              <a:rPr lang="en-US" dirty="0"/>
              <a:t>21:14</a:t>
            </a:r>
          </a:p>
        </p:txBody>
      </p:sp>
      <p:sp>
        <p:nvSpPr>
          <p:cNvPr id="4" name="Title 3"/>
          <p:cNvSpPr>
            <a:spLocks noGrp="1"/>
          </p:cNvSpPr>
          <p:nvPr>
            <p:ph type="title"/>
          </p:nvPr>
        </p:nvSpPr>
        <p:spPr/>
        <p:txBody>
          <a:bodyPr/>
          <a:lstStyle/>
          <a:p>
            <a:r>
              <a:rPr lang="en-US" dirty="0"/>
              <a:t>They buried the bones . . . in the country of Benjamin in Zela, in the tomb of Kish his father</a:t>
            </a:r>
          </a:p>
        </p:txBody>
      </p:sp>
    </p:spTree>
    <p:extLst>
      <p:ext uri="{BB962C8B-B14F-4D97-AF65-F5344CB8AC3E}">
        <p14:creationId xmlns:p14="http://schemas.microsoft.com/office/powerpoint/2010/main" val="235377448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Storm with rainbow over the Sea of Galilee</a:t>
            </a:r>
          </a:p>
        </p:txBody>
      </p:sp>
      <p:sp>
        <p:nvSpPr>
          <p:cNvPr id="3" name="Text Placeholder 2"/>
          <p:cNvSpPr>
            <a:spLocks noGrp="1"/>
          </p:cNvSpPr>
          <p:nvPr>
            <p:ph type="body" sz="quarter" idx="12"/>
          </p:nvPr>
        </p:nvSpPr>
        <p:spPr/>
        <p:txBody>
          <a:bodyPr/>
          <a:lstStyle/>
          <a:p>
            <a:r>
              <a:rPr lang="en-US"/>
              <a:t>21:14</a:t>
            </a:r>
          </a:p>
        </p:txBody>
      </p:sp>
      <p:sp>
        <p:nvSpPr>
          <p:cNvPr id="4" name="Title 3"/>
          <p:cNvSpPr>
            <a:spLocks noGrp="1"/>
          </p:cNvSpPr>
          <p:nvPr>
            <p:ph type="title"/>
          </p:nvPr>
        </p:nvSpPr>
        <p:spPr/>
        <p:txBody>
          <a:bodyPr/>
          <a:lstStyle/>
          <a:p>
            <a:r>
              <a:rPr lang="en-US" dirty="0"/>
              <a:t>And after that God responded to the plea for the land</a:t>
            </a:r>
          </a:p>
        </p:txBody>
      </p:sp>
    </p:spTree>
    <p:extLst>
      <p:ext uri="{BB962C8B-B14F-4D97-AF65-F5344CB8AC3E}">
        <p14:creationId xmlns:p14="http://schemas.microsoft.com/office/powerpoint/2010/main" val="18657086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Philistine captives at the Sea Peoples sea battle, from Medinet Habu, 12th century BC</a:t>
            </a:r>
          </a:p>
        </p:txBody>
      </p:sp>
      <p:sp>
        <p:nvSpPr>
          <p:cNvPr id="3" name="Text Placeholder 2"/>
          <p:cNvSpPr>
            <a:spLocks noGrp="1"/>
          </p:cNvSpPr>
          <p:nvPr>
            <p:ph type="body" sz="quarter" idx="12"/>
          </p:nvPr>
        </p:nvSpPr>
        <p:spPr/>
        <p:txBody>
          <a:bodyPr/>
          <a:lstStyle/>
          <a:p>
            <a:r>
              <a:rPr lang="en-US" dirty="0"/>
              <a:t>21:15</a:t>
            </a:r>
          </a:p>
        </p:txBody>
      </p:sp>
      <p:sp>
        <p:nvSpPr>
          <p:cNvPr id="4" name="Title 3"/>
          <p:cNvSpPr>
            <a:spLocks noGrp="1"/>
          </p:cNvSpPr>
          <p:nvPr>
            <p:ph type="title"/>
          </p:nvPr>
        </p:nvSpPr>
        <p:spPr/>
        <p:txBody>
          <a:bodyPr/>
          <a:lstStyle/>
          <a:p>
            <a:r>
              <a:rPr lang="en-US" dirty="0"/>
              <a:t>Now when the Philistines were at war with Israel</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1031558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35BC0F-CE45-4ACE-BE4E-0BED49E700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9364"/>
            <a:ext cx="9144000" cy="3319272"/>
          </a:xfrm>
          <a:prstGeom prst="rect">
            <a:avLst/>
          </a:prstGeom>
        </p:spPr>
      </p:pic>
      <p:sp>
        <p:nvSpPr>
          <p:cNvPr id="2" name="Text Placeholder 1"/>
          <p:cNvSpPr>
            <a:spLocks noGrp="1"/>
          </p:cNvSpPr>
          <p:nvPr>
            <p:ph type="body" sz="quarter" idx="10"/>
          </p:nvPr>
        </p:nvSpPr>
        <p:spPr/>
        <p:txBody>
          <a:bodyPr/>
          <a:lstStyle/>
          <a:p>
            <a:r>
              <a:rPr lang="en-US" dirty="0"/>
              <a:t>Reliefs of war chariots riding over naked enemies, from Carchemish, 9th century BC</a:t>
            </a:r>
          </a:p>
        </p:txBody>
      </p:sp>
      <p:sp>
        <p:nvSpPr>
          <p:cNvPr id="3" name="Text Placeholder 2"/>
          <p:cNvSpPr>
            <a:spLocks noGrp="1"/>
          </p:cNvSpPr>
          <p:nvPr>
            <p:ph type="body" sz="quarter" idx="12"/>
          </p:nvPr>
        </p:nvSpPr>
        <p:spPr/>
        <p:txBody>
          <a:bodyPr/>
          <a:lstStyle/>
          <a:p>
            <a:r>
              <a:rPr lang="en-US" dirty="0"/>
              <a:t>21:15</a:t>
            </a:r>
          </a:p>
        </p:txBody>
      </p:sp>
      <p:sp>
        <p:nvSpPr>
          <p:cNvPr id="4" name="Title 3"/>
          <p:cNvSpPr>
            <a:spLocks noGrp="1"/>
          </p:cNvSpPr>
          <p:nvPr>
            <p:ph type="title"/>
          </p:nvPr>
        </p:nvSpPr>
        <p:spPr/>
        <p:txBody>
          <a:bodyPr/>
          <a:lstStyle/>
          <a:p>
            <a:r>
              <a:rPr lang="en-US" dirty="0"/>
              <a:t>Now when the Philistines were at war with Israel</a:t>
            </a:r>
          </a:p>
        </p:txBody>
      </p:sp>
    </p:spTree>
    <p:extLst>
      <p:ext uri="{BB962C8B-B14F-4D97-AF65-F5344CB8AC3E}">
        <p14:creationId xmlns:p14="http://schemas.microsoft.com/office/powerpoint/2010/main" val="15524919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Archaeological Periods\Iron Age II\Iron II rider holding neck of horse, adr1805253549.jpg"/>
          <p:cNvPicPr>
            <a:picLocks noChangeAspect="1" noChangeArrowheads="1"/>
          </p:cNvPicPr>
          <p:nvPr/>
        </p:nvPicPr>
        <p:blipFill rotWithShape="1">
          <a:blip r:embed="rId3">
            <a:extLst>
              <a:ext uri="{28A0092B-C50C-407E-A947-70E740481C1C}">
                <a14:useLocalDpi xmlns:a14="http://schemas.microsoft.com/office/drawing/2010/main" val="0"/>
              </a:ext>
            </a:extLst>
          </a:blip>
          <a:srcRect t="13515" b="451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Clay models of horse and rider, circa 800 BC</a:t>
            </a:r>
          </a:p>
        </p:txBody>
      </p:sp>
      <p:sp>
        <p:nvSpPr>
          <p:cNvPr id="3" name="Text Placeholder 2"/>
          <p:cNvSpPr>
            <a:spLocks noGrp="1"/>
          </p:cNvSpPr>
          <p:nvPr>
            <p:ph type="body" sz="quarter" idx="12"/>
          </p:nvPr>
        </p:nvSpPr>
        <p:spPr/>
        <p:txBody>
          <a:bodyPr/>
          <a:lstStyle/>
          <a:p>
            <a:r>
              <a:rPr lang="en-US" dirty="0"/>
              <a:t>21:15</a:t>
            </a:r>
          </a:p>
        </p:txBody>
      </p:sp>
      <p:sp>
        <p:nvSpPr>
          <p:cNvPr id="4" name="Title 3"/>
          <p:cNvSpPr>
            <a:spLocks noGrp="1"/>
          </p:cNvSpPr>
          <p:nvPr>
            <p:ph type="title"/>
          </p:nvPr>
        </p:nvSpPr>
        <p:spPr/>
        <p:txBody>
          <a:bodyPr/>
          <a:lstStyle/>
          <a:p>
            <a:r>
              <a:rPr lang="en-US" dirty="0"/>
              <a:t>Now when the Philistines were at war with Israel</a:t>
            </a:r>
          </a:p>
        </p:txBody>
      </p:sp>
    </p:spTree>
    <p:extLst>
      <p:ext uri="{BB962C8B-B14F-4D97-AF65-F5344CB8AC3E}">
        <p14:creationId xmlns:p14="http://schemas.microsoft.com/office/powerpoint/2010/main" val="28724261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British Museum-pcb\Assyria\Nineveh, Assyrian armored calvary attacking enemy horseman, reign of Tiglath-pileser III, adr18051952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575"/>
            <a:ext cx="9144000" cy="6546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armored cavalry attacking enemy horseman, from Nineveh, 8th century BC</a:t>
            </a:r>
          </a:p>
        </p:txBody>
      </p:sp>
      <p:sp>
        <p:nvSpPr>
          <p:cNvPr id="3" name="Text Placeholder 2"/>
          <p:cNvSpPr>
            <a:spLocks noGrp="1"/>
          </p:cNvSpPr>
          <p:nvPr>
            <p:ph type="body" sz="quarter" idx="12"/>
          </p:nvPr>
        </p:nvSpPr>
        <p:spPr/>
        <p:txBody>
          <a:bodyPr/>
          <a:lstStyle/>
          <a:p>
            <a:r>
              <a:rPr lang="en-US" dirty="0"/>
              <a:t>21:15</a:t>
            </a:r>
          </a:p>
        </p:txBody>
      </p:sp>
      <p:sp>
        <p:nvSpPr>
          <p:cNvPr id="4" name="Title 3"/>
          <p:cNvSpPr>
            <a:spLocks noGrp="1"/>
          </p:cNvSpPr>
          <p:nvPr>
            <p:ph type="title"/>
          </p:nvPr>
        </p:nvSpPr>
        <p:spPr/>
        <p:txBody>
          <a:bodyPr/>
          <a:lstStyle/>
          <a:p>
            <a:r>
              <a:rPr lang="en-US" dirty="0"/>
              <a:t>Now when the Philistines were at war with Israel</a:t>
            </a:r>
          </a:p>
        </p:txBody>
      </p:sp>
    </p:spTree>
    <p:extLst>
      <p:ext uri="{BB962C8B-B14F-4D97-AF65-F5344CB8AC3E}">
        <p14:creationId xmlns:p14="http://schemas.microsoft.com/office/powerpoint/2010/main" val="39600222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 r="384"/>
          <a:stretch/>
        </p:blipFill>
        <p:spPr>
          <a:xfrm>
            <a:off x="-1" y="361950"/>
            <a:ext cx="9144001" cy="6157722"/>
          </a:xfrm>
          <a:prstGeom prst="rect">
            <a:avLst/>
          </a:prstGeom>
        </p:spPr>
      </p:pic>
      <p:sp>
        <p:nvSpPr>
          <p:cNvPr id="2" name="Text Placeholder 1"/>
          <p:cNvSpPr>
            <a:spLocks noGrp="1"/>
          </p:cNvSpPr>
          <p:nvPr>
            <p:ph type="body" sz="quarter" idx="10"/>
          </p:nvPr>
        </p:nvSpPr>
        <p:spPr/>
        <p:txBody>
          <a:bodyPr/>
          <a:lstStyle/>
          <a:p>
            <a:r>
              <a:rPr lang="en-US" dirty="0"/>
              <a:t>Relief of a battle in Babylonia, from the palace of Ashurbanipal at Nineveh, circa 645 BC</a:t>
            </a:r>
          </a:p>
        </p:txBody>
      </p:sp>
      <p:sp>
        <p:nvSpPr>
          <p:cNvPr id="3" name="Text Placeholder 2"/>
          <p:cNvSpPr>
            <a:spLocks noGrp="1"/>
          </p:cNvSpPr>
          <p:nvPr>
            <p:ph type="body" sz="quarter" idx="12"/>
          </p:nvPr>
        </p:nvSpPr>
        <p:spPr/>
        <p:txBody>
          <a:bodyPr/>
          <a:lstStyle/>
          <a:p>
            <a:r>
              <a:rPr lang="en-US"/>
              <a:t>21:15</a:t>
            </a:r>
          </a:p>
        </p:txBody>
      </p:sp>
      <p:sp>
        <p:nvSpPr>
          <p:cNvPr id="4" name="Title 3"/>
          <p:cNvSpPr>
            <a:spLocks noGrp="1"/>
          </p:cNvSpPr>
          <p:nvPr>
            <p:ph type="title"/>
          </p:nvPr>
        </p:nvSpPr>
        <p:spPr/>
        <p:txBody>
          <a:bodyPr/>
          <a:lstStyle/>
          <a:p>
            <a:r>
              <a:rPr lang="en-US" dirty="0"/>
              <a:t>Then David and his men went down and fought against the Philistines</a:t>
            </a:r>
          </a:p>
        </p:txBody>
      </p:sp>
    </p:spTree>
    <p:extLst>
      <p:ext uri="{BB962C8B-B14F-4D97-AF65-F5344CB8AC3E}">
        <p14:creationId xmlns:p14="http://schemas.microsoft.com/office/powerpoint/2010/main" val="6451158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melee at the Battle of </a:t>
            </a:r>
            <a:r>
              <a:rPr lang="en-US" dirty="0" err="1"/>
              <a:t>Ulai</a:t>
            </a:r>
            <a:r>
              <a:rPr lang="en-US" dirty="0"/>
              <a:t>, reign of Ashurbanipal, 7th century BC (sketch)</a:t>
            </a:r>
          </a:p>
        </p:txBody>
      </p:sp>
      <p:sp>
        <p:nvSpPr>
          <p:cNvPr id="3" name="Text Placeholder 2"/>
          <p:cNvSpPr>
            <a:spLocks noGrp="1"/>
          </p:cNvSpPr>
          <p:nvPr>
            <p:ph type="body" sz="quarter" idx="12"/>
          </p:nvPr>
        </p:nvSpPr>
        <p:spPr/>
        <p:txBody>
          <a:bodyPr/>
          <a:lstStyle/>
          <a:p>
            <a:r>
              <a:rPr lang="en-US"/>
              <a:t>21:15</a:t>
            </a:r>
          </a:p>
        </p:txBody>
      </p:sp>
      <p:sp>
        <p:nvSpPr>
          <p:cNvPr id="4" name="Title 3"/>
          <p:cNvSpPr>
            <a:spLocks noGrp="1"/>
          </p:cNvSpPr>
          <p:nvPr>
            <p:ph type="title"/>
          </p:nvPr>
        </p:nvSpPr>
        <p:spPr/>
        <p:txBody>
          <a:bodyPr/>
          <a:lstStyle/>
          <a:p>
            <a:r>
              <a:rPr lang="en-US" dirty="0"/>
              <a:t>Then David and his men went down and fought against the Philistines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22704"/>
            <a:ext cx="9144000" cy="5212592"/>
          </a:xfrm>
          <a:prstGeom prst="rect">
            <a:avLst/>
          </a:prstGeom>
        </p:spPr>
      </p:pic>
    </p:spTree>
    <p:extLst>
      <p:ext uri="{BB962C8B-B14F-4D97-AF65-F5344CB8AC3E}">
        <p14:creationId xmlns:p14="http://schemas.microsoft.com/office/powerpoint/2010/main" val="3810292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A382706B-7470-4DF5-9C97-ECF5105A6D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5466" y="140809"/>
            <a:ext cx="5477317" cy="6378863"/>
          </a:xfrm>
          <a:prstGeom prst="rect">
            <a:avLst/>
          </a:prstGeom>
        </p:spPr>
      </p:pic>
      <p:sp>
        <p:nvSpPr>
          <p:cNvPr id="2" name="Text Placeholder 1"/>
          <p:cNvSpPr>
            <a:spLocks noGrp="1"/>
          </p:cNvSpPr>
          <p:nvPr>
            <p:ph type="body" sz="quarter" idx="10"/>
          </p:nvPr>
        </p:nvSpPr>
        <p:spPr/>
        <p:txBody>
          <a:bodyPr/>
          <a:lstStyle/>
          <a:p>
            <a:r>
              <a:rPr lang="en-US" dirty="0"/>
              <a:t>Bronze boxer at rest, late Hellenistic work inspired by </a:t>
            </a:r>
            <a:r>
              <a:rPr lang="en-US" dirty="0" err="1"/>
              <a:t>Lysippos</a:t>
            </a:r>
            <a:r>
              <a:rPr lang="en-US" dirty="0"/>
              <a:t>, from Rome, circa 100 BC</a:t>
            </a:r>
          </a:p>
        </p:txBody>
      </p:sp>
      <p:sp>
        <p:nvSpPr>
          <p:cNvPr id="3" name="Text Placeholder 2"/>
          <p:cNvSpPr>
            <a:spLocks noGrp="1"/>
          </p:cNvSpPr>
          <p:nvPr>
            <p:ph type="body" sz="quarter" idx="12"/>
          </p:nvPr>
        </p:nvSpPr>
        <p:spPr/>
        <p:txBody>
          <a:bodyPr/>
          <a:lstStyle/>
          <a:p>
            <a:r>
              <a:rPr lang="en-US"/>
              <a:t>21:15</a:t>
            </a:r>
          </a:p>
        </p:txBody>
      </p:sp>
      <p:sp>
        <p:nvSpPr>
          <p:cNvPr id="4" name="Title 3"/>
          <p:cNvSpPr>
            <a:spLocks noGrp="1"/>
          </p:cNvSpPr>
          <p:nvPr>
            <p:ph type="title"/>
          </p:nvPr>
        </p:nvSpPr>
        <p:spPr/>
        <p:txBody>
          <a:bodyPr/>
          <a:lstStyle/>
          <a:p>
            <a:r>
              <a:rPr lang="en-US" dirty="0"/>
              <a:t>And David became weary</a:t>
            </a:r>
          </a:p>
        </p:txBody>
      </p:sp>
    </p:spTree>
    <p:extLst>
      <p:ext uri="{BB962C8B-B14F-4D97-AF65-F5344CB8AC3E}">
        <p14:creationId xmlns:p14="http://schemas.microsoft.com/office/powerpoint/2010/main" val="30384439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map, text&#10;&#10;Description automatically generated">
            <a:extLst>
              <a:ext uri="{FF2B5EF4-FFF2-40B4-BE49-F238E27FC236}">
                <a16:creationId xmlns:a16="http://schemas.microsoft.com/office/drawing/2014/main" id="{971F76D9-530D-4857-9B41-B22936725D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1520"/>
            <a:ext cx="9144000" cy="5394960"/>
          </a:xfrm>
          <a:prstGeom prst="rect">
            <a:avLst/>
          </a:prstGeom>
        </p:spPr>
      </p:pic>
      <p:sp>
        <p:nvSpPr>
          <p:cNvPr id="2" name="Text Placeholder 1"/>
          <p:cNvSpPr>
            <a:spLocks noGrp="1"/>
          </p:cNvSpPr>
          <p:nvPr>
            <p:ph type="body" sz="quarter" idx="10"/>
          </p:nvPr>
        </p:nvSpPr>
        <p:spPr/>
        <p:txBody>
          <a:bodyPr/>
          <a:lstStyle/>
          <a:p>
            <a:r>
              <a:rPr lang="en-US" dirty="0"/>
              <a:t>Map with the Coastal Plain and the </a:t>
            </a:r>
            <a:r>
              <a:rPr lang="en-US" dirty="0" err="1"/>
              <a:t>Shephelah</a:t>
            </a:r>
            <a:endParaRPr lang="en-US" dirty="0"/>
          </a:p>
        </p:txBody>
      </p:sp>
      <p:sp>
        <p:nvSpPr>
          <p:cNvPr id="3" name="Text Placeholder 2"/>
          <p:cNvSpPr>
            <a:spLocks noGrp="1"/>
          </p:cNvSpPr>
          <p:nvPr>
            <p:ph type="body" sz="quarter" idx="12"/>
          </p:nvPr>
        </p:nvSpPr>
        <p:spPr/>
        <p:txBody>
          <a:bodyPr/>
          <a:lstStyle/>
          <a:p>
            <a:r>
              <a:rPr lang="en-US" dirty="0"/>
              <a:t>21:16</a:t>
            </a:r>
          </a:p>
        </p:txBody>
      </p:sp>
      <p:sp>
        <p:nvSpPr>
          <p:cNvPr id="4" name="Title 3"/>
          <p:cNvSpPr>
            <a:spLocks noGrp="1"/>
          </p:cNvSpPr>
          <p:nvPr>
            <p:ph type="title"/>
          </p:nvPr>
        </p:nvSpPr>
        <p:spPr/>
        <p:txBody>
          <a:bodyPr/>
          <a:lstStyle/>
          <a:p>
            <a:r>
              <a:rPr lang="en-US" dirty="0" err="1"/>
              <a:t>Ishbi-benob</a:t>
            </a:r>
            <a:r>
              <a:rPr lang="en-US" dirty="0"/>
              <a:t> was one of the descendants of the giant</a:t>
            </a:r>
          </a:p>
        </p:txBody>
      </p:sp>
    </p:spTree>
    <p:extLst>
      <p:ext uri="{BB962C8B-B14F-4D97-AF65-F5344CB8AC3E}">
        <p14:creationId xmlns:p14="http://schemas.microsoft.com/office/powerpoint/2010/main" val="15460458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Todd Sites\0 Adds\2 Samaria\122201 Benjamin\sr\Gibeah of Saul from southeast2, tb n122201.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0Images\0Adds 2002\04 Judah and the Dead Sea\Shephelah\sr\Barley field near Kiriath Gat, tb052203323.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Images\0Adds 2002\04 Judah and the Dead Sea\Shephelah\sr\Barley in field near Kiriath Gat, tb052203328.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1912</TotalTime>
  <Words>17558</Words>
  <Application>Microsoft Office PowerPoint</Application>
  <PresentationFormat>On-screen Show (4:3)</PresentationFormat>
  <Paragraphs>1213</Paragraphs>
  <Slides>130</Slides>
  <Notes>130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130</vt:i4>
      </vt:variant>
    </vt:vector>
  </HeadingPairs>
  <TitlesOfParts>
    <vt:vector size="135" baseType="lpstr">
      <vt:lpstr>Arial</vt:lpstr>
      <vt:lpstr>Calibri</vt:lpstr>
      <vt:lpstr>GT America Standard</vt:lpstr>
      <vt:lpstr>Times New Roman</vt:lpstr>
      <vt:lpstr>PhotoCompanion</vt:lpstr>
      <vt:lpstr>2 Samuel 21</vt:lpstr>
      <vt:lpstr>There was a famine in the days of David for three years, year after year</vt:lpstr>
      <vt:lpstr>There was a famine in the days of David for three years, year after year</vt:lpstr>
      <vt:lpstr>There was a famine in the days of David for three years, year after year</vt:lpstr>
      <vt:lpstr>There was a famine in the days of David for three years, year after year</vt:lpstr>
      <vt:lpstr>There was a famine in the days of David for three years, year after year</vt:lpstr>
      <vt:lpstr>So David sought the face of Yahweh</vt:lpstr>
      <vt:lpstr>So David sought the face of Yahweh</vt:lpstr>
      <vt:lpstr>It is because of Saul and his bloody house, because he put to death the Gibeonites</vt:lpstr>
      <vt:lpstr>It is because of Saul and his bloody house, because he put to death the Gibeonites</vt:lpstr>
      <vt:lpstr>It is because of Saul and his bloody house, because he put to death the Gibeonites</vt:lpstr>
      <vt:lpstr>It is because of Saul and his bloody house, because he put to death the Gibeonites</vt:lpstr>
      <vt:lpstr>It is because of Saul and his bloody house, because he put to death the Gibeonites</vt:lpstr>
      <vt:lpstr>It is because of Saul and his bloody house, because he put to death the Gibeonites</vt:lpstr>
      <vt:lpstr>So the king called the Gibeonites and spoke to them</vt:lpstr>
      <vt:lpstr>Now the Gibeonites were not of the sons of Israel but of the remnant of the Amorites</vt:lpstr>
      <vt:lpstr>Israel had sworn to spare them</vt:lpstr>
      <vt:lpstr>However, Saul had sought to kill them in his zeal for Israel and Judah</vt:lpstr>
      <vt:lpstr>David said to the Gibeonites, “What shall I do for you? And how shall I make atonement?”</vt:lpstr>
      <vt:lpstr>It is not a matter of silver or gold between us and Saul or his house</vt:lpstr>
      <vt:lpstr>It is not a matter of silver or gold between us and Saul or his house</vt:lpstr>
      <vt:lpstr>The man that consumed us and plotted against us that we should be destroyed</vt:lpstr>
      <vt:lpstr>Let seven of his sons be given to us, and we will hang them up before Yahweh in Gibeah of Saul</vt:lpstr>
      <vt:lpstr>Let seven of his sons be given to us, and we will hang them up before Yahweh in Gibeah of Saul</vt:lpstr>
      <vt:lpstr>Let seven of his sons be given to us, and we will hang them up before Yahweh in Gibeah of Saul</vt:lpstr>
      <vt:lpstr>Let seven of his sons be given to us, and we will hang them up before Yahweh in Gibeah of Saul</vt:lpstr>
      <vt:lpstr>Let seven of his sons be given to us, and we will hang them up before Yahweh in Gibeah of Saul</vt:lpstr>
      <vt:lpstr>Let seven of his sons be given to us, and we will hang them up before Yahweh in Gibeah of Saul</vt:lpstr>
      <vt:lpstr>Let seven of his sons be given to us, and we will hang them up before Yahweh in Gibeah of Saul</vt:lpstr>
      <vt:lpstr>Let seven of his sons be given to us, and we will hang them up before Yahweh in Gibeah of Saul</vt:lpstr>
      <vt:lpstr>But the king spared Mephibosheth, the son of Jonathan the son of Saul</vt:lpstr>
      <vt:lpstr>But the king spared Mephibosheth, the son of Jonathan the son of Saul</vt:lpstr>
      <vt:lpstr>This was because of the oath of Yahweh that was between David and Jonathan</vt:lpstr>
      <vt:lpstr>The king took the two sons of Rizpah the daughter of Aiah . . . Armoni and Mephibosheth</vt:lpstr>
      <vt:lpstr>The king took . . . the five sons of Merab the daughter of Saul</vt:lpstr>
      <vt:lpstr>The five sons . . . whom she had borne to Adriel the son of Barzillai the Meholathite</vt:lpstr>
      <vt:lpstr>The five sons . . . whom she had borne to Adriel the son of Barzillai the Meholathite</vt:lpstr>
      <vt:lpstr>The five sons . . . whom she had borne to Adriel the son of Barzillai the Meholathite</vt:lpstr>
      <vt:lpstr>The five sons . . . whom she had borne to Adriel the son of Barzillai the Meholathite</vt:lpstr>
      <vt:lpstr>So the Gibeonites hung them up on the mountain before Yahweh</vt:lpstr>
      <vt:lpstr>So the Gibeonites hung them up on the mountain before Yahweh</vt:lpstr>
      <vt:lpstr>So the Gibeonites hung them up on the mountain before Yahweh</vt:lpstr>
      <vt:lpstr>They were put to death in the first days of harvest, at the beginning of barley harvest</vt:lpstr>
      <vt:lpstr>They were put to death in the first days of harvest, at the beginning of barley harvest</vt:lpstr>
      <vt:lpstr>They were put to death in the first days of harvest, at the beginning of barley harvest</vt:lpstr>
      <vt:lpstr>They were put to death in the first days of harvest, at the beginning of barley harvest</vt:lpstr>
      <vt:lpstr>They were put to death in the first days of harvest, at the beginning of barley harvest</vt:lpstr>
      <vt:lpstr>They were put to death in the first days of harvest, at the beginning of barley harvest</vt:lpstr>
      <vt:lpstr>They were put to death in the first days of harvest, at the beginning of barley harvest</vt:lpstr>
      <vt:lpstr>And Rizpah the daughter of Aiah took sackcloth and spread it for herself upon the rock</vt:lpstr>
      <vt:lpstr>And Rizpah the daughter of Aiah took sackcloth and spread it for herself upon the rock</vt:lpstr>
      <vt:lpstr>And Rizpah the daughter of Aiah took sackcloth and spread it for herself upon the rock</vt:lpstr>
      <vt:lpstr>From the beginning of harvest until rain fell upon them from the heavens</vt:lpstr>
      <vt:lpstr>From the beginning of harvest until rain fell upon them from the heavens</vt:lpstr>
      <vt:lpstr>She did not allow the birds of the air to come upon them by day</vt:lpstr>
      <vt:lpstr>She did not allow the birds of the air to come upon them by day</vt:lpstr>
      <vt:lpstr>She did not allow the birds of the air to come upon them by day</vt:lpstr>
      <vt:lpstr>She did not allow the birds of the air to come upon them by day</vt:lpstr>
      <vt:lpstr>She did not allow the birds of the air to come upon them by day</vt:lpstr>
      <vt:lpstr>She did not allow the birds of the air to come upon them by day</vt:lpstr>
      <vt:lpstr>She did not allow the birds of the air to come upon them by day</vt:lpstr>
      <vt:lpstr>She did not allow the birds of the air to come upon them by day</vt:lpstr>
      <vt:lpstr>Or the beasts of the field by night</vt:lpstr>
      <vt:lpstr>Or the beasts of the field by night</vt:lpstr>
      <vt:lpstr>Or the beasts of the field by night</vt:lpstr>
      <vt:lpstr>Or the beasts of the field by night</vt:lpstr>
      <vt:lpstr>Or the beasts of the field by night</vt:lpstr>
      <vt:lpstr>Or the beasts of the field by night</vt:lpstr>
      <vt:lpstr>Now David was told what Rizpah the daughter of Aiah, Saul’s concubine, had done</vt:lpstr>
      <vt:lpstr>Then David went and took the bones of Saul and Jonathan his son from Jabesh-gilead</vt:lpstr>
      <vt:lpstr>Then David went and took the bones of Saul and Jonathan his son from Jabesh-gilead</vt:lpstr>
      <vt:lpstr>Then David went and took the bones of Saul and Jonathan his son from Jabesh-gilead</vt:lpstr>
      <vt:lpstr>Then David went and took the bones of Saul and Jonathan his son from Jabesh-gilead</vt:lpstr>
      <vt:lpstr>Who had stolen them from the streets of Beth-shan</vt:lpstr>
      <vt:lpstr>Who had stolen them from the streets of Beth-shan</vt:lpstr>
      <vt:lpstr>Who had stolen them from the streets of Beth-shan</vt:lpstr>
      <vt:lpstr>Who had stolen them from the streets of Beth-shan</vt:lpstr>
      <vt:lpstr>Who had stolen them from the streets of Beth-shan</vt:lpstr>
      <vt:lpstr>Who had stolen them from the streets of Beth-shan</vt:lpstr>
      <vt:lpstr>Who had stolen them from the streets of Beth-shan, where the Philistines had hanged them</vt:lpstr>
      <vt:lpstr>Who had stolen them from the streets of Beth-shan, where the Philistines had hanged them</vt:lpstr>
      <vt:lpstr>Who had stolen them from the streets of Beth-shan, where the Philistines had hanged them</vt:lpstr>
      <vt:lpstr>Where the Philistines had hanged them on the day that the Philistines killed Saul in Gilboa</vt:lpstr>
      <vt:lpstr>Where the Philistines had hanged them on the day that the Philistines killed Saul in Gilboa</vt:lpstr>
      <vt:lpstr>Where the Philistines had hanged them on the day that the Philistines killed Saul in Gilboa</vt:lpstr>
      <vt:lpstr>And they also gathered the bones of the men who had been hung up</vt:lpstr>
      <vt:lpstr>They buried the bones . . . in the country of Benjamin in Zela, in the tomb of Kish his father</vt:lpstr>
      <vt:lpstr>They buried the bones . . . in the country of Benjamin in Zela, in the tomb of Kish his father</vt:lpstr>
      <vt:lpstr>They buried the bones . . . in the country of Benjamin in Zela, in the tomb of Kish his father</vt:lpstr>
      <vt:lpstr>They buried the bones . . . in the country of Benjamin in Zela, in the tomb of Kish his father</vt:lpstr>
      <vt:lpstr>And after that God responded to the plea for the land</vt:lpstr>
      <vt:lpstr>Now when the Philistines were at war with Israel</vt:lpstr>
      <vt:lpstr>Now when the Philistines were at war with Israel</vt:lpstr>
      <vt:lpstr>Now when the Philistines were at war with Israel</vt:lpstr>
      <vt:lpstr>Now when the Philistines were at war with Israel</vt:lpstr>
      <vt:lpstr>Then David and his men went down and fought against the Philistines</vt:lpstr>
      <vt:lpstr>Then David and his men went down and fought against the Philistines</vt:lpstr>
      <vt:lpstr>And David became weary</vt:lpstr>
      <vt:lpstr>Ishbi-benob was one of the descendants of the giant</vt:lpstr>
      <vt:lpstr>Ishbi-benob was one of the descendants of the giant</vt:lpstr>
      <vt:lpstr>Ishbi-benob was one of the descendants of the giant</vt:lpstr>
      <vt:lpstr>The weight of his spear was 300 shekels of bronze</vt:lpstr>
      <vt:lpstr>The weight of his spear was 300 shekels of bronze</vt:lpstr>
      <vt:lpstr>And he was armed with a new sword</vt:lpstr>
      <vt:lpstr>And he was armed with a new sword</vt:lpstr>
      <vt:lpstr>But Abishai the son of Zeruiah helped him and struck the Philistine and killed him</vt:lpstr>
      <vt:lpstr>But Abishai the son of Zeruiah helped him and struck the Philistine and killed him</vt:lpstr>
      <vt:lpstr>But Abishai the son of Zeruiah helped him and struck the Philistine and killed him</vt:lpstr>
      <vt:lpstr>But Abishai the son of Zeruiah helped him and struck the Philistine and killed him</vt:lpstr>
      <vt:lpstr>You shall no longer go out with us to battle, that you may not extinguish the lamp of Israel</vt:lpstr>
      <vt:lpstr>You shall no longer go out with us to battle, that you may not extinguish the lamp of Israel</vt:lpstr>
      <vt:lpstr>You shall no longer go out with us to battle, that you may not extinguish the lamp of Israel</vt:lpstr>
      <vt:lpstr>Then there was war again with the Philistines at Gob</vt:lpstr>
      <vt:lpstr>Then there was war again with the Philistines at Gob</vt:lpstr>
      <vt:lpstr>Then there was war again with the Philistines at Gob</vt:lpstr>
      <vt:lpstr>Then Sibbecai the Hushathite killed Saph, who was of the sons of the giant</vt:lpstr>
      <vt:lpstr>Then Sibbecai the Hushathite killed Saph, who was of the sons of the giant</vt:lpstr>
      <vt:lpstr>Also at Gob, Elhanan the son of Jaare-oregim the Bethlehemite killed Goliath the Gittite</vt:lpstr>
      <vt:lpstr>Also at Gob, Elhanan the son of Jaare-oregim the Bethlehemite killed Goliath the Gittite</vt:lpstr>
      <vt:lpstr>Also at Gob, Elhanan the son of Jaare-oregim the Bethlehemite killed Goliath the Gittite</vt:lpstr>
      <vt:lpstr>Also at Gob, Elhanan the son of Jaare-oregim the Bethlehemite killed Goliath the Gittite</vt:lpstr>
      <vt:lpstr>Also at Gob, Elhanan the son of Jaare-oregim the Bethlehemite killed Goliath the Gittite</vt:lpstr>
      <vt:lpstr>The shaft of his spear was like a weaver’s beam</vt:lpstr>
      <vt:lpstr>The shaft of his spear was like a weaver’s beam</vt:lpstr>
      <vt:lpstr>The shaft of his spear was like a weaver’s beam</vt:lpstr>
      <vt:lpstr>And there was again war at Gath</vt:lpstr>
      <vt:lpstr>A man . . . had 6 fingers on each hand and 6 toes on each foot, 24 in total . . . a giant </vt:lpstr>
      <vt:lpstr>When he defied Israel, Jonathan the son of Shimea, David’s brother, killed him</vt:lpstr>
      <vt:lpstr>When he defied Israel, Jonathan the son of Shimea, David’s brother, killed him</vt:lpstr>
      <vt:lpstr>These four were born to the giant in Gath, and they fell by the hand of David and . . . his servants</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21, Photo Companion to the Bible</dc:title>
  <dc:subject>Photo Companion to the Bible</dc:subject>
  <dc:creator>BiblePlaces.com</dc:creator>
  <cp:lastModifiedBy>Todd Bolen</cp:lastModifiedBy>
  <cp:revision>116</cp:revision>
  <dcterms:created xsi:type="dcterms:W3CDTF">2020-04-09T21:05:57Z</dcterms:created>
  <dcterms:modified xsi:type="dcterms:W3CDTF">2021-12-23T16:57:36Z</dcterms:modified>
</cp:coreProperties>
</file>